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69" r:id="rId2"/>
    <p:sldId id="272" r:id="rId3"/>
    <p:sldId id="267" r:id="rId4"/>
    <p:sldId id="273" r:id="rId5"/>
    <p:sldId id="274" r:id="rId6"/>
    <p:sldId id="270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71" r:id="rId23"/>
    <p:sldId id="290" r:id="rId24"/>
    <p:sldId id="26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548"/>
    <a:srgbClr val="D4D6D2"/>
    <a:srgbClr val="7B838F"/>
    <a:srgbClr val="A7C133"/>
    <a:srgbClr val="89B78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616" autoAdjust="0"/>
  </p:normalViewPr>
  <p:slideViewPr>
    <p:cSldViewPr showGuides="1">
      <p:cViewPr>
        <p:scale>
          <a:sx n="70" d="100"/>
          <a:sy n="70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16"/>
    </p:cViewPr>
  </p:sorterViewPr>
  <p:notesViewPr>
    <p:cSldViewPr>
      <p:cViewPr>
        <p:scale>
          <a:sx n="100" d="100"/>
          <a:sy n="100" d="100"/>
        </p:scale>
        <p:origin x="-1747" y="-5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amrws3\Desktop\Pellumb\results-survey%20kosova.xls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Macintosh%20HD:Users:pellumbkelmendi:Dropbox:CPC:SERSCIDA%20Report:results-survey%20kosova%20(1).xls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Macintosh%20HD:Users:pellumbkelmendi:Dropbox:CPC:SERSCIDA%20Report:results-survey%20kosova%20(1)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amrws3\Desktop\Pellumb\results-survey%20kosova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amrws3\Desktop\Pellumb\results-survey%20kosova.xls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Macintosh%20HD:Users:pellumbkelmendi:Dropbox:CPC:SERSCIDA%20Report:results-survey%20kosova%20(1)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kelmendi\Desktop\CPC\results-survey%20kosova%20(1).xls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Macintosh%20HD:Users:pellumbkelmendi:Dropbox:CPC:SERSCIDA%20Report:results-survey%20kosova%20(1)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ellumbkelmendi:Dropbox:CPC:SERSCIDA%20Report:results-survey%20kosova%20(1)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ellumbkelmendi:Dropbox:CPC:SERSCIDA%20Report:results-survey%20kosova%20(1).xls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Macintosh%20HD:Users:pellumbkelmendi:Dropbox:CPC:SERSCIDA%20Report:results-survey%20kosova%20(1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C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'[results-survey kosova.xls]Figure 1'!$J$26:$J$31</c:f>
              <c:strCache>
                <c:ptCount val="6"/>
                <c:pt idx="0">
                  <c:v>Undergraduate Student</c:v>
                </c:pt>
                <c:pt idx="1">
                  <c:v>Doctoral student / research or teaching assistant</c:v>
                </c:pt>
                <c:pt idx="2">
                  <c:v>Other</c:v>
                </c:pt>
                <c:pt idx="3">
                  <c:v>Project leader </c:v>
                </c:pt>
                <c:pt idx="4">
                  <c:v>Head of Institution</c:v>
                </c:pt>
                <c:pt idx="5">
                  <c:v>Researcher / professor</c:v>
                </c:pt>
              </c:strCache>
            </c:strRef>
          </c:cat>
          <c:val>
            <c:numRef>
              <c:f>'[results-survey kosova.xls]Figure 1'!$K$26:$K$31</c:f>
              <c:numCache>
                <c:formatCode>General</c:formatCode>
                <c:ptCount val="6"/>
                <c:pt idx="0">
                  <c:v>1</c:v>
                </c:pt>
                <c:pt idx="1">
                  <c:v>20</c:v>
                </c:pt>
                <c:pt idx="2">
                  <c:v>2</c:v>
                </c:pt>
                <c:pt idx="3">
                  <c:v>9</c:v>
                </c:pt>
                <c:pt idx="4">
                  <c:v>4</c:v>
                </c:pt>
                <c:pt idx="5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C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1620598206474189E-2"/>
          <c:y val="3.2553014206557512E-2"/>
          <c:w val="0.92928217957130355"/>
          <c:h val="0.821492730075407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'Figure 20'!$G$16</c:f>
              <c:strCache>
                <c:ptCount val="1"/>
                <c:pt idx="0">
                  <c:v>Better Access to Research Data Produced in Kosovo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cat>
            <c:strRef>
              <c:f>'Figure 20'!$F$17:$F$19</c:f>
              <c:strCache>
                <c:ptCount val="3"/>
                <c:pt idx="0">
                  <c:v>Considerably Beneficial</c:v>
                </c:pt>
                <c:pt idx="1">
                  <c:v>Moderately Beneficial</c:v>
                </c:pt>
                <c:pt idx="2">
                  <c:v>Not that Beneficial</c:v>
                </c:pt>
              </c:strCache>
            </c:strRef>
          </c:cat>
          <c:val>
            <c:numRef>
              <c:f>'Figure 20'!$G$17:$G$19</c:f>
              <c:numCache>
                <c:formatCode>General</c:formatCode>
                <c:ptCount val="3"/>
                <c:pt idx="0">
                  <c:v>75.925925925925924</c:v>
                </c:pt>
                <c:pt idx="1">
                  <c:v>22.222222222222211</c:v>
                </c:pt>
                <c:pt idx="2">
                  <c:v>1.8518518518518521</c:v>
                </c:pt>
              </c:numCache>
            </c:numRef>
          </c:val>
        </c:ser>
        <c:ser>
          <c:idx val="1"/>
          <c:order val="1"/>
          <c:tx>
            <c:strRef>
              <c:f>'Figure 20'!$H$16</c:f>
              <c:strCache>
                <c:ptCount val="1"/>
                <c:pt idx="0">
                  <c:v>Better Access to International Research Data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cat>
            <c:strRef>
              <c:f>'Figure 20'!$F$17:$F$19</c:f>
              <c:strCache>
                <c:ptCount val="3"/>
                <c:pt idx="0">
                  <c:v>Considerably Beneficial</c:v>
                </c:pt>
                <c:pt idx="1">
                  <c:v>Moderately Beneficial</c:v>
                </c:pt>
                <c:pt idx="2">
                  <c:v>Not that Beneficial</c:v>
                </c:pt>
              </c:strCache>
            </c:strRef>
          </c:cat>
          <c:val>
            <c:numRef>
              <c:f>'Figure 20'!$H$17:$H$19</c:f>
              <c:numCache>
                <c:formatCode>General</c:formatCode>
                <c:ptCount val="3"/>
                <c:pt idx="0">
                  <c:v>81.481481481481481</c:v>
                </c:pt>
                <c:pt idx="1">
                  <c:v>16.666666666666671</c:v>
                </c:pt>
                <c:pt idx="2">
                  <c:v>1.8518518518518521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76522624"/>
        <c:axId val="76524160"/>
      </c:barChart>
      <c:catAx>
        <c:axId val="765226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6524160"/>
        <c:crosses val="autoZero"/>
        <c:auto val="1"/>
        <c:lblAlgn val="ctr"/>
        <c:lblOffset val="100"/>
        <c:noMultiLvlLbl val="0"/>
      </c:catAx>
      <c:valAx>
        <c:axId val="76524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6522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C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'Figure 23'!$D$5:$D$6</c:f>
              <c:strCache>
                <c:ptCount val="2"/>
                <c:pt idx="0">
                  <c:v>Somewhat Important</c:v>
                </c:pt>
                <c:pt idx="1">
                  <c:v>Very Important</c:v>
                </c:pt>
              </c:strCache>
            </c:strRef>
          </c:cat>
          <c:val>
            <c:numRef>
              <c:f>'Figure 23'!$E$5:$E$6</c:f>
              <c:numCache>
                <c:formatCode>General</c:formatCode>
                <c:ptCount val="2"/>
                <c:pt idx="0">
                  <c:v>7.4074074074074074</c:v>
                </c:pt>
                <c:pt idx="1">
                  <c:v>92.592592592592581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C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'[results-survey kosova.xls]Figure 2'!$I$15:$I$20</c:f>
              <c:strCache>
                <c:ptCount val="6"/>
                <c:pt idx="0">
                  <c:v>Currently not employed</c:v>
                </c:pt>
                <c:pt idx="1">
                  <c:v>Higher education institution</c:v>
                </c:pt>
                <c:pt idx="2">
                  <c:v>NGO/Think tank</c:v>
                </c:pt>
                <c:pt idx="3">
                  <c:v>Other</c:v>
                </c:pt>
                <c:pt idx="4">
                  <c:v>Public research institute</c:v>
                </c:pt>
                <c:pt idx="5">
                  <c:v>University research institute</c:v>
                </c:pt>
              </c:strCache>
            </c:strRef>
          </c:cat>
          <c:val>
            <c:numRef>
              <c:f>'[results-survey kosova.xls]Figure 2'!$J$15:$J$20</c:f>
              <c:numCache>
                <c:formatCode>General</c:formatCode>
                <c:ptCount val="6"/>
                <c:pt idx="0">
                  <c:v>1</c:v>
                </c:pt>
                <c:pt idx="1">
                  <c:v>28</c:v>
                </c:pt>
                <c:pt idx="2">
                  <c:v>13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C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'[results-survey kosova.xls]Figure 3'!$H$8:$H$18</c:f>
              <c:strCache>
                <c:ptCount val="11"/>
                <c:pt idx="0">
                  <c:v>Antropology</c:v>
                </c:pt>
                <c:pt idx="1">
                  <c:v>Economics</c:v>
                </c:pt>
                <c:pt idx="2">
                  <c:v>Education science and teacher training</c:v>
                </c:pt>
                <c:pt idx="3">
                  <c:v>History</c:v>
                </c:pt>
                <c:pt idx="4">
                  <c:v>Journalism</c:v>
                </c:pt>
                <c:pt idx="5">
                  <c:v>Law</c:v>
                </c:pt>
                <c:pt idx="6">
                  <c:v>Organizational sciences/Management</c:v>
                </c:pt>
                <c:pt idx="7">
                  <c:v>Other </c:v>
                </c:pt>
                <c:pt idx="8">
                  <c:v>Political science</c:v>
                </c:pt>
                <c:pt idx="9">
                  <c:v>Psychology</c:v>
                </c:pt>
                <c:pt idx="10">
                  <c:v>Sociology</c:v>
                </c:pt>
              </c:strCache>
            </c:strRef>
          </c:cat>
          <c:val>
            <c:numRef>
              <c:f>'[results-survey kosova.xls]Figure 3'!$I$8:$I$18</c:f>
              <c:numCache>
                <c:formatCode>General</c:formatCode>
                <c:ptCount val="11"/>
                <c:pt idx="0">
                  <c:v>2</c:v>
                </c:pt>
                <c:pt idx="1">
                  <c:v>10</c:v>
                </c:pt>
                <c:pt idx="2">
                  <c:v>9</c:v>
                </c:pt>
                <c:pt idx="3">
                  <c:v>1</c:v>
                </c:pt>
                <c:pt idx="4">
                  <c:v>1</c:v>
                </c:pt>
                <c:pt idx="5">
                  <c:v>4</c:v>
                </c:pt>
                <c:pt idx="6">
                  <c:v>1</c:v>
                </c:pt>
                <c:pt idx="7">
                  <c:v>5</c:v>
                </c:pt>
                <c:pt idx="8">
                  <c:v>10</c:v>
                </c:pt>
                <c:pt idx="9">
                  <c:v>7</c:v>
                </c:pt>
                <c:pt idx="10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C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tint val="55000"/>
                </a:schemeClr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</c:dPt>
          <c:dPt>
            <c:idx val="1"/>
            <c:bubble3D val="0"/>
            <c:spPr>
              <a:solidFill>
                <a:schemeClr val="accent2">
                  <a:tint val="55000"/>
                </a:schemeClr>
              </a:soli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'Figure 9'!$M$15:$M$16</c:f>
              <c:strCache>
                <c:ptCount val="2"/>
                <c:pt idx="0">
                  <c:v>Researchers or their teams retained the data gathered after their last project</c:v>
                </c:pt>
                <c:pt idx="1">
                  <c:v>Researchers or their teams DID NOT retain the data gathered after their last project</c:v>
                </c:pt>
              </c:strCache>
            </c:strRef>
          </c:cat>
          <c:val>
            <c:numRef>
              <c:f>'Figure 9'!$N$15:$N$16</c:f>
              <c:numCache>
                <c:formatCode>General</c:formatCode>
                <c:ptCount val="2"/>
                <c:pt idx="0">
                  <c:v>46</c:v>
                </c:pt>
                <c:pt idx="1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4652230971128603E-2"/>
          <c:y val="0.79185405345458582"/>
          <c:w val="0.83069526465441823"/>
          <c:h val="0.191244538094709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CH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'[results-survey kosova (1).xls]Figure 10'!$M$7:$M$11</c:f>
              <c:strCache>
                <c:ptCount val="5"/>
                <c:pt idx="0">
                  <c:v>Respondent's computer</c:v>
                </c:pt>
                <c:pt idx="1">
                  <c:v>Colleague's Computer</c:v>
                </c:pt>
                <c:pt idx="2">
                  <c:v>Several copies on different computers/media</c:v>
                </c:pt>
                <c:pt idx="3">
                  <c:v>Server at local institution/university</c:v>
                </c:pt>
                <c:pt idx="4">
                  <c:v>Data archive/repository</c:v>
                </c:pt>
              </c:strCache>
            </c:strRef>
          </c:cat>
          <c:val>
            <c:numRef>
              <c:f>'[results-survey kosova (1).xls]Figure 10'!$N$7:$N$11</c:f>
              <c:numCache>
                <c:formatCode>General</c:formatCode>
                <c:ptCount val="5"/>
                <c:pt idx="0">
                  <c:v>53.191489361702111</c:v>
                </c:pt>
                <c:pt idx="1">
                  <c:v>21.276595744680851</c:v>
                </c:pt>
                <c:pt idx="2">
                  <c:v>42.55319148936168</c:v>
                </c:pt>
                <c:pt idx="3">
                  <c:v>27.659574468085111</c:v>
                </c:pt>
                <c:pt idx="4">
                  <c:v>14.893617021276601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470656"/>
        <c:axId val="70476544"/>
      </c:barChart>
      <c:catAx>
        <c:axId val="704706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70476544"/>
        <c:crosses val="autoZero"/>
        <c:auto val="1"/>
        <c:lblAlgn val="ctr"/>
        <c:lblOffset val="100"/>
        <c:noMultiLvlLbl val="0"/>
      </c:catAx>
      <c:valAx>
        <c:axId val="7047654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704706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C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'Figure 11'!$O$33</c:f>
              <c:strCache>
                <c:ptCount val="1"/>
                <c:pt idx="0">
                  <c:v>Current Availability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cat>
            <c:strRef>
              <c:f>'Figure 11'!$N$34:$N$40</c:f>
              <c:strCache>
                <c:ptCount val="7"/>
                <c:pt idx="0">
                  <c:v>Project Leader Only</c:v>
                </c:pt>
                <c:pt idx="1">
                  <c:v>Research team members</c:v>
                </c:pt>
                <c:pt idx="2">
                  <c:v>Institution Members</c:v>
                </c:pt>
                <c:pt idx="3">
                  <c:v>Broader Scientific Community</c:v>
                </c:pt>
                <c:pt idx="4">
                  <c:v>Publically Available (Open Access)</c:v>
                </c:pt>
                <c:pt idx="5">
                  <c:v>Don't Know</c:v>
                </c:pt>
                <c:pt idx="6">
                  <c:v>Other</c:v>
                </c:pt>
              </c:strCache>
            </c:strRef>
          </c:cat>
          <c:val>
            <c:numRef>
              <c:f>'Figure 11'!$O$34:$O$40</c:f>
              <c:numCache>
                <c:formatCode>General</c:formatCode>
                <c:ptCount val="7"/>
                <c:pt idx="0">
                  <c:v>28.260869565217391</c:v>
                </c:pt>
                <c:pt idx="1">
                  <c:v>50</c:v>
                </c:pt>
                <c:pt idx="2">
                  <c:v>17.39130434782609</c:v>
                </c:pt>
                <c:pt idx="3">
                  <c:v>2.1739130434782612</c:v>
                </c:pt>
                <c:pt idx="4">
                  <c:v>6.5217391304347823</c:v>
                </c:pt>
                <c:pt idx="5">
                  <c:v>4.3478260869565206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'Figure 11'!$P$33</c:f>
              <c:strCache>
                <c:ptCount val="1"/>
                <c:pt idx="0">
                  <c:v>Preferred Availability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cat>
            <c:strRef>
              <c:f>'Figure 11'!$N$34:$N$40</c:f>
              <c:strCache>
                <c:ptCount val="7"/>
                <c:pt idx="0">
                  <c:v>Project Leader Only</c:v>
                </c:pt>
                <c:pt idx="1">
                  <c:v>Research team members</c:v>
                </c:pt>
                <c:pt idx="2">
                  <c:v>Institution Members</c:v>
                </c:pt>
                <c:pt idx="3">
                  <c:v>Broader Scientific Community</c:v>
                </c:pt>
                <c:pt idx="4">
                  <c:v>Publically Available (Open Access)</c:v>
                </c:pt>
                <c:pt idx="5">
                  <c:v>Don't Know</c:v>
                </c:pt>
                <c:pt idx="6">
                  <c:v>Other</c:v>
                </c:pt>
              </c:strCache>
            </c:strRef>
          </c:cat>
          <c:val>
            <c:numRef>
              <c:f>'Figure 11'!$P$34:$P$40</c:f>
              <c:numCache>
                <c:formatCode>General</c:formatCode>
                <c:ptCount val="7"/>
                <c:pt idx="0">
                  <c:v>4.166666666666667</c:v>
                </c:pt>
                <c:pt idx="1">
                  <c:v>16.666666666666671</c:v>
                </c:pt>
                <c:pt idx="2">
                  <c:v>10.41666666666667</c:v>
                </c:pt>
                <c:pt idx="3">
                  <c:v>27.083333333333321</c:v>
                </c:pt>
                <c:pt idx="4">
                  <c:v>31.25</c:v>
                </c:pt>
                <c:pt idx="5">
                  <c:v>2.083333333333333</c:v>
                </c:pt>
                <c:pt idx="6">
                  <c:v>8.3333333333333321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76361728"/>
        <c:axId val="76363264"/>
      </c:barChart>
      <c:catAx>
        <c:axId val="763617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6363264"/>
        <c:crosses val="autoZero"/>
        <c:auto val="1"/>
        <c:lblAlgn val="ctr"/>
        <c:lblOffset val="100"/>
        <c:noMultiLvlLbl val="0"/>
      </c:catAx>
      <c:valAx>
        <c:axId val="76363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6361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CH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'Figure 12'!$D$5:$D$8</c:f>
              <c:strCache>
                <c:ptCount val="4"/>
                <c:pt idx="0">
                  <c:v>Yes, certainly</c:v>
                </c:pt>
                <c:pt idx="1">
                  <c:v>Yes, probably</c:v>
                </c:pt>
                <c:pt idx="2">
                  <c:v>Not sure</c:v>
                </c:pt>
                <c:pt idx="3">
                  <c:v>No, certainly not</c:v>
                </c:pt>
              </c:strCache>
            </c:strRef>
          </c:cat>
          <c:val>
            <c:numRef>
              <c:f>'Figure 12'!$E$5:$E$8</c:f>
              <c:numCache>
                <c:formatCode>General</c:formatCode>
                <c:ptCount val="4"/>
                <c:pt idx="0">
                  <c:v>50</c:v>
                </c:pt>
                <c:pt idx="1">
                  <c:v>22.5</c:v>
                </c:pt>
                <c:pt idx="2">
                  <c:v>22.5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403072"/>
        <c:axId val="76404608"/>
      </c:barChart>
      <c:catAx>
        <c:axId val="76403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6404608"/>
        <c:crosses val="autoZero"/>
        <c:auto val="1"/>
        <c:lblAlgn val="ctr"/>
        <c:lblOffset val="100"/>
        <c:noMultiLvlLbl val="0"/>
      </c:catAx>
      <c:valAx>
        <c:axId val="76404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64030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CH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'Figure 16'!$I$10:$I$15</c:f>
              <c:strCache>
                <c:ptCount val="6"/>
                <c:pt idx="0">
                  <c:v>Not enough relevant data exists</c:v>
                </c:pt>
                <c:pt idx="1">
                  <c:v>Data exist but are not accessibe</c:v>
                </c:pt>
                <c:pt idx="2">
                  <c:v>Data exist but are poorly documented</c:v>
                </c:pt>
                <c:pt idx="3">
                  <c:v>Researchers are not trained well enough in secondary analysis</c:v>
                </c:pt>
                <c:pt idx="4">
                  <c:v>Not part of the research culture</c:v>
                </c:pt>
                <c:pt idx="5">
                  <c:v>Don't Know</c:v>
                </c:pt>
              </c:strCache>
            </c:strRef>
          </c:cat>
          <c:val>
            <c:numRef>
              <c:f>'Figure 16'!$J$10:$J$15</c:f>
              <c:numCache>
                <c:formatCode>General</c:formatCode>
                <c:ptCount val="6"/>
                <c:pt idx="0">
                  <c:v>63.636363636363633</c:v>
                </c:pt>
                <c:pt idx="1">
                  <c:v>38.181818181818173</c:v>
                </c:pt>
                <c:pt idx="2">
                  <c:v>36.36363636363636</c:v>
                </c:pt>
                <c:pt idx="3">
                  <c:v>34.545454545454547</c:v>
                </c:pt>
                <c:pt idx="4">
                  <c:v>21.81818181818182</c:v>
                </c:pt>
                <c:pt idx="5">
                  <c:v>3.6363636363636358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427648"/>
        <c:axId val="76429184"/>
      </c:barChart>
      <c:catAx>
        <c:axId val="76427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6429184"/>
        <c:crosses val="autoZero"/>
        <c:auto val="1"/>
        <c:lblAlgn val="ctr"/>
        <c:lblOffset val="100"/>
        <c:noMultiLvlLbl val="0"/>
      </c:catAx>
      <c:valAx>
        <c:axId val="76429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64276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CH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cat>
            <c:strRef>
              <c:f>'Figure 18'!$J$9:$J$15</c:f>
              <c:strCache>
                <c:ptCount val="7"/>
                <c:pt idx="0">
                  <c:v>Does not do statistical analysis</c:v>
                </c:pt>
                <c:pt idx="1">
                  <c:v>Excel</c:v>
                </c:pt>
                <c:pt idx="2">
                  <c:v>R</c:v>
                </c:pt>
                <c:pt idx="3">
                  <c:v>SAS</c:v>
                </c:pt>
                <c:pt idx="4">
                  <c:v>STATA</c:v>
                </c:pt>
                <c:pt idx="5">
                  <c:v>SPSS/PASW</c:v>
                </c:pt>
                <c:pt idx="6">
                  <c:v>Other</c:v>
                </c:pt>
              </c:strCache>
            </c:strRef>
          </c:cat>
          <c:val>
            <c:numRef>
              <c:f>'Figure 18'!$K$9:$K$15</c:f>
              <c:numCache>
                <c:formatCode>General</c:formatCode>
                <c:ptCount val="7"/>
                <c:pt idx="0">
                  <c:v>12.96296296296296</c:v>
                </c:pt>
                <c:pt idx="1">
                  <c:v>59.259259259259252</c:v>
                </c:pt>
                <c:pt idx="2">
                  <c:v>1.8518518518518521</c:v>
                </c:pt>
                <c:pt idx="3">
                  <c:v>1.8518518518518521</c:v>
                </c:pt>
                <c:pt idx="4">
                  <c:v>14.81481481481481</c:v>
                </c:pt>
                <c:pt idx="5">
                  <c:v>57.407407407407383</c:v>
                </c:pt>
                <c:pt idx="6">
                  <c:v>5.5555555555555536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76464512"/>
        <c:axId val="76466048"/>
      </c:barChart>
      <c:catAx>
        <c:axId val="764645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6466048"/>
        <c:crosses val="autoZero"/>
        <c:auto val="1"/>
        <c:lblAlgn val="ctr"/>
        <c:lblOffset val="100"/>
        <c:noMultiLvlLbl val="0"/>
      </c:catAx>
      <c:valAx>
        <c:axId val="76466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6464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4EF240-4D7A-4688-A8C2-8FD26334087C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9A2B3A8-194E-4DE8-97AE-0F1C2CD8BA67}">
      <dgm:prSet phldrT="[Text]"/>
      <dgm:spPr>
        <a:solidFill>
          <a:srgbClr val="D4D6D2"/>
        </a:solidFill>
        <a:ln>
          <a:solidFill>
            <a:srgbClr val="D4D6D2"/>
          </a:solidFill>
        </a:ln>
      </dgm:spPr>
      <dgm:t>
        <a:bodyPr anchor="t"/>
        <a:lstStyle/>
        <a:p>
          <a:r>
            <a:rPr lang="en-US" dirty="0" smtClean="0"/>
            <a:t>1</a:t>
          </a:r>
          <a:endParaRPr lang="en-US" dirty="0"/>
        </a:p>
      </dgm:t>
    </dgm:pt>
    <dgm:pt modelId="{A91E7320-F383-44B3-A1E8-777899FB1C00}" type="parTrans" cxnId="{6AEF5282-25E5-49A7-8A52-A9CF12C2BBFF}">
      <dgm:prSet/>
      <dgm:spPr/>
      <dgm:t>
        <a:bodyPr/>
        <a:lstStyle/>
        <a:p>
          <a:endParaRPr lang="en-US"/>
        </a:p>
      </dgm:t>
    </dgm:pt>
    <dgm:pt modelId="{FCC34DE7-1DD9-4601-91D7-FEF1EFD9F05D}" type="sibTrans" cxnId="{6AEF5282-25E5-49A7-8A52-A9CF12C2BBFF}">
      <dgm:prSet/>
      <dgm:spPr/>
      <dgm:t>
        <a:bodyPr/>
        <a:lstStyle/>
        <a:p>
          <a:endParaRPr lang="en-US"/>
        </a:p>
      </dgm:t>
    </dgm:pt>
    <dgm:pt modelId="{247DE291-E288-4C09-BC02-1DD8F7DDE4B5}">
      <dgm:prSet phldrT="[Text]"/>
      <dgm:spPr>
        <a:ln>
          <a:solidFill>
            <a:srgbClr val="D4D6D2"/>
          </a:solidFill>
        </a:ln>
      </dgm:spPr>
      <dgm:t>
        <a:bodyPr/>
        <a:lstStyle/>
        <a:p>
          <a:r>
            <a:rPr lang="en-US" dirty="0" smtClean="0"/>
            <a:t>Around 100 different universities, departments and institutes were contacted in the second half of July; Specifically 603 different individuals </a:t>
          </a:r>
          <a:r>
            <a:rPr lang="en-US" smtClean="0"/>
            <a:t>were targeteg</a:t>
          </a:r>
          <a:endParaRPr lang="en-US" b="1" dirty="0">
            <a:solidFill>
              <a:srgbClr val="404548"/>
            </a:solidFill>
            <a:latin typeface="Arial Narrow"/>
            <a:cs typeface="Arial Narrow"/>
          </a:endParaRPr>
        </a:p>
      </dgm:t>
    </dgm:pt>
    <dgm:pt modelId="{47106615-D463-4EEC-AAD2-494EE11BB37B}" type="parTrans" cxnId="{22348BF6-0D26-497F-81B6-C3540A0CB746}">
      <dgm:prSet/>
      <dgm:spPr/>
      <dgm:t>
        <a:bodyPr/>
        <a:lstStyle/>
        <a:p>
          <a:endParaRPr lang="en-US"/>
        </a:p>
      </dgm:t>
    </dgm:pt>
    <dgm:pt modelId="{3A2A71FC-998B-47D9-9843-8D886430829A}" type="sibTrans" cxnId="{22348BF6-0D26-497F-81B6-C3540A0CB746}">
      <dgm:prSet/>
      <dgm:spPr/>
      <dgm:t>
        <a:bodyPr/>
        <a:lstStyle/>
        <a:p>
          <a:endParaRPr lang="en-US"/>
        </a:p>
      </dgm:t>
    </dgm:pt>
    <dgm:pt modelId="{EE2D5F2B-8D72-470C-9A53-185B6F233949}">
      <dgm:prSet phldrT="[Text]"/>
      <dgm:spPr>
        <a:solidFill>
          <a:srgbClr val="7B838F"/>
        </a:solidFill>
        <a:ln>
          <a:solidFill>
            <a:srgbClr val="7B838F"/>
          </a:solidFill>
        </a:ln>
      </dgm:spPr>
      <dgm:t>
        <a:bodyPr anchor="t"/>
        <a:lstStyle/>
        <a:p>
          <a:r>
            <a:rPr lang="en-US" dirty="0" smtClean="0"/>
            <a:t>2</a:t>
          </a:r>
          <a:endParaRPr lang="en-US" dirty="0"/>
        </a:p>
      </dgm:t>
    </dgm:pt>
    <dgm:pt modelId="{2D4CD412-C451-4F4C-ADFD-A6338B83BA04}" type="parTrans" cxnId="{44E22056-E28E-4B55-9D80-C0C01B5C47D9}">
      <dgm:prSet/>
      <dgm:spPr/>
      <dgm:t>
        <a:bodyPr/>
        <a:lstStyle/>
        <a:p>
          <a:endParaRPr lang="en-US"/>
        </a:p>
      </dgm:t>
    </dgm:pt>
    <dgm:pt modelId="{136C94DC-BA02-4EC6-AD88-AB653D97D28E}" type="sibTrans" cxnId="{44E22056-E28E-4B55-9D80-C0C01B5C47D9}">
      <dgm:prSet/>
      <dgm:spPr/>
      <dgm:t>
        <a:bodyPr/>
        <a:lstStyle/>
        <a:p>
          <a:endParaRPr lang="en-US"/>
        </a:p>
      </dgm:t>
    </dgm:pt>
    <dgm:pt modelId="{5523F7E2-DBF6-41E9-9528-E1355F817B38}">
      <dgm:prSet phldrT="[Text]"/>
      <dgm:spPr>
        <a:ln>
          <a:solidFill>
            <a:srgbClr val="7B838F"/>
          </a:solidFill>
        </a:ln>
      </dgm:spPr>
      <dgm:t>
        <a:bodyPr/>
        <a:lstStyle/>
        <a:p>
          <a:r>
            <a:rPr lang="en-US" dirty="0" smtClean="0"/>
            <a:t>The invitation to participate in the survey was  re-sent 2 additional times.</a:t>
          </a:r>
          <a:endParaRPr lang="en-US" dirty="0">
            <a:solidFill>
              <a:srgbClr val="404548"/>
            </a:solidFill>
            <a:latin typeface="Arial Narrow"/>
            <a:cs typeface="Arial Narrow"/>
          </a:endParaRPr>
        </a:p>
      </dgm:t>
    </dgm:pt>
    <dgm:pt modelId="{7FAE0405-29E3-4F7A-9D88-CC4FB1C1B940}" type="parTrans" cxnId="{81BA5C6B-DADD-471D-B279-577CC66CDA5C}">
      <dgm:prSet/>
      <dgm:spPr/>
      <dgm:t>
        <a:bodyPr/>
        <a:lstStyle/>
        <a:p>
          <a:endParaRPr lang="en-US"/>
        </a:p>
      </dgm:t>
    </dgm:pt>
    <dgm:pt modelId="{62E5EB28-580F-4161-8079-4986406015F3}" type="sibTrans" cxnId="{81BA5C6B-DADD-471D-B279-577CC66CDA5C}">
      <dgm:prSet/>
      <dgm:spPr/>
      <dgm:t>
        <a:bodyPr/>
        <a:lstStyle/>
        <a:p>
          <a:endParaRPr lang="en-US"/>
        </a:p>
      </dgm:t>
    </dgm:pt>
    <dgm:pt modelId="{25239503-3800-4750-A726-B3359F946D1C}">
      <dgm:prSet phldrT="[Text]"/>
      <dgm:spPr>
        <a:solidFill>
          <a:srgbClr val="404548"/>
        </a:solidFill>
        <a:ln>
          <a:solidFill>
            <a:srgbClr val="404548"/>
          </a:solidFill>
        </a:ln>
      </dgm:spPr>
      <dgm:t>
        <a:bodyPr anchor="t"/>
        <a:lstStyle/>
        <a:p>
          <a:r>
            <a:rPr lang="en-US" dirty="0" smtClean="0"/>
            <a:t>3</a:t>
          </a:r>
          <a:endParaRPr lang="en-US" dirty="0"/>
        </a:p>
      </dgm:t>
    </dgm:pt>
    <dgm:pt modelId="{CAB862D5-DA29-4BB8-BF82-910931D6BE3A}" type="parTrans" cxnId="{08536223-202B-4F92-892D-35F176301472}">
      <dgm:prSet/>
      <dgm:spPr/>
      <dgm:t>
        <a:bodyPr/>
        <a:lstStyle/>
        <a:p>
          <a:endParaRPr lang="en-US"/>
        </a:p>
      </dgm:t>
    </dgm:pt>
    <dgm:pt modelId="{B5D8EC7F-6CFA-4FF1-8A72-536ED14D514A}" type="sibTrans" cxnId="{08536223-202B-4F92-892D-35F176301472}">
      <dgm:prSet/>
      <dgm:spPr/>
      <dgm:t>
        <a:bodyPr/>
        <a:lstStyle/>
        <a:p>
          <a:endParaRPr lang="en-US"/>
        </a:p>
      </dgm:t>
    </dgm:pt>
    <dgm:pt modelId="{C39027E1-3B83-4CE9-AAB4-6A220EFE7BDB}">
      <dgm:prSet phldrT="[Text]"/>
      <dgm:spPr>
        <a:ln>
          <a:solidFill>
            <a:srgbClr val="404548"/>
          </a:solidFill>
        </a:ln>
      </dgm:spPr>
      <dgm:t>
        <a:bodyPr/>
        <a:lstStyle/>
        <a:p>
          <a:r>
            <a:rPr lang="en-US" dirty="0" smtClean="0"/>
            <a:t>117 researched accessed the survey</a:t>
          </a:r>
          <a:endParaRPr lang="en-US" b="0" dirty="0">
            <a:solidFill>
              <a:srgbClr val="404548"/>
            </a:solidFill>
            <a:latin typeface="Arial Narrow"/>
            <a:cs typeface="Arial Narrow"/>
          </a:endParaRPr>
        </a:p>
      </dgm:t>
    </dgm:pt>
    <dgm:pt modelId="{9A28E988-2FEB-436D-87F8-F83108F94E3B}" type="parTrans" cxnId="{CD4229C6-2D3F-4AA5-9BE4-682D61E3E1E9}">
      <dgm:prSet/>
      <dgm:spPr/>
      <dgm:t>
        <a:bodyPr/>
        <a:lstStyle/>
        <a:p>
          <a:endParaRPr lang="en-US"/>
        </a:p>
      </dgm:t>
    </dgm:pt>
    <dgm:pt modelId="{212D60FA-2F98-4173-96CF-28B826EB5DBA}" type="sibTrans" cxnId="{CD4229C6-2D3F-4AA5-9BE4-682D61E3E1E9}">
      <dgm:prSet/>
      <dgm:spPr/>
      <dgm:t>
        <a:bodyPr/>
        <a:lstStyle/>
        <a:p>
          <a:endParaRPr lang="en-US"/>
        </a:p>
      </dgm:t>
    </dgm:pt>
    <dgm:pt modelId="{FFE551C5-F274-46CC-9A16-63787A9E2FA4}">
      <dgm:prSet phldrT="[Text]"/>
      <dgm:spPr>
        <a:solidFill>
          <a:srgbClr val="A7C133"/>
        </a:solidFill>
        <a:ln>
          <a:solidFill>
            <a:srgbClr val="A7C133"/>
          </a:solidFill>
        </a:ln>
      </dgm:spPr>
      <dgm:t>
        <a:bodyPr anchor="t"/>
        <a:lstStyle/>
        <a:p>
          <a:r>
            <a:rPr lang="en-US" dirty="0" smtClean="0"/>
            <a:t>4</a:t>
          </a:r>
          <a:endParaRPr lang="en-US" dirty="0"/>
        </a:p>
      </dgm:t>
    </dgm:pt>
    <dgm:pt modelId="{69E4EBF7-8CED-420B-B343-F875FC91C555}" type="parTrans" cxnId="{6863C14D-02BB-4D60-A2F7-74B5BAD4D4C5}">
      <dgm:prSet/>
      <dgm:spPr/>
      <dgm:t>
        <a:bodyPr/>
        <a:lstStyle/>
        <a:p>
          <a:endParaRPr lang="en-US"/>
        </a:p>
      </dgm:t>
    </dgm:pt>
    <dgm:pt modelId="{145A8B1B-7CEF-4C96-AF57-A7EAAD449355}" type="sibTrans" cxnId="{6863C14D-02BB-4D60-A2F7-74B5BAD4D4C5}">
      <dgm:prSet/>
      <dgm:spPr/>
      <dgm:t>
        <a:bodyPr/>
        <a:lstStyle/>
        <a:p>
          <a:endParaRPr lang="en-US"/>
        </a:p>
      </dgm:t>
    </dgm:pt>
    <dgm:pt modelId="{43E957DB-4B73-4762-8C53-6A5922C869AB}">
      <dgm:prSet phldrT="[Text]"/>
      <dgm:spPr>
        <a:ln>
          <a:solidFill>
            <a:srgbClr val="A7C133"/>
          </a:solidFill>
        </a:ln>
      </dgm:spPr>
      <dgm:t>
        <a:bodyPr/>
        <a:lstStyle/>
        <a:p>
          <a:r>
            <a:rPr lang="en-US" b="0" dirty="0" smtClean="0">
              <a:solidFill>
                <a:srgbClr val="404548"/>
              </a:solidFill>
              <a:latin typeface="Arial Narrow"/>
              <a:cs typeface="Arial Narrow"/>
            </a:rPr>
            <a:t>57 </a:t>
          </a:r>
          <a:r>
            <a:rPr lang="en-US" dirty="0" smtClean="0"/>
            <a:t>ended up completing it</a:t>
          </a:r>
          <a:endParaRPr lang="en-US" b="1" dirty="0">
            <a:solidFill>
              <a:srgbClr val="404548"/>
            </a:solidFill>
            <a:latin typeface="Arial Narrow"/>
            <a:cs typeface="Arial Narrow"/>
          </a:endParaRPr>
        </a:p>
      </dgm:t>
    </dgm:pt>
    <dgm:pt modelId="{CF1817AD-52B8-455B-B8FD-39EBD35AB01B}" type="parTrans" cxnId="{A93A3B55-187A-46BD-A1D6-5DFE348A1C66}">
      <dgm:prSet/>
      <dgm:spPr/>
      <dgm:t>
        <a:bodyPr/>
        <a:lstStyle/>
        <a:p>
          <a:endParaRPr lang="en-US"/>
        </a:p>
      </dgm:t>
    </dgm:pt>
    <dgm:pt modelId="{B908CED8-8012-4ED5-8CA8-AB1E5BB9C263}" type="sibTrans" cxnId="{A93A3B55-187A-46BD-A1D6-5DFE348A1C66}">
      <dgm:prSet/>
      <dgm:spPr/>
      <dgm:t>
        <a:bodyPr/>
        <a:lstStyle/>
        <a:p>
          <a:endParaRPr lang="en-US"/>
        </a:p>
      </dgm:t>
    </dgm:pt>
    <dgm:pt modelId="{F6B7D531-3589-43B1-967D-41D2B3E89514}" type="pres">
      <dgm:prSet presAssocID="{494EF240-4D7A-4688-A8C2-8FD26334087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6DD2F7-6327-491D-ABFC-0C970C1BCF04}" type="pres">
      <dgm:prSet presAssocID="{C9A2B3A8-194E-4DE8-97AE-0F1C2CD8BA67}" presName="composite" presStyleCnt="0"/>
      <dgm:spPr/>
    </dgm:pt>
    <dgm:pt modelId="{9DAB9BB8-72A0-4C2D-AEDF-91F6B8F796FB}" type="pres">
      <dgm:prSet presAssocID="{C9A2B3A8-194E-4DE8-97AE-0F1C2CD8BA67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A408F2-068C-4816-B56E-CCF1BFDEB720}" type="pres">
      <dgm:prSet presAssocID="{C9A2B3A8-194E-4DE8-97AE-0F1C2CD8BA67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75AC34-FF01-405A-BC79-800B12D12455}" type="pres">
      <dgm:prSet presAssocID="{FCC34DE7-1DD9-4601-91D7-FEF1EFD9F05D}" presName="sp" presStyleCnt="0"/>
      <dgm:spPr/>
    </dgm:pt>
    <dgm:pt modelId="{70DE110A-A724-4EC3-ABB1-25E7E237D06F}" type="pres">
      <dgm:prSet presAssocID="{EE2D5F2B-8D72-470C-9A53-185B6F233949}" presName="composite" presStyleCnt="0"/>
      <dgm:spPr/>
    </dgm:pt>
    <dgm:pt modelId="{7CF34DEB-A073-4F83-94ED-936336F4E014}" type="pres">
      <dgm:prSet presAssocID="{EE2D5F2B-8D72-470C-9A53-185B6F23394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4343FF-FEFE-43CF-8050-F4163038684C}" type="pres">
      <dgm:prSet presAssocID="{EE2D5F2B-8D72-470C-9A53-185B6F23394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980D23-9772-4A10-A517-CEDC5580F6CB}" type="pres">
      <dgm:prSet presAssocID="{136C94DC-BA02-4EC6-AD88-AB653D97D28E}" presName="sp" presStyleCnt="0"/>
      <dgm:spPr/>
    </dgm:pt>
    <dgm:pt modelId="{D79A202F-C128-4F17-B6C2-06F98DD30376}" type="pres">
      <dgm:prSet presAssocID="{25239503-3800-4750-A726-B3359F946D1C}" presName="composite" presStyleCnt="0"/>
      <dgm:spPr/>
    </dgm:pt>
    <dgm:pt modelId="{41BE56F9-C05C-4158-810E-167445B06D83}" type="pres">
      <dgm:prSet presAssocID="{25239503-3800-4750-A726-B3359F946D1C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72136F-533C-4900-8C58-8E3C87749615}" type="pres">
      <dgm:prSet presAssocID="{25239503-3800-4750-A726-B3359F946D1C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EDDB03-6F7B-4E47-8AA9-4C7A34FEA8E1}" type="pres">
      <dgm:prSet presAssocID="{B5D8EC7F-6CFA-4FF1-8A72-536ED14D514A}" presName="sp" presStyleCnt="0"/>
      <dgm:spPr/>
    </dgm:pt>
    <dgm:pt modelId="{04FFB883-2A2A-4E16-9D43-0E78048B11A7}" type="pres">
      <dgm:prSet presAssocID="{FFE551C5-F274-46CC-9A16-63787A9E2FA4}" presName="composite" presStyleCnt="0"/>
      <dgm:spPr/>
    </dgm:pt>
    <dgm:pt modelId="{F1980AB0-F480-45E3-A4B4-72B338BC1B3F}" type="pres">
      <dgm:prSet presAssocID="{FFE551C5-F274-46CC-9A16-63787A9E2FA4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71C0A2-590F-4CA7-82F6-A91D7C014BAC}" type="pres">
      <dgm:prSet presAssocID="{FFE551C5-F274-46CC-9A16-63787A9E2FA4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D7646B-EFB3-2A42-9FBC-F840BE1B1315}" type="presOf" srcId="{25239503-3800-4750-A726-B3359F946D1C}" destId="{41BE56F9-C05C-4158-810E-167445B06D83}" srcOrd="0" destOrd="0" presId="urn:microsoft.com/office/officeart/2005/8/layout/chevron2"/>
    <dgm:cxn modelId="{B0AF8C82-DBB2-5C47-BAD8-1D5A6B8E1A01}" type="presOf" srcId="{494EF240-4D7A-4688-A8C2-8FD26334087C}" destId="{F6B7D531-3589-43B1-967D-41D2B3E89514}" srcOrd="0" destOrd="0" presId="urn:microsoft.com/office/officeart/2005/8/layout/chevron2"/>
    <dgm:cxn modelId="{04602951-809C-814E-8607-168A8F4478E8}" type="presOf" srcId="{FFE551C5-F274-46CC-9A16-63787A9E2FA4}" destId="{F1980AB0-F480-45E3-A4B4-72B338BC1B3F}" srcOrd="0" destOrd="0" presId="urn:microsoft.com/office/officeart/2005/8/layout/chevron2"/>
    <dgm:cxn modelId="{A93A3B55-187A-46BD-A1D6-5DFE348A1C66}" srcId="{FFE551C5-F274-46CC-9A16-63787A9E2FA4}" destId="{43E957DB-4B73-4762-8C53-6A5922C869AB}" srcOrd="0" destOrd="0" parTransId="{CF1817AD-52B8-455B-B8FD-39EBD35AB01B}" sibTransId="{B908CED8-8012-4ED5-8CA8-AB1E5BB9C263}"/>
    <dgm:cxn modelId="{8615FED7-E067-994C-9651-1CB14D9FDD76}" type="presOf" srcId="{C9A2B3A8-194E-4DE8-97AE-0F1C2CD8BA67}" destId="{9DAB9BB8-72A0-4C2D-AEDF-91F6B8F796FB}" srcOrd="0" destOrd="0" presId="urn:microsoft.com/office/officeart/2005/8/layout/chevron2"/>
    <dgm:cxn modelId="{689DD1F7-579C-8545-A19D-62E7BAA5F329}" type="presOf" srcId="{C39027E1-3B83-4CE9-AAB4-6A220EFE7BDB}" destId="{A072136F-533C-4900-8C58-8E3C87749615}" srcOrd="0" destOrd="0" presId="urn:microsoft.com/office/officeart/2005/8/layout/chevron2"/>
    <dgm:cxn modelId="{B2A9793C-0A46-D645-9FF2-49AB4A99E6BE}" type="presOf" srcId="{247DE291-E288-4C09-BC02-1DD8F7DDE4B5}" destId="{99A408F2-068C-4816-B56E-CCF1BFDEB720}" srcOrd="0" destOrd="0" presId="urn:microsoft.com/office/officeart/2005/8/layout/chevron2"/>
    <dgm:cxn modelId="{08536223-202B-4F92-892D-35F176301472}" srcId="{494EF240-4D7A-4688-A8C2-8FD26334087C}" destId="{25239503-3800-4750-A726-B3359F946D1C}" srcOrd="2" destOrd="0" parTransId="{CAB862D5-DA29-4BB8-BF82-910931D6BE3A}" sibTransId="{B5D8EC7F-6CFA-4FF1-8A72-536ED14D514A}"/>
    <dgm:cxn modelId="{81BA5C6B-DADD-471D-B279-577CC66CDA5C}" srcId="{EE2D5F2B-8D72-470C-9A53-185B6F233949}" destId="{5523F7E2-DBF6-41E9-9528-E1355F817B38}" srcOrd="0" destOrd="0" parTransId="{7FAE0405-29E3-4F7A-9D88-CC4FB1C1B940}" sibTransId="{62E5EB28-580F-4161-8079-4986406015F3}"/>
    <dgm:cxn modelId="{6863C14D-02BB-4D60-A2F7-74B5BAD4D4C5}" srcId="{494EF240-4D7A-4688-A8C2-8FD26334087C}" destId="{FFE551C5-F274-46CC-9A16-63787A9E2FA4}" srcOrd="3" destOrd="0" parTransId="{69E4EBF7-8CED-420B-B343-F875FC91C555}" sibTransId="{145A8B1B-7CEF-4C96-AF57-A7EAAD449355}"/>
    <dgm:cxn modelId="{D1D3796F-8FDB-694D-85B0-4DC8EED294F4}" type="presOf" srcId="{5523F7E2-DBF6-41E9-9528-E1355F817B38}" destId="{1F4343FF-FEFE-43CF-8050-F4163038684C}" srcOrd="0" destOrd="0" presId="urn:microsoft.com/office/officeart/2005/8/layout/chevron2"/>
    <dgm:cxn modelId="{CD4229C6-2D3F-4AA5-9BE4-682D61E3E1E9}" srcId="{25239503-3800-4750-A726-B3359F946D1C}" destId="{C39027E1-3B83-4CE9-AAB4-6A220EFE7BDB}" srcOrd="0" destOrd="0" parTransId="{9A28E988-2FEB-436D-87F8-F83108F94E3B}" sibTransId="{212D60FA-2F98-4173-96CF-28B826EB5DBA}"/>
    <dgm:cxn modelId="{6AEF5282-25E5-49A7-8A52-A9CF12C2BBFF}" srcId="{494EF240-4D7A-4688-A8C2-8FD26334087C}" destId="{C9A2B3A8-194E-4DE8-97AE-0F1C2CD8BA67}" srcOrd="0" destOrd="0" parTransId="{A91E7320-F383-44B3-A1E8-777899FB1C00}" sibTransId="{FCC34DE7-1DD9-4601-91D7-FEF1EFD9F05D}"/>
    <dgm:cxn modelId="{22348BF6-0D26-497F-81B6-C3540A0CB746}" srcId="{C9A2B3A8-194E-4DE8-97AE-0F1C2CD8BA67}" destId="{247DE291-E288-4C09-BC02-1DD8F7DDE4B5}" srcOrd="0" destOrd="0" parTransId="{47106615-D463-4EEC-AAD2-494EE11BB37B}" sibTransId="{3A2A71FC-998B-47D9-9843-8D886430829A}"/>
    <dgm:cxn modelId="{4F974219-49AD-0C4C-940D-B90F22734E23}" type="presOf" srcId="{43E957DB-4B73-4762-8C53-6A5922C869AB}" destId="{8F71C0A2-590F-4CA7-82F6-A91D7C014BAC}" srcOrd="0" destOrd="0" presId="urn:microsoft.com/office/officeart/2005/8/layout/chevron2"/>
    <dgm:cxn modelId="{44E22056-E28E-4B55-9D80-C0C01B5C47D9}" srcId="{494EF240-4D7A-4688-A8C2-8FD26334087C}" destId="{EE2D5F2B-8D72-470C-9A53-185B6F233949}" srcOrd="1" destOrd="0" parTransId="{2D4CD412-C451-4F4C-ADFD-A6338B83BA04}" sibTransId="{136C94DC-BA02-4EC6-AD88-AB653D97D28E}"/>
    <dgm:cxn modelId="{CEB4C6A1-CC38-3142-ABA0-E23D09C0F006}" type="presOf" srcId="{EE2D5F2B-8D72-470C-9A53-185B6F233949}" destId="{7CF34DEB-A073-4F83-94ED-936336F4E014}" srcOrd="0" destOrd="0" presId="urn:microsoft.com/office/officeart/2005/8/layout/chevron2"/>
    <dgm:cxn modelId="{3B246624-1676-F84B-973C-FFE25492EB21}" type="presParOf" srcId="{F6B7D531-3589-43B1-967D-41D2B3E89514}" destId="{A76DD2F7-6327-491D-ABFC-0C970C1BCF04}" srcOrd="0" destOrd="0" presId="urn:microsoft.com/office/officeart/2005/8/layout/chevron2"/>
    <dgm:cxn modelId="{9B7C3D89-4F0A-994F-87A4-B619A287F167}" type="presParOf" srcId="{A76DD2F7-6327-491D-ABFC-0C970C1BCF04}" destId="{9DAB9BB8-72A0-4C2D-AEDF-91F6B8F796FB}" srcOrd="0" destOrd="0" presId="urn:microsoft.com/office/officeart/2005/8/layout/chevron2"/>
    <dgm:cxn modelId="{2C542CE8-B259-D645-AD52-2DA4BF2B703A}" type="presParOf" srcId="{A76DD2F7-6327-491D-ABFC-0C970C1BCF04}" destId="{99A408F2-068C-4816-B56E-CCF1BFDEB720}" srcOrd="1" destOrd="0" presId="urn:microsoft.com/office/officeart/2005/8/layout/chevron2"/>
    <dgm:cxn modelId="{9B869DDB-92FB-574B-AB6F-A4AED1481AE3}" type="presParOf" srcId="{F6B7D531-3589-43B1-967D-41D2B3E89514}" destId="{C675AC34-FF01-405A-BC79-800B12D12455}" srcOrd="1" destOrd="0" presId="urn:microsoft.com/office/officeart/2005/8/layout/chevron2"/>
    <dgm:cxn modelId="{BCA492A5-9E44-CC41-B60C-7E58FE114EC9}" type="presParOf" srcId="{F6B7D531-3589-43B1-967D-41D2B3E89514}" destId="{70DE110A-A724-4EC3-ABB1-25E7E237D06F}" srcOrd="2" destOrd="0" presId="urn:microsoft.com/office/officeart/2005/8/layout/chevron2"/>
    <dgm:cxn modelId="{24269124-C5CE-A04F-B742-C6B830531C59}" type="presParOf" srcId="{70DE110A-A724-4EC3-ABB1-25E7E237D06F}" destId="{7CF34DEB-A073-4F83-94ED-936336F4E014}" srcOrd="0" destOrd="0" presId="urn:microsoft.com/office/officeart/2005/8/layout/chevron2"/>
    <dgm:cxn modelId="{BE3FC524-752E-BD4E-9D4C-7BD4FEE28F4E}" type="presParOf" srcId="{70DE110A-A724-4EC3-ABB1-25E7E237D06F}" destId="{1F4343FF-FEFE-43CF-8050-F4163038684C}" srcOrd="1" destOrd="0" presId="urn:microsoft.com/office/officeart/2005/8/layout/chevron2"/>
    <dgm:cxn modelId="{41CDFB15-CAAA-4D4D-AC47-B0934A3A8FA8}" type="presParOf" srcId="{F6B7D531-3589-43B1-967D-41D2B3E89514}" destId="{D6980D23-9772-4A10-A517-CEDC5580F6CB}" srcOrd="3" destOrd="0" presId="urn:microsoft.com/office/officeart/2005/8/layout/chevron2"/>
    <dgm:cxn modelId="{017BAD05-103E-A04A-8B9E-0E3CCB2341DF}" type="presParOf" srcId="{F6B7D531-3589-43B1-967D-41D2B3E89514}" destId="{D79A202F-C128-4F17-B6C2-06F98DD30376}" srcOrd="4" destOrd="0" presId="urn:microsoft.com/office/officeart/2005/8/layout/chevron2"/>
    <dgm:cxn modelId="{7472FAA5-66F8-A645-BEE4-7B41D49A83B8}" type="presParOf" srcId="{D79A202F-C128-4F17-B6C2-06F98DD30376}" destId="{41BE56F9-C05C-4158-810E-167445B06D83}" srcOrd="0" destOrd="0" presId="urn:microsoft.com/office/officeart/2005/8/layout/chevron2"/>
    <dgm:cxn modelId="{06472A73-3D3A-C04F-8011-F93D3D7E64B2}" type="presParOf" srcId="{D79A202F-C128-4F17-B6C2-06F98DD30376}" destId="{A072136F-533C-4900-8C58-8E3C87749615}" srcOrd="1" destOrd="0" presId="urn:microsoft.com/office/officeart/2005/8/layout/chevron2"/>
    <dgm:cxn modelId="{63D03372-C6E3-DF4C-B8A2-AAEA59671833}" type="presParOf" srcId="{F6B7D531-3589-43B1-967D-41D2B3E89514}" destId="{DBEDDB03-6F7B-4E47-8AA9-4C7A34FEA8E1}" srcOrd="5" destOrd="0" presId="urn:microsoft.com/office/officeart/2005/8/layout/chevron2"/>
    <dgm:cxn modelId="{B46F2DFB-FC02-034B-9806-35CA1D963A33}" type="presParOf" srcId="{F6B7D531-3589-43B1-967D-41D2B3E89514}" destId="{04FFB883-2A2A-4E16-9D43-0E78048B11A7}" srcOrd="6" destOrd="0" presId="urn:microsoft.com/office/officeart/2005/8/layout/chevron2"/>
    <dgm:cxn modelId="{E5D66DA5-B981-8340-B41F-B2E6F124C2FF}" type="presParOf" srcId="{04FFB883-2A2A-4E16-9D43-0E78048B11A7}" destId="{F1980AB0-F480-45E3-A4B4-72B338BC1B3F}" srcOrd="0" destOrd="0" presId="urn:microsoft.com/office/officeart/2005/8/layout/chevron2"/>
    <dgm:cxn modelId="{3422D348-5D9D-9842-A093-C354751308D5}" type="presParOf" srcId="{04FFB883-2A2A-4E16-9D43-0E78048B11A7}" destId="{8F71C0A2-590F-4CA7-82F6-A91D7C014BA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B66DCC-51D3-44F4-9625-06EF03385BC8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A4C46D9-742F-463E-B3C5-BE34C2228D2F}">
      <dgm:prSet/>
      <dgm:spPr/>
      <dgm:t>
        <a:bodyPr/>
        <a:lstStyle/>
        <a:p>
          <a:pPr rtl="0"/>
          <a:r>
            <a:rPr lang="en-US" dirty="0" smtClean="0"/>
            <a:t>A round table with the representatives of all stakeholders to be organized</a:t>
          </a:r>
          <a:endParaRPr lang="en-US" dirty="0">
            <a:solidFill>
              <a:srgbClr val="404548"/>
            </a:solidFill>
            <a:latin typeface="Arial Narrow"/>
            <a:cs typeface="Arial Narrow"/>
          </a:endParaRPr>
        </a:p>
      </dgm:t>
    </dgm:pt>
    <dgm:pt modelId="{F8EBB6B9-B67C-4442-8EA5-68AE31D0E8F5}" type="parTrans" cxnId="{29206782-ABB2-47E8-B59B-90102304627A}">
      <dgm:prSet/>
      <dgm:spPr/>
      <dgm:t>
        <a:bodyPr/>
        <a:lstStyle/>
        <a:p>
          <a:endParaRPr lang="en-US"/>
        </a:p>
      </dgm:t>
    </dgm:pt>
    <dgm:pt modelId="{E582F6BD-A0FA-4849-93F9-3831489ED931}" type="sibTrans" cxnId="{29206782-ABB2-47E8-B59B-90102304627A}">
      <dgm:prSet/>
      <dgm:spPr/>
      <dgm:t>
        <a:bodyPr/>
        <a:lstStyle/>
        <a:p>
          <a:endParaRPr lang="en-US"/>
        </a:p>
      </dgm:t>
    </dgm:pt>
    <dgm:pt modelId="{885FDABA-0810-4FEF-8FFC-188E70FF3C6A}">
      <dgm:prSet/>
      <dgm:spPr/>
      <dgm:t>
        <a:bodyPr/>
        <a:lstStyle/>
        <a:p>
          <a:pPr rtl="0"/>
          <a:r>
            <a:rPr lang="en-US" dirty="0" smtClean="0"/>
            <a:t>A promotional campaign of the project should be led in all academic and research institutions</a:t>
          </a:r>
          <a:endParaRPr lang="en-US" dirty="0">
            <a:solidFill>
              <a:srgbClr val="404548"/>
            </a:solidFill>
            <a:latin typeface="Arial Narrow"/>
            <a:cs typeface="Arial Narrow"/>
          </a:endParaRPr>
        </a:p>
      </dgm:t>
    </dgm:pt>
    <dgm:pt modelId="{3AAF5A73-A650-493A-8A44-065BAE7288A1}" type="parTrans" cxnId="{45A93FC6-FD93-465F-BF2A-FAF1084B85E2}">
      <dgm:prSet/>
      <dgm:spPr/>
      <dgm:t>
        <a:bodyPr/>
        <a:lstStyle/>
        <a:p>
          <a:endParaRPr lang="en-US"/>
        </a:p>
      </dgm:t>
    </dgm:pt>
    <dgm:pt modelId="{9F257F58-6F41-443D-AED3-EA391A9988D1}" type="sibTrans" cxnId="{45A93FC6-FD93-465F-BF2A-FAF1084B85E2}">
      <dgm:prSet/>
      <dgm:spPr/>
      <dgm:t>
        <a:bodyPr/>
        <a:lstStyle/>
        <a:p>
          <a:endParaRPr lang="en-US"/>
        </a:p>
      </dgm:t>
    </dgm:pt>
    <dgm:pt modelId="{2EEEDC69-D365-4910-88C0-20C26878978F}">
      <dgm:prSet/>
      <dgm:spPr/>
      <dgm:t>
        <a:bodyPr/>
        <a:lstStyle/>
        <a:p>
          <a:pPr rtl="0"/>
          <a:r>
            <a:rPr lang="en-US" dirty="0" smtClean="0"/>
            <a:t> A sustainable financial mean to be ensured</a:t>
          </a:r>
          <a:endParaRPr lang="en-US" dirty="0">
            <a:solidFill>
              <a:srgbClr val="404548"/>
            </a:solidFill>
            <a:latin typeface="Arial Narrow"/>
            <a:cs typeface="Arial Narrow"/>
          </a:endParaRPr>
        </a:p>
      </dgm:t>
    </dgm:pt>
    <dgm:pt modelId="{6BCA4C52-4A08-4D25-9E21-CF24D311DF43}" type="parTrans" cxnId="{F8055DC5-B559-4DB8-95A8-23B8CCE7BD5C}">
      <dgm:prSet/>
      <dgm:spPr/>
      <dgm:t>
        <a:bodyPr/>
        <a:lstStyle/>
        <a:p>
          <a:endParaRPr lang="en-US"/>
        </a:p>
      </dgm:t>
    </dgm:pt>
    <dgm:pt modelId="{78D821DB-D695-43AC-8318-B3286C6F6EBF}" type="sibTrans" cxnId="{F8055DC5-B559-4DB8-95A8-23B8CCE7BD5C}">
      <dgm:prSet/>
      <dgm:spPr/>
      <dgm:t>
        <a:bodyPr/>
        <a:lstStyle/>
        <a:p>
          <a:endParaRPr lang="en-US"/>
        </a:p>
      </dgm:t>
    </dgm:pt>
    <dgm:pt modelId="{361C98BD-3F7A-47C7-AA33-25587539437A}" type="pres">
      <dgm:prSet presAssocID="{8FB66DCC-51D3-44F4-9625-06EF03385BC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8A84E7F-001A-4C8B-9ACF-7DAFCC3F1936}" type="pres">
      <dgm:prSet presAssocID="{2A4C46D9-742F-463E-B3C5-BE34C2228D2F}" presName="composite" presStyleCnt="0"/>
      <dgm:spPr/>
    </dgm:pt>
    <dgm:pt modelId="{A661B61F-F9A4-4016-BC6A-C269ACC4AB11}" type="pres">
      <dgm:prSet presAssocID="{2A4C46D9-742F-463E-B3C5-BE34C2228D2F}" presName="LShape" presStyleLbl="alignNode1" presStyleIdx="0" presStyleCnt="5"/>
      <dgm:spPr>
        <a:solidFill>
          <a:srgbClr val="A7C133"/>
        </a:solidFill>
        <a:ln>
          <a:solidFill>
            <a:srgbClr val="A7C133"/>
          </a:solidFill>
        </a:ln>
      </dgm:spPr>
      <dgm:t>
        <a:bodyPr/>
        <a:lstStyle/>
        <a:p>
          <a:endParaRPr lang="en-US"/>
        </a:p>
      </dgm:t>
    </dgm:pt>
    <dgm:pt modelId="{25FFD674-1A31-4028-8AA1-D411CD7E3F75}" type="pres">
      <dgm:prSet presAssocID="{2A4C46D9-742F-463E-B3C5-BE34C2228D2F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7CC60A-4BC7-43DC-88C9-3E287B1EE487}" type="pres">
      <dgm:prSet presAssocID="{2A4C46D9-742F-463E-B3C5-BE34C2228D2F}" presName="Triangle" presStyleLbl="alignNode1" presStyleIdx="1" presStyleCnt="5"/>
      <dgm:spPr>
        <a:solidFill>
          <a:srgbClr val="A7C133"/>
        </a:solidFill>
        <a:ln>
          <a:solidFill>
            <a:srgbClr val="A7C133"/>
          </a:solidFill>
        </a:ln>
      </dgm:spPr>
      <dgm:t>
        <a:bodyPr/>
        <a:lstStyle/>
        <a:p>
          <a:endParaRPr lang="en-US"/>
        </a:p>
      </dgm:t>
    </dgm:pt>
    <dgm:pt modelId="{3D6A9449-28F8-405B-A9F4-E108D104C83C}" type="pres">
      <dgm:prSet presAssocID="{E582F6BD-A0FA-4849-93F9-3831489ED931}" presName="sibTrans" presStyleCnt="0"/>
      <dgm:spPr/>
    </dgm:pt>
    <dgm:pt modelId="{993A1664-E74F-407E-92EC-A0F9534C1D42}" type="pres">
      <dgm:prSet presAssocID="{E582F6BD-A0FA-4849-93F9-3831489ED931}" presName="space" presStyleCnt="0"/>
      <dgm:spPr/>
    </dgm:pt>
    <dgm:pt modelId="{904D122A-75B5-4078-9A9F-0D285991AA45}" type="pres">
      <dgm:prSet presAssocID="{885FDABA-0810-4FEF-8FFC-188E70FF3C6A}" presName="composite" presStyleCnt="0"/>
      <dgm:spPr/>
    </dgm:pt>
    <dgm:pt modelId="{49430E96-A880-4AF1-8199-0039DB0A40BF}" type="pres">
      <dgm:prSet presAssocID="{885FDABA-0810-4FEF-8FFC-188E70FF3C6A}" presName="LShape" presStyleLbl="alignNode1" presStyleIdx="2" presStyleCnt="5"/>
      <dgm:spPr>
        <a:solidFill>
          <a:srgbClr val="7B838F"/>
        </a:solidFill>
        <a:ln>
          <a:solidFill>
            <a:srgbClr val="7B838F"/>
          </a:solidFill>
        </a:ln>
      </dgm:spPr>
      <dgm:t>
        <a:bodyPr/>
        <a:lstStyle/>
        <a:p>
          <a:endParaRPr lang="en-US"/>
        </a:p>
      </dgm:t>
    </dgm:pt>
    <dgm:pt modelId="{BD900B4F-046F-474C-94ED-6CDAA6354009}" type="pres">
      <dgm:prSet presAssocID="{885FDABA-0810-4FEF-8FFC-188E70FF3C6A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AEECCB-7485-44E7-BE2D-71C16C77358A}" type="pres">
      <dgm:prSet presAssocID="{885FDABA-0810-4FEF-8FFC-188E70FF3C6A}" presName="Triangle" presStyleLbl="alignNode1" presStyleIdx="3" presStyleCnt="5"/>
      <dgm:spPr>
        <a:solidFill>
          <a:srgbClr val="7B838F"/>
        </a:solidFill>
        <a:ln>
          <a:solidFill>
            <a:srgbClr val="7B838F"/>
          </a:solidFill>
        </a:ln>
      </dgm:spPr>
      <dgm:t>
        <a:bodyPr/>
        <a:lstStyle/>
        <a:p>
          <a:endParaRPr lang="en-US"/>
        </a:p>
      </dgm:t>
    </dgm:pt>
    <dgm:pt modelId="{0091B20B-C4E4-4E44-B933-BFC36245A6F9}" type="pres">
      <dgm:prSet presAssocID="{9F257F58-6F41-443D-AED3-EA391A9988D1}" presName="sibTrans" presStyleCnt="0"/>
      <dgm:spPr/>
    </dgm:pt>
    <dgm:pt modelId="{D9345555-1201-4606-8097-29A9FC71736C}" type="pres">
      <dgm:prSet presAssocID="{9F257F58-6F41-443D-AED3-EA391A9988D1}" presName="space" presStyleCnt="0"/>
      <dgm:spPr/>
    </dgm:pt>
    <dgm:pt modelId="{F812DFC9-E4B9-4078-9E07-1F7B5B29407E}" type="pres">
      <dgm:prSet presAssocID="{2EEEDC69-D365-4910-88C0-20C26878978F}" presName="composite" presStyleCnt="0"/>
      <dgm:spPr/>
    </dgm:pt>
    <dgm:pt modelId="{38E7FA18-967A-4323-8C8A-C76A8B22A814}" type="pres">
      <dgm:prSet presAssocID="{2EEEDC69-D365-4910-88C0-20C26878978F}" presName="LShape" presStyleLbl="alignNode1" presStyleIdx="4" presStyleCnt="5"/>
      <dgm:spPr>
        <a:solidFill>
          <a:srgbClr val="D4D6D2"/>
        </a:solidFill>
        <a:ln>
          <a:solidFill>
            <a:srgbClr val="D4D6D2"/>
          </a:solidFill>
        </a:ln>
      </dgm:spPr>
      <dgm:t>
        <a:bodyPr/>
        <a:lstStyle/>
        <a:p>
          <a:endParaRPr lang="en-US"/>
        </a:p>
      </dgm:t>
    </dgm:pt>
    <dgm:pt modelId="{BD0A4A39-A66A-4555-87D5-C68B4811A311}" type="pres">
      <dgm:prSet presAssocID="{2EEEDC69-D365-4910-88C0-20C26878978F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0859B2-8029-F749-9C3D-51EE1CF15163}" type="presOf" srcId="{2A4C46D9-742F-463E-B3C5-BE34C2228D2F}" destId="{25FFD674-1A31-4028-8AA1-D411CD7E3F75}" srcOrd="0" destOrd="0" presId="urn:microsoft.com/office/officeart/2009/3/layout/StepUpProcess"/>
    <dgm:cxn modelId="{969A4C1B-FC33-914B-A680-5BE02AA871DD}" type="presOf" srcId="{8FB66DCC-51D3-44F4-9625-06EF03385BC8}" destId="{361C98BD-3F7A-47C7-AA33-25587539437A}" srcOrd="0" destOrd="0" presId="urn:microsoft.com/office/officeart/2009/3/layout/StepUpProcess"/>
    <dgm:cxn modelId="{45A93FC6-FD93-465F-BF2A-FAF1084B85E2}" srcId="{8FB66DCC-51D3-44F4-9625-06EF03385BC8}" destId="{885FDABA-0810-4FEF-8FFC-188E70FF3C6A}" srcOrd="1" destOrd="0" parTransId="{3AAF5A73-A650-493A-8A44-065BAE7288A1}" sibTransId="{9F257F58-6F41-443D-AED3-EA391A9988D1}"/>
    <dgm:cxn modelId="{F8055DC5-B559-4DB8-95A8-23B8CCE7BD5C}" srcId="{8FB66DCC-51D3-44F4-9625-06EF03385BC8}" destId="{2EEEDC69-D365-4910-88C0-20C26878978F}" srcOrd="2" destOrd="0" parTransId="{6BCA4C52-4A08-4D25-9E21-CF24D311DF43}" sibTransId="{78D821DB-D695-43AC-8318-B3286C6F6EBF}"/>
    <dgm:cxn modelId="{29206782-ABB2-47E8-B59B-90102304627A}" srcId="{8FB66DCC-51D3-44F4-9625-06EF03385BC8}" destId="{2A4C46D9-742F-463E-B3C5-BE34C2228D2F}" srcOrd="0" destOrd="0" parTransId="{F8EBB6B9-B67C-4442-8EA5-68AE31D0E8F5}" sibTransId="{E582F6BD-A0FA-4849-93F9-3831489ED931}"/>
    <dgm:cxn modelId="{3AF10FF9-49D3-794D-BBB1-084DE5DE1209}" type="presOf" srcId="{2EEEDC69-D365-4910-88C0-20C26878978F}" destId="{BD0A4A39-A66A-4555-87D5-C68B4811A311}" srcOrd="0" destOrd="0" presId="urn:microsoft.com/office/officeart/2009/3/layout/StepUpProcess"/>
    <dgm:cxn modelId="{2C265C49-8807-794D-AADA-E7E4BF0E1086}" type="presOf" srcId="{885FDABA-0810-4FEF-8FFC-188E70FF3C6A}" destId="{BD900B4F-046F-474C-94ED-6CDAA6354009}" srcOrd="0" destOrd="0" presId="urn:microsoft.com/office/officeart/2009/3/layout/StepUpProcess"/>
    <dgm:cxn modelId="{634EA28F-D1A1-514C-A753-B81091B69906}" type="presParOf" srcId="{361C98BD-3F7A-47C7-AA33-25587539437A}" destId="{C8A84E7F-001A-4C8B-9ACF-7DAFCC3F1936}" srcOrd="0" destOrd="0" presId="urn:microsoft.com/office/officeart/2009/3/layout/StepUpProcess"/>
    <dgm:cxn modelId="{665647DF-FCC9-9A4D-9D4C-52C243AF69E3}" type="presParOf" srcId="{C8A84E7F-001A-4C8B-9ACF-7DAFCC3F1936}" destId="{A661B61F-F9A4-4016-BC6A-C269ACC4AB11}" srcOrd="0" destOrd="0" presId="urn:microsoft.com/office/officeart/2009/3/layout/StepUpProcess"/>
    <dgm:cxn modelId="{1051C3AB-31ED-C445-A82B-405F56B9B263}" type="presParOf" srcId="{C8A84E7F-001A-4C8B-9ACF-7DAFCC3F1936}" destId="{25FFD674-1A31-4028-8AA1-D411CD7E3F75}" srcOrd="1" destOrd="0" presId="urn:microsoft.com/office/officeart/2009/3/layout/StepUpProcess"/>
    <dgm:cxn modelId="{D5C82894-2188-2847-BD6C-5EDC780CB507}" type="presParOf" srcId="{C8A84E7F-001A-4C8B-9ACF-7DAFCC3F1936}" destId="{B07CC60A-4BC7-43DC-88C9-3E287B1EE487}" srcOrd="2" destOrd="0" presId="urn:microsoft.com/office/officeart/2009/3/layout/StepUpProcess"/>
    <dgm:cxn modelId="{5563CCB2-D5BC-5F4F-BFEE-385B1908DEFE}" type="presParOf" srcId="{361C98BD-3F7A-47C7-AA33-25587539437A}" destId="{3D6A9449-28F8-405B-A9F4-E108D104C83C}" srcOrd="1" destOrd="0" presId="urn:microsoft.com/office/officeart/2009/3/layout/StepUpProcess"/>
    <dgm:cxn modelId="{E202EF40-23A3-5F44-A6E3-7C9B0ED1291A}" type="presParOf" srcId="{3D6A9449-28F8-405B-A9F4-E108D104C83C}" destId="{993A1664-E74F-407E-92EC-A0F9534C1D42}" srcOrd="0" destOrd="0" presId="urn:microsoft.com/office/officeart/2009/3/layout/StepUpProcess"/>
    <dgm:cxn modelId="{8260EA54-8414-354D-9F49-264764D3DF74}" type="presParOf" srcId="{361C98BD-3F7A-47C7-AA33-25587539437A}" destId="{904D122A-75B5-4078-9A9F-0D285991AA45}" srcOrd="2" destOrd="0" presId="urn:microsoft.com/office/officeart/2009/3/layout/StepUpProcess"/>
    <dgm:cxn modelId="{7221C921-D5FA-9741-B661-54B9430C17E6}" type="presParOf" srcId="{904D122A-75B5-4078-9A9F-0D285991AA45}" destId="{49430E96-A880-4AF1-8199-0039DB0A40BF}" srcOrd="0" destOrd="0" presId="urn:microsoft.com/office/officeart/2009/3/layout/StepUpProcess"/>
    <dgm:cxn modelId="{BD90D82F-2F09-FD42-837C-FB980293AE6F}" type="presParOf" srcId="{904D122A-75B5-4078-9A9F-0D285991AA45}" destId="{BD900B4F-046F-474C-94ED-6CDAA6354009}" srcOrd="1" destOrd="0" presId="urn:microsoft.com/office/officeart/2009/3/layout/StepUpProcess"/>
    <dgm:cxn modelId="{405A4BAB-49D8-C347-AFF9-EE2F92E31A89}" type="presParOf" srcId="{904D122A-75B5-4078-9A9F-0D285991AA45}" destId="{19AEECCB-7485-44E7-BE2D-71C16C77358A}" srcOrd="2" destOrd="0" presId="urn:microsoft.com/office/officeart/2009/3/layout/StepUpProcess"/>
    <dgm:cxn modelId="{D0D44F02-0FFF-8444-9BF7-8EF1F570F1BB}" type="presParOf" srcId="{361C98BD-3F7A-47C7-AA33-25587539437A}" destId="{0091B20B-C4E4-4E44-B933-BFC36245A6F9}" srcOrd="3" destOrd="0" presId="urn:microsoft.com/office/officeart/2009/3/layout/StepUpProcess"/>
    <dgm:cxn modelId="{B2ED1C20-BEBA-3443-96E2-D4DA230213B9}" type="presParOf" srcId="{0091B20B-C4E4-4E44-B933-BFC36245A6F9}" destId="{D9345555-1201-4606-8097-29A9FC71736C}" srcOrd="0" destOrd="0" presId="urn:microsoft.com/office/officeart/2009/3/layout/StepUpProcess"/>
    <dgm:cxn modelId="{5AD08196-13BD-9C4B-A290-CD0864D368E0}" type="presParOf" srcId="{361C98BD-3F7A-47C7-AA33-25587539437A}" destId="{F812DFC9-E4B9-4078-9E07-1F7B5B29407E}" srcOrd="4" destOrd="0" presId="urn:microsoft.com/office/officeart/2009/3/layout/StepUpProcess"/>
    <dgm:cxn modelId="{E7B1AEB2-A793-114E-85FF-4B9B14A4B08C}" type="presParOf" srcId="{F812DFC9-E4B9-4078-9E07-1F7B5B29407E}" destId="{38E7FA18-967A-4323-8C8A-C76A8B22A814}" srcOrd="0" destOrd="0" presId="urn:microsoft.com/office/officeart/2009/3/layout/StepUpProcess"/>
    <dgm:cxn modelId="{5CD921E7-03CA-5B42-A2D1-2A22DB252DC0}" type="presParOf" srcId="{F812DFC9-E4B9-4078-9E07-1F7B5B29407E}" destId="{BD0A4A39-A66A-4555-87D5-C68B4811A311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AB9BB8-72A0-4C2D-AEDF-91F6B8F796FB}">
      <dsp:nvSpPr>
        <dsp:cNvPr id="0" name=""/>
        <dsp:cNvSpPr/>
      </dsp:nvSpPr>
      <dsp:spPr>
        <a:xfrm rot="5400000">
          <a:off x="-196196" y="199472"/>
          <a:ext cx="1307975" cy="915583"/>
        </a:xfrm>
        <a:prstGeom prst="chevron">
          <a:avLst/>
        </a:prstGeom>
        <a:solidFill>
          <a:srgbClr val="D4D6D2"/>
        </a:solidFill>
        <a:ln w="25400" cap="flat" cmpd="sng" algn="ctr">
          <a:solidFill>
            <a:srgbClr val="D4D6D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1</a:t>
          </a:r>
          <a:endParaRPr lang="en-US" sz="2500" kern="1200" dirty="0"/>
        </a:p>
      </dsp:txBody>
      <dsp:txXfrm rot="-5400000">
        <a:off x="1" y="461068"/>
        <a:ext cx="915583" cy="392392"/>
      </dsp:txXfrm>
    </dsp:sp>
    <dsp:sp modelId="{99A408F2-068C-4816-B56E-CCF1BFDEB720}">
      <dsp:nvSpPr>
        <dsp:cNvPr id="0" name=""/>
        <dsp:cNvSpPr/>
      </dsp:nvSpPr>
      <dsp:spPr>
        <a:xfrm rot="5400000">
          <a:off x="3690299" y="-2771440"/>
          <a:ext cx="850184" cy="63996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D4D6D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Around 100 different universities, departments and institutes were contacted in the second half of July; Specifically 603 different individuals </a:t>
          </a:r>
          <a:r>
            <a:rPr lang="en-US" sz="1700" kern="1200" smtClean="0"/>
            <a:t>were targeteg</a:t>
          </a:r>
          <a:endParaRPr lang="en-US" sz="1700" b="1" kern="1200" dirty="0">
            <a:solidFill>
              <a:srgbClr val="404548"/>
            </a:solidFill>
            <a:latin typeface="Arial Narrow"/>
            <a:cs typeface="Arial Narrow"/>
          </a:endParaRPr>
        </a:p>
      </dsp:txBody>
      <dsp:txXfrm rot="-5400000">
        <a:off x="915584" y="44778"/>
        <a:ext cx="6358113" cy="767178"/>
      </dsp:txXfrm>
    </dsp:sp>
    <dsp:sp modelId="{7CF34DEB-A073-4F83-94ED-936336F4E014}">
      <dsp:nvSpPr>
        <dsp:cNvPr id="0" name=""/>
        <dsp:cNvSpPr/>
      </dsp:nvSpPr>
      <dsp:spPr>
        <a:xfrm rot="5400000">
          <a:off x="-196196" y="1361496"/>
          <a:ext cx="1307975" cy="915583"/>
        </a:xfrm>
        <a:prstGeom prst="chevron">
          <a:avLst/>
        </a:prstGeom>
        <a:solidFill>
          <a:srgbClr val="7B838F"/>
        </a:solidFill>
        <a:ln w="25400" cap="flat" cmpd="sng" algn="ctr">
          <a:solidFill>
            <a:srgbClr val="7B838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2</a:t>
          </a:r>
          <a:endParaRPr lang="en-US" sz="2500" kern="1200" dirty="0"/>
        </a:p>
      </dsp:txBody>
      <dsp:txXfrm rot="-5400000">
        <a:off x="1" y="1623092"/>
        <a:ext cx="915583" cy="392392"/>
      </dsp:txXfrm>
    </dsp:sp>
    <dsp:sp modelId="{1F4343FF-FEFE-43CF-8050-F4163038684C}">
      <dsp:nvSpPr>
        <dsp:cNvPr id="0" name=""/>
        <dsp:cNvSpPr/>
      </dsp:nvSpPr>
      <dsp:spPr>
        <a:xfrm rot="5400000">
          <a:off x="3690299" y="-1609416"/>
          <a:ext cx="850184" cy="63996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B838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The invitation to participate in the survey was  re-sent 2 additional times.</a:t>
          </a:r>
          <a:endParaRPr lang="en-US" sz="1700" kern="1200" dirty="0">
            <a:solidFill>
              <a:srgbClr val="404548"/>
            </a:solidFill>
            <a:latin typeface="Arial Narrow"/>
            <a:cs typeface="Arial Narrow"/>
          </a:endParaRPr>
        </a:p>
      </dsp:txBody>
      <dsp:txXfrm rot="-5400000">
        <a:off x="915584" y="1206802"/>
        <a:ext cx="6358113" cy="767178"/>
      </dsp:txXfrm>
    </dsp:sp>
    <dsp:sp modelId="{41BE56F9-C05C-4158-810E-167445B06D83}">
      <dsp:nvSpPr>
        <dsp:cNvPr id="0" name=""/>
        <dsp:cNvSpPr/>
      </dsp:nvSpPr>
      <dsp:spPr>
        <a:xfrm rot="5400000">
          <a:off x="-196196" y="2523520"/>
          <a:ext cx="1307975" cy="915583"/>
        </a:xfrm>
        <a:prstGeom prst="chevron">
          <a:avLst/>
        </a:prstGeom>
        <a:solidFill>
          <a:srgbClr val="404548"/>
        </a:solidFill>
        <a:ln w="25400" cap="flat" cmpd="sng" algn="ctr">
          <a:solidFill>
            <a:srgbClr val="40454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3</a:t>
          </a:r>
          <a:endParaRPr lang="en-US" sz="2500" kern="1200" dirty="0"/>
        </a:p>
      </dsp:txBody>
      <dsp:txXfrm rot="-5400000">
        <a:off x="1" y="2785116"/>
        <a:ext cx="915583" cy="392392"/>
      </dsp:txXfrm>
    </dsp:sp>
    <dsp:sp modelId="{A072136F-533C-4900-8C58-8E3C87749615}">
      <dsp:nvSpPr>
        <dsp:cNvPr id="0" name=""/>
        <dsp:cNvSpPr/>
      </dsp:nvSpPr>
      <dsp:spPr>
        <a:xfrm rot="5400000">
          <a:off x="3690299" y="-447392"/>
          <a:ext cx="850184" cy="63996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40454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117 researched accessed the survey</a:t>
          </a:r>
          <a:endParaRPr lang="en-US" sz="1700" b="0" kern="1200" dirty="0">
            <a:solidFill>
              <a:srgbClr val="404548"/>
            </a:solidFill>
            <a:latin typeface="Arial Narrow"/>
            <a:cs typeface="Arial Narrow"/>
          </a:endParaRPr>
        </a:p>
      </dsp:txBody>
      <dsp:txXfrm rot="-5400000">
        <a:off x="915584" y="2368826"/>
        <a:ext cx="6358113" cy="767178"/>
      </dsp:txXfrm>
    </dsp:sp>
    <dsp:sp modelId="{F1980AB0-F480-45E3-A4B4-72B338BC1B3F}">
      <dsp:nvSpPr>
        <dsp:cNvPr id="0" name=""/>
        <dsp:cNvSpPr/>
      </dsp:nvSpPr>
      <dsp:spPr>
        <a:xfrm rot="5400000">
          <a:off x="-196196" y="3685544"/>
          <a:ext cx="1307975" cy="915583"/>
        </a:xfrm>
        <a:prstGeom prst="chevron">
          <a:avLst/>
        </a:prstGeom>
        <a:solidFill>
          <a:srgbClr val="A7C133"/>
        </a:solidFill>
        <a:ln w="25400" cap="flat" cmpd="sng" algn="ctr">
          <a:solidFill>
            <a:srgbClr val="A7C1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4</a:t>
          </a:r>
          <a:endParaRPr lang="en-US" sz="2500" kern="1200" dirty="0"/>
        </a:p>
      </dsp:txBody>
      <dsp:txXfrm rot="-5400000">
        <a:off x="1" y="3947140"/>
        <a:ext cx="915583" cy="392392"/>
      </dsp:txXfrm>
    </dsp:sp>
    <dsp:sp modelId="{8F71C0A2-590F-4CA7-82F6-A91D7C014BAC}">
      <dsp:nvSpPr>
        <dsp:cNvPr id="0" name=""/>
        <dsp:cNvSpPr/>
      </dsp:nvSpPr>
      <dsp:spPr>
        <a:xfrm rot="5400000">
          <a:off x="3690299" y="714631"/>
          <a:ext cx="850184" cy="63996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A7C1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0" kern="1200" dirty="0" smtClean="0">
              <a:solidFill>
                <a:srgbClr val="404548"/>
              </a:solidFill>
              <a:latin typeface="Arial Narrow"/>
              <a:cs typeface="Arial Narrow"/>
            </a:rPr>
            <a:t>57 </a:t>
          </a:r>
          <a:r>
            <a:rPr lang="en-US" sz="1700" kern="1200" dirty="0" smtClean="0"/>
            <a:t>ended up completing it</a:t>
          </a:r>
          <a:endParaRPr lang="en-US" sz="1700" b="1" kern="1200" dirty="0">
            <a:solidFill>
              <a:srgbClr val="404548"/>
            </a:solidFill>
            <a:latin typeface="Arial Narrow"/>
            <a:cs typeface="Arial Narrow"/>
          </a:endParaRPr>
        </a:p>
      </dsp:txBody>
      <dsp:txXfrm rot="-5400000">
        <a:off x="915584" y="3530850"/>
        <a:ext cx="6358113" cy="7671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83902F-03B8-4CB6-B37E-9919CB02FA5E}" type="datetimeFigureOut">
              <a:rPr lang="en-US" smtClean="0"/>
              <a:t>2/5/2016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25BF4-5141-4634-9CA1-905983B612C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9410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7A8F7-243F-4B8F-9979-EC4B513B74D1}" type="datetimeFigureOut">
              <a:rPr lang="en-US" smtClean="0"/>
              <a:t>2/5/2016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623E2-143C-47CF-ACFE-2D7CFB3760A0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2670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indent="0" algn="l" defTabSz="914400" rtl="0" eaLnBrk="1" latinLnBrk="0" hangingPunct="1">
      <a:spcBef>
        <a:spcPts val="1200"/>
      </a:spcBef>
      <a:buFont typeface="Arial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623E2-143C-47CF-ACFE-2D7CFB3760A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282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623E2-143C-47CF-ACFE-2D7CFB3760A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0747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623E2-143C-47CF-ACFE-2D7CFB3760A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9688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623E2-143C-47CF-ACFE-2D7CFB3760A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0253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623E2-143C-47CF-ACFE-2D7CFB3760A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7332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623E2-143C-47CF-ACFE-2D7CFB3760A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437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623E2-143C-47CF-ACFE-2D7CFB3760A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582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623E2-143C-47CF-ACFE-2D7CFB3760A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195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623E2-143C-47CF-ACFE-2D7CFB3760A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362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623E2-143C-47CF-ACFE-2D7CFB3760A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458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623E2-143C-47CF-ACFE-2D7CFB3760A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784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623E2-143C-47CF-ACFE-2D7CFB3760A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274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623E2-143C-47CF-ACFE-2D7CFB3760A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875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623E2-143C-47CF-ACFE-2D7CFB3760A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654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623E2-143C-47CF-ACFE-2D7CFB3760A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36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-1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-1081522"/>
            <a:ext cx="7812551" cy="1104487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3352800" cy="990727"/>
          </a:xfrm>
        </p:spPr>
        <p:txBody>
          <a:bodyPr/>
          <a:lstStyle>
            <a:lvl1pPr>
              <a:defRPr>
                <a:solidFill>
                  <a:srgbClr val="A7C133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9" name="Subtitle 7"/>
          <p:cNvSpPr>
            <a:spLocks noGrp="1"/>
          </p:cNvSpPr>
          <p:nvPr>
            <p:ph type="subTitle" idx="4294967295" hasCustomPrompt="1"/>
          </p:nvPr>
        </p:nvSpPr>
        <p:spPr>
          <a:xfrm>
            <a:off x="685800" y="4572000"/>
            <a:ext cx="6461760" cy="762000"/>
          </a:xfrm>
        </p:spPr>
        <p:txBody>
          <a:bodyPr>
            <a:normAutofit fontScale="92500" lnSpcReduction="20000"/>
          </a:bodyPr>
          <a:lstStyle>
            <a:lvl1pPr>
              <a:defRPr>
                <a:solidFill>
                  <a:srgbClr val="404548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Test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685800" y="5715000"/>
            <a:ext cx="6477000" cy="762000"/>
          </a:xfrm>
        </p:spPr>
        <p:txBody>
          <a:bodyPr>
            <a:normAutofit fontScale="92500" lnSpcReduction="20000"/>
          </a:bodyPr>
          <a:lstStyle>
            <a:lvl1pPr>
              <a:defRPr sz="16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5384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th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2960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A7C133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A7C133"/>
                </a:solidFill>
              </a:defRPr>
            </a:lvl1pPr>
          </a:lstStyle>
          <a:p>
            <a:fld id="{911E8957-5754-4C19-A51A-9C104D1A0E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8" name="Oval 17"/>
          <p:cNvSpPr/>
          <p:nvPr userDrawn="1"/>
        </p:nvSpPr>
        <p:spPr>
          <a:xfrm>
            <a:off x="6172200" y="6019800"/>
            <a:ext cx="746760" cy="746939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3373821"/>
              <a:satOff val="-26317"/>
              <a:lumOff val="-673"/>
              <a:alphaOff val="0"/>
            </a:schemeClr>
          </a:fillRef>
          <a:effectRef idx="0">
            <a:schemeClr val="accent3">
              <a:hueOff val="3373821"/>
              <a:satOff val="-26317"/>
              <a:lumOff val="-673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Oval 18"/>
          <p:cNvSpPr/>
          <p:nvPr userDrawn="1"/>
        </p:nvSpPr>
        <p:spPr>
          <a:xfrm>
            <a:off x="8153400" y="1524000"/>
            <a:ext cx="413004" cy="413182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77"/>
              <a:satOff val="-32896"/>
              <a:lumOff val="-841"/>
              <a:alphaOff val="0"/>
            </a:schemeClr>
          </a:fillRef>
          <a:effectRef idx="0">
            <a:schemeClr val="accent3">
              <a:hueOff val="4217277"/>
              <a:satOff val="-32896"/>
              <a:lumOff val="-841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Oval 19"/>
          <p:cNvSpPr/>
          <p:nvPr userDrawn="1"/>
        </p:nvSpPr>
        <p:spPr>
          <a:xfrm>
            <a:off x="8534400" y="6400800"/>
            <a:ext cx="299466" cy="299470"/>
          </a:xfrm>
          <a:prstGeom prst="ellipse">
            <a:avLst/>
          </a:prstGeom>
          <a:solidFill>
            <a:srgbClr val="40454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8"/>
              <a:satOff val="-3290"/>
              <a:lumOff val="-84"/>
              <a:alphaOff val="0"/>
            </a:schemeClr>
          </a:fillRef>
          <a:effectRef idx="0">
            <a:schemeClr val="accent3">
              <a:hueOff val="421728"/>
              <a:satOff val="-3290"/>
              <a:lumOff val="-84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Oval 20"/>
          <p:cNvSpPr/>
          <p:nvPr userDrawn="1"/>
        </p:nvSpPr>
        <p:spPr>
          <a:xfrm>
            <a:off x="7543800" y="5334000"/>
            <a:ext cx="413004" cy="413182"/>
          </a:xfrm>
          <a:prstGeom prst="ellipse">
            <a:avLst/>
          </a:prstGeom>
          <a:solidFill>
            <a:srgbClr val="D4D6D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265183"/>
              <a:satOff val="-9869"/>
              <a:lumOff val="-252"/>
              <a:alphaOff val="0"/>
            </a:schemeClr>
          </a:fillRef>
          <a:effectRef idx="0">
            <a:schemeClr val="accent3">
              <a:hueOff val="1265183"/>
              <a:satOff val="-9869"/>
              <a:lumOff val="-252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Oval 21"/>
          <p:cNvSpPr/>
          <p:nvPr userDrawn="1"/>
        </p:nvSpPr>
        <p:spPr>
          <a:xfrm>
            <a:off x="8686800" y="4805930"/>
            <a:ext cx="299466" cy="299470"/>
          </a:xfrm>
          <a:prstGeom prst="ellipse">
            <a:avLst/>
          </a:prstGeom>
          <a:solidFill>
            <a:srgbClr val="D4D6D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108638"/>
              <a:satOff val="-16448"/>
              <a:lumOff val="-420"/>
              <a:alphaOff val="0"/>
            </a:schemeClr>
          </a:fillRef>
          <a:effectRef idx="0">
            <a:schemeClr val="accent3">
              <a:hueOff val="2108638"/>
              <a:satOff val="-16448"/>
              <a:lumOff val="-42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Oval 22"/>
          <p:cNvSpPr/>
          <p:nvPr userDrawn="1"/>
        </p:nvSpPr>
        <p:spPr>
          <a:xfrm>
            <a:off x="7848600" y="602513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060732"/>
              <a:satOff val="-39475"/>
              <a:lumOff val="-1009"/>
              <a:alphaOff val="0"/>
            </a:schemeClr>
          </a:fillRef>
          <a:effectRef idx="0">
            <a:schemeClr val="accent3">
              <a:hueOff val="5060732"/>
              <a:satOff val="-39475"/>
              <a:lumOff val="-1009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Oval 23"/>
          <p:cNvSpPr/>
          <p:nvPr userDrawn="1"/>
        </p:nvSpPr>
        <p:spPr>
          <a:xfrm>
            <a:off x="8001000" y="419100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904187"/>
              <a:satOff val="-46054"/>
              <a:lumOff val="-1177"/>
              <a:alphaOff val="0"/>
            </a:schemeClr>
          </a:fillRef>
          <a:effectRef idx="0">
            <a:schemeClr val="accent3">
              <a:hueOff val="5904187"/>
              <a:satOff val="-46054"/>
              <a:lumOff val="-1177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976755" y="3681845"/>
            <a:ext cx="1600200" cy="33250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SEEDS Workshop I</a:t>
            </a:r>
            <a:endParaRPr lang="en-US" dirty="0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8185623" y="2190278"/>
            <a:ext cx="1177636" cy="30228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13-15.10.2015</a:t>
            </a:r>
            <a:endParaRPr lang="en-US" dirty="0"/>
          </a:p>
        </p:txBody>
      </p:sp>
      <p:pic>
        <p:nvPicPr>
          <p:cNvPr id="27" name="Picture 26" descr="logo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602" y="305105"/>
            <a:ext cx="867998" cy="685495"/>
          </a:xfrm>
          <a:prstGeom prst="rect">
            <a:avLst/>
          </a:prstGeom>
        </p:spPr>
      </p:pic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>
                <a:latin typeface="Arial Narrow"/>
                <a:cs typeface="Arial Narrow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046185" y="6400800"/>
            <a:ext cx="1412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7B838F"/>
                </a:solidFill>
                <a:latin typeface="Arial Narrow"/>
                <a:cs typeface="Arial Narrow"/>
              </a:rPr>
              <a:t>www.seedsproject.ch</a:t>
            </a:r>
            <a:endParaRPr lang="en-US" sz="1200" dirty="0">
              <a:solidFill>
                <a:srgbClr val="7B838F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67544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2960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A7C133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A7C133"/>
                </a:solidFill>
              </a:defRPr>
            </a:lvl1pPr>
          </a:lstStyle>
          <a:p>
            <a:fld id="{911E8957-5754-4C19-A51A-9C104D1A0E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5" name="Oval 24"/>
          <p:cNvSpPr/>
          <p:nvPr userDrawn="1"/>
        </p:nvSpPr>
        <p:spPr>
          <a:xfrm>
            <a:off x="6172200" y="6019800"/>
            <a:ext cx="746760" cy="746939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3373821"/>
              <a:satOff val="-26317"/>
              <a:lumOff val="-673"/>
              <a:alphaOff val="0"/>
            </a:schemeClr>
          </a:fillRef>
          <a:effectRef idx="0">
            <a:schemeClr val="accent3">
              <a:hueOff val="3373821"/>
              <a:satOff val="-26317"/>
              <a:lumOff val="-673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Oval 25"/>
          <p:cNvSpPr/>
          <p:nvPr userDrawn="1"/>
        </p:nvSpPr>
        <p:spPr>
          <a:xfrm>
            <a:off x="8153400" y="1524000"/>
            <a:ext cx="413004" cy="413182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77"/>
              <a:satOff val="-32896"/>
              <a:lumOff val="-841"/>
              <a:alphaOff val="0"/>
            </a:schemeClr>
          </a:fillRef>
          <a:effectRef idx="0">
            <a:schemeClr val="accent3">
              <a:hueOff val="4217277"/>
              <a:satOff val="-32896"/>
              <a:lumOff val="-841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Oval 26"/>
          <p:cNvSpPr/>
          <p:nvPr userDrawn="1"/>
        </p:nvSpPr>
        <p:spPr>
          <a:xfrm>
            <a:off x="8534400" y="6400800"/>
            <a:ext cx="299466" cy="299470"/>
          </a:xfrm>
          <a:prstGeom prst="ellipse">
            <a:avLst/>
          </a:prstGeom>
          <a:solidFill>
            <a:srgbClr val="40454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8"/>
              <a:satOff val="-3290"/>
              <a:lumOff val="-84"/>
              <a:alphaOff val="0"/>
            </a:schemeClr>
          </a:fillRef>
          <a:effectRef idx="0">
            <a:schemeClr val="accent3">
              <a:hueOff val="421728"/>
              <a:satOff val="-3290"/>
              <a:lumOff val="-84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Oval 27"/>
          <p:cNvSpPr/>
          <p:nvPr userDrawn="1"/>
        </p:nvSpPr>
        <p:spPr>
          <a:xfrm>
            <a:off x="7543800" y="5334000"/>
            <a:ext cx="413004" cy="413182"/>
          </a:xfrm>
          <a:prstGeom prst="ellipse">
            <a:avLst/>
          </a:prstGeom>
          <a:solidFill>
            <a:srgbClr val="D4D6D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265183"/>
              <a:satOff val="-9869"/>
              <a:lumOff val="-252"/>
              <a:alphaOff val="0"/>
            </a:schemeClr>
          </a:fillRef>
          <a:effectRef idx="0">
            <a:schemeClr val="accent3">
              <a:hueOff val="1265183"/>
              <a:satOff val="-9869"/>
              <a:lumOff val="-252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Oval 28"/>
          <p:cNvSpPr/>
          <p:nvPr userDrawn="1"/>
        </p:nvSpPr>
        <p:spPr>
          <a:xfrm>
            <a:off x="8686800" y="4805930"/>
            <a:ext cx="299466" cy="299470"/>
          </a:xfrm>
          <a:prstGeom prst="ellipse">
            <a:avLst/>
          </a:prstGeom>
          <a:solidFill>
            <a:srgbClr val="D4D6D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108638"/>
              <a:satOff val="-16448"/>
              <a:lumOff val="-420"/>
              <a:alphaOff val="0"/>
            </a:schemeClr>
          </a:fillRef>
          <a:effectRef idx="0">
            <a:schemeClr val="accent3">
              <a:hueOff val="2108638"/>
              <a:satOff val="-16448"/>
              <a:lumOff val="-42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Oval 29"/>
          <p:cNvSpPr/>
          <p:nvPr userDrawn="1"/>
        </p:nvSpPr>
        <p:spPr>
          <a:xfrm>
            <a:off x="7848600" y="602513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060732"/>
              <a:satOff val="-39475"/>
              <a:lumOff val="-1009"/>
              <a:alphaOff val="0"/>
            </a:schemeClr>
          </a:fillRef>
          <a:effectRef idx="0">
            <a:schemeClr val="accent3">
              <a:hueOff val="5060732"/>
              <a:satOff val="-39475"/>
              <a:lumOff val="-1009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Oval 30"/>
          <p:cNvSpPr/>
          <p:nvPr userDrawn="1"/>
        </p:nvSpPr>
        <p:spPr>
          <a:xfrm>
            <a:off x="8001000" y="419100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904187"/>
              <a:satOff val="-46054"/>
              <a:lumOff val="-1177"/>
              <a:alphaOff val="0"/>
            </a:schemeClr>
          </a:fillRef>
          <a:effectRef idx="0">
            <a:schemeClr val="accent3">
              <a:hueOff val="5904187"/>
              <a:satOff val="-46054"/>
              <a:lumOff val="-1177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976755" y="3681845"/>
            <a:ext cx="1600200" cy="33250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SEEDS Workshop I</a:t>
            </a:r>
            <a:endParaRPr lang="en-US" dirty="0"/>
          </a:p>
        </p:txBody>
      </p:sp>
      <p:sp>
        <p:nvSpPr>
          <p:cNvPr id="33" name="Date Placeholder 3"/>
          <p:cNvSpPr>
            <a:spLocks noGrp="1"/>
          </p:cNvSpPr>
          <p:nvPr>
            <p:ph type="dt" sz="half" idx="14"/>
          </p:nvPr>
        </p:nvSpPr>
        <p:spPr>
          <a:xfrm rot="16200000">
            <a:off x="8185623" y="2190278"/>
            <a:ext cx="1177636" cy="30228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13-15.10.2015</a:t>
            </a:r>
            <a:endParaRPr lang="en-US" dirty="0"/>
          </a:p>
        </p:txBody>
      </p:sp>
      <p:pic>
        <p:nvPicPr>
          <p:cNvPr id="34" name="Picture 33" descr="logo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602" y="305105"/>
            <a:ext cx="867998" cy="685495"/>
          </a:xfrm>
          <a:prstGeom prst="rect">
            <a:avLst/>
          </a:prstGeom>
        </p:spPr>
      </p:pic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latin typeface="Arial Narrow"/>
                <a:cs typeface="Arial Narrow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7046185" y="6400800"/>
            <a:ext cx="1412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7B838F"/>
                </a:solidFill>
                <a:latin typeface="Arial Narrow"/>
                <a:cs typeface="Arial Narrow"/>
              </a:rPr>
              <a:t>www.seedsproject.ch</a:t>
            </a:r>
            <a:endParaRPr lang="en-US" sz="1200" dirty="0">
              <a:solidFill>
                <a:srgbClr val="7B838F"/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2960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A7C133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A7C133"/>
                </a:solidFill>
              </a:defRPr>
            </a:lvl1pPr>
          </a:lstStyle>
          <a:p>
            <a:fld id="{911E8957-5754-4C19-A51A-9C104D1A0E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7" name="Oval 26"/>
          <p:cNvSpPr/>
          <p:nvPr userDrawn="1"/>
        </p:nvSpPr>
        <p:spPr>
          <a:xfrm>
            <a:off x="6172200" y="6019800"/>
            <a:ext cx="746760" cy="746939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3373821"/>
              <a:satOff val="-26317"/>
              <a:lumOff val="-673"/>
              <a:alphaOff val="0"/>
            </a:schemeClr>
          </a:fillRef>
          <a:effectRef idx="0">
            <a:schemeClr val="accent3">
              <a:hueOff val="3373821"/>
              <a:satOff val="-26317"/>
              <a:lumOff val="-673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Oval 27"/>
          <p:cNvSpPr/>
          <p:nvPr userDrawn="1"/>
        </p:nvSpPr>
        <p:spPr>
          <a:xfrm>
            <a:off x="8153400" y="1524000"/>
            <a:ext cx="413004" cy="413182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77"/>
              <a:satOff val="-32896"/>
              <a:lumOff val="-841"/>
              <a:alphaOff val="0"/>
            </a:schemeClr>
          </a:fillRef>
          <a:effectRef idx="0">
            <a:schemeClr val="accent3">
              <a:hueOff val="4217277"/>
              <a:satOff val="-32896"/>
              <a:lumOff val="-841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Oval 28"/>
          <p:cNvSpPr/>
          <p:nvPr userDrawn="1"/>
        </p:nvSpPr>
        <p:spPr>
          <a:xfrm>
            <a:off x="8534400" y="6400800"/>
            <a:ext cx="299466" cy="299470"/>
          </a:xfrm>
          <a:prstGeom prst="ellipse">
            <a:avLst/>
          </a:prstGeom>
          <a:solidFill>
            <a:srgbClr val="40454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8"/>
              <a:satOff val="-3290"/>
              <a:lumOff val="-84"/>
              <a:alphaOff val="0"/>
            </a:schemeClr>
          </a:fillRef>
          <a:effectRef idx="0">
            <a:schemeClr val="accent3">
              <a:hueOff val="421728"/>
              <a:satOff val="-3290"/>
              <a:lumOff val="-84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Oval 29"/>
          <p:cNvSpPr/>
          <p:nvPr userDrawn="1"/>
        </p:nvSpPr>
        <p:spPr>
          <a:xfrm>
            <a:off x="7543800" y="5334000"/>
            <a:ext cx="413004" cy="413182"/>
          </a:xfrm>
          <a:prstGeom prst="ellipse">
            <a:avLst/>
          </a:prstGeom>
          <a:solidFill>
            <a:srgbClr val="D4D6D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265183"/>
              <a:satOff val="-9869"/>
              <a:lumOff val="-252"/>
              <a:alphaOff val="0"/>
            </a:schemeClr>
          </a:fillRef>
          <a:effectRef idx="0">
            <a:schemeClr val="accent3">
              <a:hueOff val="1265183"/>
              <a:satOff val="-9869"/>
              <a:lumOff val="-252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Oval 30"/>
          <p:cNvSpPr/>
          <p:nvPr userDrawn="1"/>
        </p:nvSpPr>
        <p:spPr>
          <a:xfrm>
            <a:off x="8686800" y="4805930"/>
            <a:ext cx="299466" cy="299470"/>
          </a:xfrm>
          <a:prstGeom prst="ellipse">
            <a:avLst/>
          </a:prstGeom>
          <a:solidFill>
            <a:srgbClr val="D4D6D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108638"/>
              <a:satOff val="-16448"/>
              <a:lumOff val="-420"/>
              <a:alphaOff val="0"/>
            </a:schemeClr>
          </a:fillRef>
          <a:effectRef idx="0">
            <a:schemeClr val="accent3">
              <a:hueOff val="2108638"/>
              <a:satOff val="-16448"/>
              <a:lumOff val="-420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Oval 31"/>
          <p:cNvSpPr/>
          <p:nvPr userDrawn="1"/>
        </p:nvSpPr>
        <p:spPr>
          <a:xfrm>
            <a:off x="7848600" y="602513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060732"/>
              <a:satOff val="-39475"/>
              <a:lumOff val="-1009"/>
              <a:alphaOff val="0"/>
            </a:schemeClr>
          </a:fillRef>
          <a:effectRef idx="0">
            <a:schemeClr val="accent3">
              <a:hueOff val="5060732"/>
              <a:satOff val="-39475"/>
              <a:lumOff val="-1009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Oval 32"/>
          <p:cNvSpPr/>
          <p:nvPr userDrawn="1"/>
        </p:nvSpPr>
        <p:spPr>
          <a:xfrm>
            <a:off x="8001000" y="419100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904187"/>
              <a:satOff val="-46054"/>
              <a:lumOff val="-1177"/>
              <a:alphaOff val="0"/>
            </a:schemeClr>
          </a:fillRef>
          <a:effectRef idx="0">
            <a:schemeClr val="accent3">
              <a:hueOff val="5904187"/>
              <a:satOff val="-46054"/>
              <a:lumOff val="-1177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976755" y="3681845"/>
            <a:ext cx="1600200" cy="33250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SEEDS Workshop I</a:t>
            </a:r>
            <a:endParaRPr lang="en-US" dirty="0"/>
          </a:p>
        </p:txBody>
      </p:sp>
      <p:sp>
        <p:nvSpPr>
          <p:cNvPr id="35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8185623" y="2190278"/>
            <a:ext cx="1177636" cy="30228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13-15.10.2015</a:t>
            </a:r>
            <a:endParaRPr lang="en-US" dirty="0"/>
          </a:p>
        </p:txBody>
      </p:sp>
      <p:pic>
        <p:nvPicPr>
          <p:cNvPr id="36" name="Picture 35" descr="logo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602" y="305105"/>
            <a:ext cx="867998" cy="685495"/>
          </a:xfrm>
          <a:prstGeom prst="rect">
            <a:avLst/>
          </a:prstGeom>
        </p:spPr>
      </p:pic>
      <p:sp>
        <p:nvSpPr>
          <p:cNvPr id="37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>
                <a:latin typeface="Arial Narrow"/>
                <a:cs typeface="Arial Narrow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7046185" y="6400800"/>
            <a:ext cx="1412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7B838F"/>
                </a:solidFill>
                <a:latin typeface="Arial Narrow"/>
                <a:cs typeface="Arial Narrow"/>
              </a:rPr>
              <a:t>www.seeds-project.ch</a:t>
            </a:r>
            <a:endParaRPr lang="en-US" sz="1200" dirty="0">
              <a:solidFill>
                <a:srgbClr val="7B838F"/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2960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A7C133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A7C133"/>
                </a:solidFill>
              </a:defRPr>
            </a:lvl1pPr>
          </a:lstStyle>
          <a:p>
            <a:fld id="{911E8957-5754-4C19-A51A-9C104D1A0E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8" name="Oval 27"/>
          <p:cNvSpPr/>
          <p:nvPr userDrawn="1"/>
        </p:nvSpPr>
        <p:spPr>
          <a:xfrm>
            <a:off x="6172200" y="6019800"/>
            <a:ext cx="746760" cy="746939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3373821"/>
              <a:satOff val="-26317"/>
              <a:lumOff val="-673"/>
              <a:alphaOff val="0"/>
            </a:schemeClr>
          </a:fillRef>
          <a:effectRef idx="0">
            <a:schemeClr val="accent3">
              <a:hueOff val="3373821"/>
              <a:satOff val="-26317"/>
              <a:lumOff val="-673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Oval 28"/>
          <p:cNvSpPr/>
          <p:nvPr userDrawn="1"/>
        </p:nvSpPr>
        <p:spPr>
          <a:xfrm>
            <a:off x="8153400" y="1524000"/>
            <a:ext cx="413004" cy="413182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77"/>
              <a:satOff val="-32896"/>
              <a:lumOff val="-841"/>
              <a:alphaOff val="0"/>
            </a:schemeClr>
          </a:fillRef>
          <a:effectRef idx="0">
            <a:schemeClr val="accent3">
              <a:hueOff val="4217277"/>
              <a:satOff val="-32896"/>
              <a:lumOff val="-841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Oval 29"/>
          <p:cNvSpPr/>
          <p:nvPr userDrawn="1"/>
        </p:nvSpPr>
        <p:spPr>
          <a:xfrm>
            <a:off x="8534400" y="6400800"/>
            <a:ext cx="299466" cy="299470"/>
          </a:xfrm>
          <a:prstGeom prst="ellipse">
            <a:avLst/>
          </a:prstGeom>
          <a:solidFill>
            <a:srgbClr val="40454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8"/>
              <a:satOff val="-3290"/>
              <a:lumOff val="-84"/>
              <a:alphaOff val="0"/>
            </a:schemeClr>
          </a:fillRef>
          <a:effectRef idx="0">
            <a:schemeClr val="accent3">
              <a:hueOff val="421728"/>
              <a:satOff val="-3290"/>
              <a:lumOff val="-84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Oval 30"/>
          <p:cNvSpPr/>
          <p:nvPr userDrawn="1"/>
        </p:nvSpPr>
        <p:spPr>
          <a:xfrm>
            <a:off x="7543800" y="5334000"/>
            <a:ext cx="413004" cy="413182"/>
          </a:xfrm>
          <a:prstGeom prst="ellipse">
            <a:avLst/>
          </a:prstGeom>
          <a:solidFill>
            <a:srgbClr val="D4D6D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265183"/>
              <a:satOff val="-9869"/>
              <a:lumOff val="-252"/>
              <a:alphaOff val="0"/>
            </a:schemeClr>
          </a:fillRef>
          <a:effectRef idx="0">
            <a:schemeClr val="accent3">
              <a:hueOff val="1265183"/>
              <a:satOff val="-9869"/>
              <a:lumOff val="-252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Oval 31"/>
          <p:cNvSpPr/>
          <p:nvPr userDrawn="1"/>
        </p:nvSpPr>
        <p:spPr>
          <a:xfrm>
            <a:off x="7848600" y="602513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060732"/>
              <a:satOff val="-39475"/>
              <a:lumOff val="-1009"/>
              <a:alphaOff val="0"/>
            </a:schemeClr>
          </a:fillRef>
          <a:effectRef idx="0">
            <a:schemeClr val="accent3">
              <a:hueOff val="5060732"/>
              <a:satOff val="-39475"/>
              <a:lumOff val="-1009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Oval 32"/>
          <p:cNvSpPr/>
          <p:nvPr userDrawn="1"/>
        </p:nvSpPr>
        <p:spPr>
          <a:xfrm>
            <a:off x="8001000" y="419100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904187"/>
              <a:satOff val="-46054"/>
              <a:lumOff val="-1177"/>
              <a:alphaOff val="0"/>
            </a:schemeClr>
          </a:fillRef>
          <a:effectRef idx="0">
            <a:schemeClr val="accent3">
              <a:hueOff val="5904187"/>
              <a:satOff val="-46054"/>
              <a:lumOff val="-1177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976755" y="3681845"/>
            <a:ext cx="1600200" cy="33250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SEEDS Workshop I</a:t>
            </a:r>
            <a:endParaRPr lang="en-US" dirty="0"/>
          </a:p>
        </p:txBody>
      </p:sp>
      <p:sp>
        <p:nvSpPr>
          <p:cNvPr id="35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8185623" y="2190278"/>
            <a:ext cx="1177636" cy="30228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13-15.10.2015</a:t>
            </a:r>
            <a:endParaRPr lang="en-US" dirty="0"/>
          </a:p>
        </p:txBody>
      </p:sp>
      <p:pic>
        <p:nvPicPr>
          <p:cNvPr id="36" name="Picture 35" descr="logo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602" y="305105"/>
            <a:ext cx="867998" cy="685495"/>
          </a:xfrm>
          <a:prstGeom prst="rect">
            <a:avLst/>
          </a:prstGeom>
        </p:spPr>
      </p:pic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68680"/>
          </a:xfrm>
        </p:spPr>
        <p:txBody>
          <a:bodyPr/>
          <a:lstStyle>
            <a:lvl1pPr>
              <a:defRPr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2" name="Content Placeholder 2"/>
          <p:cNvSpPr>
            <a:spLocks noGrp="1"/>
          </p:cNvSpPr>
          <p:nvPr>
            <p:ph idx="1"/>
          </p:nvPr>
        </p:nvSpPr>
        <p:spPr>
          <a:xfrm>
            <a:off x="457200" y="1901952"/>
            <a:ext cx="4038600" cy="4270248"/>
          </a:xfrm>
        </p:spPr>
        <p:txBody>
          <a:bodyPr anchor="ctr" anchorCtr="0">
            <a:normAutofit/>
          </a:bodyPr>
          <a:lstStyle>
            <a:lvl1pPr marL="114300" indent="0" algn="ctr">
              <a:buFontTx/>
              <a:buNone/>
              <a:defRPr sz="340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 marL="411480" indent="0">
              <a:buFontTx/>
              <a:buNone/>
              <a:defRPr sz="3600">
                <a:solidFill>
                  <a:schemeClr val="tx1"/>
                </a:solidFill>
              </a:defRPr>
            </a:lvl2pPr>
            <a:lvl3pPr marL="777240" indent="0">
              <a:buFontTx/>
              <a:buNone/>
              <a:defRPr sz="3600">
                <a:solidFill>
                  <a:schemeClr val="tx1"/>
                </a:solidFill>
              </a:defRPr>
            </a:lvl3pPr>
            <a:lvl4pPr marL="1051560" indent="0">
              <a:buFontTx/>
              <a:buNone/>
              <a:defRPr sz="3600">
                <a:solidFill>
                  <a:schemeClr val="tx1"/>
                </a:solidFill>
              </a:defRPr>
            </a:lvl4pPr>
            <a:lvl5pPr marL="1325880" indent="0">
              <a:buFontTx/>
              <a:buNone/>
              <a:defRPr sz="3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" y="1143000"/>
            <a:ext cx="7620000" cy="381000"/>
          </a:xfrm>
        </p:spPr>
        <p:txBody>
          <a:bodyPr>
            <a:noAutofit/>
          </a:bodyPr>
          <a:lstStyle>
            <a:lvl1pPr marL="741363" indent="-1588">
              <a:spcBef>
                <a:spcPts val="0"/>
              </a:spcBef>
              <a:buFontTx/>
              <a:buNone/>
              <a:defRPr sz="2000" b="1">
                <a:solidFill>
                  <a:srgbClr val="7B838F"/>
                </a:solidFill>
                <a:latin typeface="Arial Narrow"/>
                <a:cs typeface="Arial Narrow"/>
              </a:defRPr>
            </a:lvl1pPr>
            <a:lvl2pPr marL="411480" indent="0">
              <a:buFontTx/>
              <a:buNone/>
              <a:defRPr sz="2000" b="1"/>
            </a:lvl2pPr>
            <a:lvl3pPr marL="777240" indent="0">
              <a:buFontTx/>
              <a:buNone/>
              <a:defRPr sz="2000" b="1"/>
            </a:lvl3pPr>
            <a:lvl4pPr marL="1051560" indent="0">
              <a:buFontTx/>
              <a:buNone/>
              <a:defRPr sz="2000" b="1"/>
            </a:lvl4pPr>
            <a:lvl5pPr marL="1325880" indent="0">
              <a:buFontTx/>
              <a:buNone/>
              <a:defRPr sz="20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4" name="Picture Placeholder 10"/>
          <p:cNvSpPr>
            <a:spLocks noGrp="1"/>
          </p:cNvSpPr>
          <p:nvPr>
            <p:ph type="pic" sz="quarter" idx="14"/>
          </p:nvPr>
        </p:nvSpPr>
        <p:spPr>
          <a:xfrm rot="600000">
            <a:off x="4807311" y="2004284"/>
            <a:ext cx="3114715" cy="421314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7046185" y="6400800"/>
            <a:ext cx="1412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7B838F"/>
                </a:solidFill>
                <a:latin typeface="Arial Narrow"/>
                <a:cs typeface="Arial Narrow"/>
              </a:rPr>
              <a:t>www.seedsproject.ch</a:t>
            </a:r>
            <a:endParaRPr lang="en-US" sz="1200" dirty="0">
              <a:solidFill>
                <a:srgbClr val="7B838F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28038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2960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A7C133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A7C133"/>
                </a:solidFill>
              </a:defRPr>
            </a:lvl1pPr>
          </a:lstStyle>
          <a:p>
            <a:fld id="{911E8957-5754-4C19-A51A-9C104D1A0E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3" name="Oval 22"/>
          <p:cNvSpPr/>
          <p:nvPr userDrawn="1"/>
        </p:nvSpPr>
        <p:spPr>
          <a:xfrm>
            <a:off x="6172200" y="6019800"/>
            <a:ext cx="746760" cy="746939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3373821"/>
              <a:satOff val="-26317"/>
              <a:lumOff val="-673"/>
              <a:alphaOff val="0"/>
            </a:schemeClr>
          </a:fillRef>
          <a:effectRef idx="0">
            <a:schemeClr val="accent3">
              <a:hueOff val="3373821"/>
              <a:satOff val="-26317"/>
              <a:lumOff val="-673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Oval 23"/>
          <p:cNvSpPr/>
          <p:nvPr userDrawn="1"/>
        </p:nvSpPr>
        <p:spPr>
          <a:xfrm>
            <a:off x="8153400" y="1524000"/>
            <a:ext cx="413004" cy="413182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77"/>
              <a:satOff val="-32896"/>
              <a:lumOff val="-841"/>
              <a:alphaOff val="0"/>
            </a:schemeClr>
          </a:fillRef>
          <a:effectRef idx="0">
            <a:schemeClr val="accent3">
              <a:hueOff val="4217277"/>
              <a:satOff val="-32896"/>
              <a:lumOff val="-841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Oval 24"/>
          <p:cNvSpPr/>
          <p:nvPr userDrawn="1"/>
        </p:nvSpPr>
        <p:spPr>
          <a:xfrm>
            <a:off x="8534400" y="6400800"/>
            <a:ext cx="299466" cy="299470"/>
          </a:xfrm>
          <a:prstGeom prst="ellipse">
            <a:avLst/>
          </a:prstGeom>
          <a:solidFill>
            <a:srgbClr val="40454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8"/>
              <a:satOff val="-3290"/>
              <a:lumOff val="-84"/>
              <a:alphaOff val="0"/>
            </a:schemeClr>
          </a:fillRef>
          <a:effectRef idx="0">
            <a:schemeClr val="accent3">
              <a:hueOff val="421728"/>
              <a:satOff val="-3290"/>
              <a:lumOff val="-84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Oval 25"/>
          <p:cNvSpPr/>
          <p:nvPr userDrawn="1"/>
        </p:nvSpPr>
        <p:spPr>
          <a:xfrm>
            <a:off x="7543800" y="5334000"/>
            <a:ext cx="413004" cy="413182"/>
          </a:xfrm>
          <a:prstGeom prst="ellipse">
            <a:avLst/>
          </a:prstGeom>
          <a:solidFill>
            <a:srgbClr val="D4D6D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265183"/>
              <a:satOff val="-9869"/>
              <a:lumOff val="-252"/>
              <a:alphaOff val="0"/>
            </a:schemeClr>
          </a:fillRef>
          <a:effectRef idx="0">
            <a:schemeClr val="accent3">
              <a:hueOff val="1265183"/>
              <a:satOff val="-9869"/>
              <a:lumOff val="-252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Oval 26"/>
          <p:cNvSpPr/>
          <p:nvPr userDrawn="1"/>
        </p:nvSpPr>
        <p:spPr>
          <a:xfrm>
            <a:off x="7848600" y="602513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060732"/>
              <a:satOff val="-39475"/>
              <a:lumOff val="-1009"/>
              <a:alphaOff val="0"/>
            </a:schemeClr>
          </a:fillRef>
          <a:effectRef idx="0">
            <a:schemeClr val="accent3">
              <a:hueOff val="5060732"/>
              <a:satOff val="-39475"/>
              <a:lumOff val="-1009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Oval 27"/>
          <p:cNvSpPr/>
          <p:nvPr userDrawn="1"/>
        </p:nvSpPr>
        <p:spPr>
          <a:xfrm>
            <a:off x="8001000" y="419100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904187"/>
              <a:satOff val="-46054"/>
              <a:lumOff val="-1177"/>
              <a:alphaOff val="0"/>
            </a:schemeClr>
          </a:fillRef>
          <a:effectRef idx="0">
            <a:schemeClr val="accent3">
              <a:hueOff val="5904187"/>
              <a:satOff val="-46054"/>
              <a:lumOff val="-1177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976755" y="3681845"/>
            <a:ext cx="1600200" cy="33250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SEEDS Workshop I</a:t>
            </a:r>
            <a:endParaRPr lang="en-US" dirty="0"/>
          </a:p>
        </p:txBody>
      </p:sp>
      <p:sp>
        <p:nvSpPr>
          <p:cNvPr id="30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8185623" y="2190278"/>
            <a:ext cx="1177636" cy="30228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13-15.10.2015</a:t>
            </a:r>
            <a:endParaRPr lang="en-US" dirty="0"/>
          </a:p>
        </p:txBody>
      </p:sp>
      <p:pic>
        <p:nvPicPr>
          <p:cNvPr id="31" name="Picture 30" descr="logo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602" y="305105"/>
            <a:ext cx="867998" cy="685495"/>
          </a:xfrm>
          <a:prstGeom prst="rect">
            <a:avLst/>
          </a:prstGeom>
        </p:spPr>
      </p:pic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15200" cy="1143000"/>
          </a:xfrm>
        </p:spPr>
        <p:txBody>
          <a:bodyPr/>
          <a:lstStyle>
            <a:lvl1pPr>
              <a:defRPr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7315200" cy="480060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046185" y="6400800"/>
            <a:ext cx="1412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7B838F"/>
                </a:solidFill>
                <a:latin typeface="Arial Narrow"/>
                <a:cs typeface="Arial Narrow"/>
              </a:rPr>
              <a:t>www.seedsproject.ch</a:t>
            </a:r>
            <a:endParaRPr lang="en-US" sz="1200" dirty="0">
              <a:solidFill>
                <a:srgbClr val="7B838F"/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2960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A7C133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A7C133"/>
                </a:solidFill>
              </a:defRPr>
            </a:lvl1pPr>
          </a:lstStyle>
          <a:p>
            <a:fld id="{911E8957-5754-4C19-A51A-9C104D1A0E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Oval 8"/>
          <p:cNvSpPr/>
          <p:nvPr userDrawn="1"/>
        </p:nvSpPr>
        <p:spPr>
          <a:xfrm>
            <a:off x="6172200" y="6019800"/>
            <a:ext cx="746760" cy="746939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3373821"/>
              <a:satOff val="-26317"/>
              <a:lumOff val="-673"/>
              <a:alphaOff val="0"/>
            </a:schemeClr>
          </a:fillRef>
          <a:effectRef idx="0">
            <a:schemeClr val="accent3">
              <a:hueOff val="3373821"/>
              <a:satOff val="-26317"/>
              <a:lumOff val="-673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Oval 9"/>
          <p:cNvSpPr/>
          <p:nvPr userDrawn="1"/>
        </p:nvSpPr>
        <p:spPr>
          <a:xfrm>
            <a:off x="8153400" y="1524000"/>
            <a:ext cx="413004" cy="413182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77"/>
              <a:satOff val="-32896"/>
              <a:lumOff val="-841"/>
              <a:alphaOff val="0"/>
            </a:schemeClr>
          </a:fillRef>
          <a:effectRef idx="0">
            <a:schemeClr val="accent3">
              <a:hueOff val="4217277"/>
              <a:satOff val="-32896"/>
              <a:lumOff val="-841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Oval 10"/>
          <p:cNvSpPr/>
          <p:nvPr userDrawn="1"/>
        </p:nvSpPr>
        <p:spPr>
          <a:xfrm>
            <a:off x="8534400" y="6400800"/>
            <a:ext cx="299466" cy="299470"/>
          </a:xfrm>
          <a:prstGeom prst="ellipse">
            <a:avLst/>
          </a:prstGeom>
          <a:solidFill>
            <a:srgbClr val="40454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8"/>
              <a:satOff val="-3290"/>
              <a:lumOff val="-84"/>
              <a:alphaOff val="0"/>
            </a:schemeClr>
          </a:fillRef>
          <a:effectRef idx="0">
            <a:schemeClr val="accent3">
              <a:hueOff val="421728"/>
              <a:satOff val="-3290"/>
              <a:lumOff val="-84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Oval 11"/>
          <p:cNvSpPr/>
          <p:nvPr userDrawn="1"/>
        </p:nvSpPr>
        <p:spPr>
          <a:xfrm>
            <a:off x="7543800" y="5334000"/>
            <a:ext cx="413004" cy="413182"/>
          </a:xfrm>
          <a:prstGeom prst="ellipse">
            <a:avLst/>
          </a:prstGeom>
          <a:solidFill>
            <a:srgbClr val="D4D6D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265183"/>
              <a:satOff val="-9869"/>
              <a:lumOff val="-252"/>
              <a:alphaOff val="0"/>
            </a:schemeClr>
          </a:fillRef>
          <a:effectRef idx="0">
            <a:schemeClr val="accent3">
              <a:hueOff val="1265183"/>
              <a:satOff val="-9869"/>
              <a:lumOff val="-252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Oval 12"/>
          <p:cNvSpPr/>
          <p:nvPr userDrawn="1"/>
        </p:nvSpPr>
        <p:spPr>
          <a:xfrm>
            <a:off x="8686800" y="4805930"/>
            <a:ext cx="299466" cy="299470"/>
          </a:xfrm>
          <a:prstGeom prst="ellipse">
            <a:avLst/>
          </a:prstGeom>
          <a:solidFill>
            <a:srgbClr val="D4D6D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108638"/>
              <a:satOff val="-16448"/>
              <a:lumOff val="-420"/>
              <a:alphaOff val="0"/>
            </a:schemeClr>
          </a:fillRef>
          <a:effectRef idx="0">
            <a:schemeClr val="accent3">
              <a:hueOff val="2108638"/>
              <a:satOff val="-16448"/>
              <a:lumOff val="-42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Oval 13"/>
          <p:cNvSpPr/>
          <p:nvPr userDrawn="1"/>
        </p:nvSpPr>
        <p:spPr>
          <a:xfrm>
            <a:off x="7848600" y="602513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060732"/>
              <a:satOff val="-39475"/>
              <a:lumOff val="-1009"/>
              <a:alphaOff val="0"/>
            </a:schemeClr>
          </a:fillRef>
          <a:effectRef idx="0">
            <a:schemeClr val="accent3">
              <a:hueOff val="5060732"/>
              <a:satOff val="-39475"/>
              <a:lumOff val="-1009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Oval 14"/>
          <p:cNvSpPr/>
          <p:nvPr userDrawn="1"/>
        </p:nvSpPr>
        <p:spPr>
          <a:xfrm>
            <a:off x="8001000" y="419100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904187"/>
              <a:satOff val="-46054"/>
              <a:lumOff val="-1177"/>
              <a:alphaOff val="0"/>
            </a:schemeClr>
          </a:fillRef>
          <a:effectRef idx="0">
            <a:schemeClr val="accent3">
              <a:hueOff val="5904187"/>
              <a:satOff val="-46054"/>
              <a:lumOff val="-1177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976755" y="3681845"/>
            <a:ext cx="1600200" cy="33250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SEEDS Workshop I</a:t>
            </a:r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8185623" y="2190278"/>
            <a:ext cx="1177636" cy="30228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13-15.10.2015</a:t>
            </a:r>
            <a:endParaRPr lang="en-US" dirty="0"/>
          </a:p>
        </p:txBody>
      </p:sp>
      <p:pic>
        <p:nvPicPr>
          <p:cNvPr id="18" name="Picture 17" descr="logo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602" y="305105"/>
            <a:ext cx="867998" cy="685495"/>
          </a:xfrm>
          <a:prstGeom prst="rect">
            <a:avLst/>
          </a:prstGeom>
        </p:spPr>
      </p:pic>
      <p:sp>
        <p:nvSpPr>
          <p:cNvPr id="23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>
            <a:lvl1pPr>
              <a:defRPr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7046185" y="6400800"/>
            <a:ext cx="1412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7B838F"/>
                </a:solidFill>
                <a:latin typeface="Arial Narrow"/>
                <a:cs typeface="Arial Narrow"/>
              </a:rPr>
              <a:t>www.seedsproject.ch</a:t>
            </a:r>
            <a:endParaRPr lang="en-US" sz="1200" dirty="0">
              <a:solidFill>
                <a:srgbClr val="7B838F"/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lednja strana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0120" y="-460108"/>
            <a:ext cx="11064240" cy="782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55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2960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A7C133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A7C133"/>
                </a:solidFill>
              </a:defRPr>
            </a:lvl1pPr>
          </a:lstStyle>
          <a:p>
            <a:fld id="{911E8957-5754-4C19-A51A-9C104D1A0E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4" name="Oval 23"/>
          <p:cNvSpPr/>
          <p:nvPr userDrawn="1"/>
        </p:nvSpPr>
        <p:spPr>
          <a:xfrm>
            <a:off x="6172200" y="6019800"/>
            <a:ext cx="746760" cy="746939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3373821"/>
              <a:satOff val="-26317"/>
              <a:lumOff val="-673"/>
              <a:alphaOff val="0"/>
            </a:schemeClr>
          </a:fillRef>
          <a:effectRef idx="0">
            <a:schemeClr val="accent3">
              <a:hueOff val="3373821"/>
              <a:satOff val="-26317"/>
              <a:lumOff val="-673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Oval 24"/>
          <p:cNvSpPr/>
          <p:nvPr userDrawn="1"/>
        </p:nvSpPr>
        <p:spPr>
          <a:xfrm>
            <a:off x="8153400" y="1524000"/>
            <a:ext cx="413004" cy="413182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77"/>
              <a:satOff val="-32896"/>
              <a:lumOff val="-841"/>
              <a:alphaOff val="0"/>
            </a:schemeClr>
          </a:fillRef>
          <a:effectRef idx="0">
            <a:schemeClr val="accent3">
              <a:hueOff val="4217277"/>
              <a:satOff val="-32896"/>
              <a:lumOff val="-841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Oval 25"/>
          <p:cNvSpPr/>
          <p:nvPr userDrawn="1"/>
        </p:nvSpPr>
        <p:spPr>
          <a:xfrm>
            <a:off x="8534400" y="6400800"/>
            <a:ext cx="299466" cy="299470"/>
          </a:xfrm>
          <a:prstGeom prst="ellipse">
            <a:avLst/>
          </a:prstGeom>
          <a:solidFill>
            <a:srgbClr val="40454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8"/>
              <a:satOff val="-3290"/>
              <a:lumOff val="-84"/>
              <a:alphaOff val="0"/>
            </a:schemeClr>
          </a:fillRef>
          <a:effectRef idx="0">
            <a:schemeClr val="accent3">
              <a:hueOff val="421728"/>
              <a:satOff val="-3290"/>
              <a:lumOff val="-84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Oval 26"/>
          <p:cNvSpPr/>
          <p:nvPr userDrawn="1"/>
        </p:nvSpPr>
        <p:spPr>
          <a:xfrm>
            <a:off x="7543800" y="5334000"/>
            <a:ext cx="413004" cy="413182"/>
          </a:xfrm>
          <a:prstGeom prst="ellipse">
            <a:avLst/>
          </a:prstGeom>
          <a:solidFill>
            <a:srgbClr val="D4D6D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265183"/>
              <a:satOff val="-9869"/>
              <a:lumOff val="-252"/>
              <a:alphaOff val="0"/>
            </a:schemeClr>
          </a:fillRef>
          <a:effectRef idx="0">
            <a:schemeClr val="accent3">
              <a:hueOff val="1265183"/>
              <a:satOff val="-9869"/>
              <a:lumOff val="-252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Oval 27"/>
          <p:cNvSpPr/>
          <p:nvPr userDrawn="1"/>
        </p:nvSpPr>
        <p:spPr>
          <a:xfrm>
            <a:off x="8686800" y="4805930"/>
            <a:ext cx="299466" cy="299470"/>
          </a:xfrm>
          <a:prstGeom prst="ellipse">
            <a:avLst/>
          </a:prstGeom>
          <a:solidFill>
            <a:srgbClr val="D4D6D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108638"/>
              <a:satOff val="-16448"/>
              <a:lumOff val="-420"/>
              <a:alphaOff val="0"/>
            </a:schemeClr>
          </a:fillRef>
          <a:effectRef idx="0">
            <a:schemeClr val="accent3">
              <a:hueOff val="2108638"/>
              <a:satOff val="-16448"/>
              <a:lumOff val="-42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Oval 28"/>
          <p:cNvSpPr/>
          <p:nvPr userDrawn="1"/>
        </p:nvSpPr>
        <p:spPr>
          <a:xfrm>
            <a:off x="7848600" y="602513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060732"/>
              <a:satOff val="-39475"/>
              <a:lumOff val="-1009"/>
              <a:alphaOff val="0"/>
            </a:schemeClr>
          </a:fillRef>
          <a:effectRef idx="0">
            <a:schemeClr val="accent3">
              <a:hueOff val="5060732"/>
              <a:satOff val="-39475"/>
              <a:lumOff val="-1009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Oval 29"/>
          <p:cNvSpPr/>
          <p:nvPr userDrawn="1"/>
        </p:nvSpPr>
        <p:spPr>
          <a:xfrm>
            <a:off x="8001000" y="419100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904187"/>
              <a:satOff val="-46054"/>
              <a:lumOff val="-1177"/>
              <a:alphaOff val="0"/>
            </a:schemeClr>
          </a:fillRef>
          <a:effectRef idx="0">
            <a:schemeClr val="accent3">
              <a:hueOff val="5904187"/>
              <a:satOff val="-46054"/>
              <a:lumOff val="-1177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976755" y="3681845"/>
            <a:ext cx="1600200" cy="33250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SEEDS Workshop I</a:t>
            </a:r>
            <a:endParaRPr lang="en-US" dirty="0"/>
          </a:p>
        </p:txBody>
      </p:sp>
      <p:sp>
        <p:nvSpPr>
          <p:cNvPr id="32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8185623" y="2190278"/>
            <a:ext cx="1177636" cy="30228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13-15.10.2015</a:t>
            </a:r>
            <a:endParaRPr lang="en-US" dirty="0"/>
          </a:p>
        </p:txBody>
      </p:sp>
      <p:pic>
        <p:nvPicPr>
          <p:cNvPr id="33" name="Picture 32" descr="logo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602" y="305105"/>
            <a:ext cx="867998" cy="685495"/>
          </a:xfrm>
          <a:prstGeom prst="rect">
            <a:avLst/>
          </a:prstGeom>
        </p:spPr>
      </p:pic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15200" cy="1143000"/>
          </a:xfrm>
        </p:spPr>
        <p:txBody>
          <a:bodyPr/>
          <a:lstStyle>
            <a:lvl1pPr>
              <a:defRPr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315200" cy="4800600"/>
          </a:xfrm>
        </p:spPr>
        <p:txBody>
          <a:bodyPr/>
          <a:lstStyle>
            <a:lvl1pPr marL="344488" indent="-342900">
              <a:spcBef>
                <a:spcPts val="1200"/>
              </a:spcBef>
              <a:buClr>
                <a:srgbClr val="A7C133"/>
              </a:buClr>
              <a:buFont typeface="Arial"/>
              <a:buChar char="•"/>
              <a:defRPr/>
            </a:lvl1pPr>
            <a:lvl2pPr>
              <a:buClr>
                <a:srgbClr val="7B838F"/>
              </a:buClr>
              <a:defRPr/>
            </a:lvl2pPr>
            <a:lvl3pPr>
              <a:buClr>
                <a:srgbClr val="D4D6D2"/>
              </a:buClr>
              <a:defRPr/>
            </a:lvl3pPr>
            <a:lvl4pPr>
              <a:buClr>
                <a:srgbClr val="404548"/>
              </a:buCl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7046185" y="6400800"/>
            <a:ext cx="1412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7B838F"/>
                </a:solidFill>
                <a:latin typeface="Arial Narrow"/>
                <a:cs typeface="Arial Narrow"/>
              </a:rPr>
              <a:t>www.seedsproject.ch</a:t>
            </a:r>
            <a:endParaRPr lang="en-US" sz="1200" dirty="0">
              <a:solidFill>
                <a:srgbClr val="7B838F"/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Alt.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2960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A7C133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A7C133"/>
                </a:solidFill>
              </a:defRPr>
            </a:lvl1pPr>
          </a:lstStyle>
          <a:p>
            <a:fld id="{911E8957-5754-4C19-A51A-9C104D1A0E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8" name="Oval 27"/>
          <p:cNvSpPr/>
          <p:nvPr userDrawn="1"/>
        </p:nvSpPr>
        <p:spPr>
          <a:xfrm>
            <a:off x="6172200" y="6019800"/>
            <a:ext cx="746760" cy="746939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3373821"/>
              <a:satOff val="-26317"/>
              <a:lumOff val="-673"/>
              <a:alphaOff val="0"/>
            </a:schemeClr>
          </a:fillRef>
          <a:effectRef idx="0">
            <a:schemeClr val="accent3">
              <a:hueOff val="3373821"/>
              <a:satOff val="-26317"/>
              <a:lumOff val="-673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Oval 28"/>
          <p:cNvSpPr/>
          <p:nvPr userDrawn="1"/>
        </p:nvSpPr>
        <p:spPr>
          <a:xfrm>
            <a:off x="8153400" y="1524000"/>
            <a:ext cx="413004" cy="413182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77"/>
              <a:satOff val="-32896"/>
              <a:lumOff val="-841"/>
              <a:alphaOff val="0"/>
            </a:schemeClr>
          </a:fillRef>
          <a:effectRef idx="0">
            <a:schemeClr val="accent3">
              <a:hueOff val="4217277"/>
              <a:satOff val="-32896"/>
              <a:lumOff val="-841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Oval 29"/>
          <p:cNvSpPr/>
          <p:nvPr userDrawn="1"/>
        </p:nvSpPr>
        <p:spPr>
          <a:xfrm>
            <a:off x="8534400" y="6400800"/>
            <a:ext cx="299466" cy="299470"/>
          </a:xfrm>
          <a:prstGeom prst="ellipse">
            <a:avLst/>
          </a:prstGeom>
          <a:solidFill>
            <a:srgbClr val="40454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8"/>
              <a:satOff val="-3290"/>
              <a:lumOff val="-84"/>
              <a:alphaOff val="0"/>
            </a:schemeClr>
          </a:fillRef>
          <a:effectRef idx="0">
            <a:schemeClr val="accent3">
              <a:hueOff val="421728"/>
              <a:satOff val="-3290"/>
              <a:lumOff val="-84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Oval 30"/>
          <p:cNvSpPr/>
          <p:nvPr userDrawn="1"/>
        </p:nvSpPr>
        <p:spPr>
          <a:xfrm>
            <a:off x="7543800" y="5334000"/>
            <a:ext cx="413004" cy="413182"/>
          </a:xfrm>
          <a:prstGeom prst="ellipse">
            <a:avLst/>
          </a:prstGeom>
          <a:solidFill>
            <a:srgbClr val="D4D6D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265183"/>
              <a:satOff val="-9869"/>
              <a:lumOff val="-252"/>
              <a:alphaOff val="0"/>
            </a:schemeClr>
          </a:fillRef>
          <a:effectRef idx="0">
            <a:schemeClr val="accent3">
              <a:hueOff val="1265183"/>
              <a:satOff val="-9869"/>
              <a:lumOff val="-252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Oval 31"/>
          <p:cNvSpPr/>
          <p:nvPr userDrawn="1"/>
        </p:nvSpPr>
        <p:spPr>
          <a:xfrm>
            <a:off x="8686800" y="4805930"/>
            <a:ext cx="299466" cy="299470"/>
          </a:xfrm>
          <a:prstGeom prst="ellipse">
            <a:avLst/>
          </a:prstGeom>
          <a:solidFill>
            <a:srgbClr val="D4D6D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108638"/>
              <a:satOff val="-16448"/>
              <a:lumOff val="-420"/>
              <a:alphaOff val="0"/>
            </a:schemeClr>
          </a:fillRef>
          <a:effectRef idx="0">
            <a:schemeClr val="accent3">
              <a:hueOff val="2108638"/>
              <a:satOff val="-16448"/>
              <a:lumOff val="-42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Oval 32"/>
          <p:cNvSpPr/>
          <p:nvPr userDrawn="1"/>
        </p:nvSpPr>
        <p:spPr>
          <a:xfrm>
            <a:off x="7848600" y="602513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060732"/>
              <a:satOff val="-39475"/>
              <a:lumOff val="-1009"/>
              <a:alphaOff val="0"/>
            </a:schemeClr>
          </a:fillRef>
          <a:effectRef idx="0">
            <a:schemeClr val="accent3">
              <a:hueOff val="5060732"/>
              <a:satOff val="-39475"/>
              <a:lumOff val="-1009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Oval 33"/>
          <p:cNvSpPr/>
          <p:nvPr userDrawn="1"/>
        </p:nvSpPr>
        <p:spPr>
          <a:xfrm>
            <a:off x="8001000" y="419100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904187"/>
              <a:satOff val="-46054"/>
              <a:lumOff val="-1177"/>
              <a:alphaOff val="0"/>
            </a:schemeClr>
          </a:fillRef>
          <a:effectRef idx="0">
            <a:schemeClr val="accent3">
              <a:hueOff val="5904187"/>
              <a:satOff val="-46054"/>
              <a:lumOff val="-1177"/>
              <a:alphaOff val="0"/>
            </a:schemeClr>
          </a:effectRef>
          <a:fontRef idx="minor">
            <a:schemeClr val="lt1"/>
          </a:fontRef>
        </p:style>
      </p:sp>
      <p:sp>
        <p:nvSpPr>
          <p:cNvPr id="3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976755" y="3681845"/>
            <a:ext cx="1600200" cy="33250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SEEDS Workshop I</a:t>
            </a:r>
            <a:endParaRPr lang="en-US" dirty="0"/>
          </a:p>
        </p:txBody>
      </p:sp>
      <p:sp>
        <p:nvSpPr>
          <p:cNvPr id="36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8185623" y="2190278"/>
            <a:ext cx="1177636" cy="30228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13-15.10.2015</a:t>
            </a:r>
            <a:endParaRPr lang="en-US" dirty="0"/>
          </a:p>
        </p:txBody>
      </p:sp>
      <p:pic>
        <p:nvPicPr>
          <p:cNvPr id="37" name="Picture 36" descr="logo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602" y="305105"/>
            <a:ext cx="867998" cy="685495"/>
          </a:xfrm>
          <a:prstGeom prst="rect">
            <a:avLst/>
          </a:prstGeom>
        </p:spPr>
      </p:pic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543800" cy="990727"/>
          </a:xfrm>
        </p:spPr>
        <p:txBody>
          <a:bodyPr bIns="0" anchor="b"/>
          <a:lstStyle>
            <a:lvl1pPr>
              <a:defRPr sz="6600">
                <a:ln>
                  <a:noFill/>
                </a:ln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9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61760" cy="762000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rgbClr val="40454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85801" y="2133600"/>
            <a:ext cx="7543800" cy="990600"/>
          </a:xfrm>
        </p:spPr>
        <p:txBody>
          <a:bodyPr tIns="0">
            <a:noAutofit/>
          </a:bodyPr>
          <a:lstStyle>
            <a:lvl1pPr marL="0" indent="0" algn="l">
              <a:buNone/>
              <a:defRPr sz="3600" spc="-100" baseline="0">
                <a:solidFill>
                  <a:srgbClr val="404548"/>
                </a:solidFill>
                <a:latin typeface="Arial Narrow"/>
                <a:cs typeface="Arial Narrow"/>
              </a:defRPr>
            </a:lvl1pPr>
            <a:lvl2pPr marL="411480" indent="0">
              <a:buNone/>
              <a:defRPr/>
            </a:lvl2pPr>
            <a:lvl3pPr marL="777240" indent="0">
              <a:buNone/>
              <a:defRPr/>
            </a:lvl3pPr>
            <a:lvl4pPr marL="1051560" indent="0">
              <a:buNone/>
              <a:defRPr/>
            </a:lvl4pPr>
            <a:lvl5pPr marL="132588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371600" y="5715000"/>
            <a:ext cx="6477000" cy="76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404548"/>
                </a:solidFill>
              </a:defRPr>
            </a:lvl1pPr>
            <a:lvl2pPr marL="411480" indent="0">
              <a:buNone/>
              <a:defRPr>
                <a:solidFill>
                  <a:srgbClr val="404548"/>
                </a:solidFill>
              </a:defRPr>
            </a:lvl2pPr>
            <a:lvl3pPr marL="777240" indent="0">
              <a:buNone/>
              <a:defRPr>
                <a:solidFill>
                  <a:srgbClr val="8E8D8C"/>
                </a:solidFill>
              </a:defRPr>
            </a:lvl3pPr>
            <a:lvl4pPr marL="1051560" indent="0">
              <a:buNone/>
              <a:defRPr>
                <a:solidFill>
                  <a:srgbClr val="8E8D8C"/>
                </a:solidFill>
              </a:defRPr>
            </a:lvl4pPr>
            <a:lvl5pPr marL="1325880" indent="0">
              <a:buNone/>
              <a:defRPr>
                <a:solidFill>
                  <a:srgbClr val="8E8D8C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046185" y="6400800"/>
            <a:ext cx="1412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7B838F"/>
                </a:solidFill>
                <a:latin typeface="Arial Narrow"/>
                <a:cs typeface="Arial Narrow"/>
              </a:rPr>
              <a:t>www.seedsproject.ch</a:t>
            </a:r>
            <a:endParaRPr lang="en-US" sz="1200" dirty="0">
              <a:solidFill>
                <a:srgbClr val="7B838F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43956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2960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A7C133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A7C133"/>
                </a:solidFill>
              </a:defRPr>
            </a:lvl1pPr>
          </a:lstStyle>
          <a:p>
            <a:fld id="{911E8957-5754-4C19-A51A-9C104D1A0E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2" name="Oval 21"/>
          <p:cNvSpPr/>
          <p:nvPr userDrawn="1"/>
        </p:nvSpPr>
        <p:spPr>
          <a:xfrm>
            <a:off x="6172200" y="6019800"/>
            <a:ext cx="746760" cy="746939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3373821"/>
              <a:satOff val="-26317"/>
              <a:lumOff val="-673"/>
              <a:alphaOff val="0"/>
            </a:schemeClr>
          </a:fillRef>
          <a:effectRef idx="0">
            <a:schemeClr val="accent3">
              <a:hueOff val="3373821"/>
              <a:satOff val="-26317"/>
              <a:lumOff val="-673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Oval 22"/>
          <p:cNvSpPr/>
          <p:nvPr userDrawn="1"/>
        </p:nvSpPr>
        <p:spPr>
          <a:xfrm>
            <a:off x="8153400" y="1524000"/>
            <a:ext cx="413004" cy="413182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77"/>
              <a:satOff val="-32896"/>
              <a:lumOff val="-841"/>
              <a:alphaOff val="0"/>
            </a:schemeClr>
          </a:fillRef>
          <a:effectRef idx="0">
            <a:schemeClr val="accent3">
              <a:hueOff val="4217277"/>
              <a:satOff val="-32896"/>
              <a:lumOff val="-841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Oval 23"/>
          <p:cNvSpPr/>
          <p:nvPr userDrawn="1"/>
        </p:nvSpPr>
        <p:spPr>
          <a:xfrm>
            <a:off x="8534400" y="6400800"/>
            <a:ext cx="299466" cy="299470"/>
          </a:xfrm>
          <a:prstGeom prst="ellipse">
            <a:avLst/>
          </a:prstGeom>
          <a:solidFill>
            <a:srgbClr val="40454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8"/>
              <a:satOff val="-3290"/>
              <a:lumOff val="-84"/>
              <a:alphaOff val="0"/>
            </a:schemeClr>
          </a:fillRef>
          <a:effectRef idx="0">
            <a:schemeClr val="accent3">
              <a:hueOff val="421728"/>
              <a:satOff val="-3290"/>
              <a:lumOff val="-84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Oval 24"/>
          <p:cNvSpPr/>
          <p:nvPr userDrawn="1"/>
        </p:nvSpPr>
        <p:spPr>
          <a:xfrm>
            <a:off x="7543800" y="5334000"/>
            <a:ext cx="413004" cy="413182"/>
          </a:xfrm>
          <a:prstGeom prst="ellipse">
            <a:avLst/>
          </a:prstGeom>
          <a:solidFill>
            <a:srgbClr val="D4D6D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265183"/>
              <a:satOff val="-9869"/>
              <a:lumOff val="-252"/>
              <a:alphaOff val="0"/>
            </a:schemeClr>
          </a:fillRef>
          <a:effectRef idx="0">
            <a:schemeClr val="accent3">
              <a:hueOff val="1265183"/>
              <a:satOff val="-9869"/>
              <a:lumOff val="-252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Oval 25"/>
          <p:cNvSpPr/>
          <p:nvPr userDrawn="1"/>
        </p:nvSpPr>
        <p:spPr>
          <a:xfrm>
            <a:off x="8686800" y="4805930"/>
            <a:ext cx="299466" cy="299470"/>
          </a:xfrm>
          <a:prstGeom prst="ellipse">
            <a:avLst/>
          </a:prstGeom>
          <a:solidFill>
            <a:srgbClr val="D4D6D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108638"/>
              <a:satOff val="-16448"/>
              <a:lumOff val="-420"/>
              <a:alphaOff val="0"/>
            </a:schemeClr>
          </a:fillRef>
          <a:effectRef idx="0">
            <a:schemeClr val="accent3">
              <a:hueOff val="2108638"/>
              <a:satOff val="-16448"/>
              <a:lumOff val="-42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Oval 26"/>
          <p:cNvSpPr/>
          <p:nvPr userDrawn="1"/>
        </p:nvSpPr>
        <p:spPr>
          <a:xfrm>
            <a:off x="7848600" y="602513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060732"/>
              <a:satOff val="-39475"/>
              <a:lumOff val="-1009"/>
              <a:alphaOff val="0"/>
            </a:schemeClr>
          </a:fillRef>
          <a:effectRef idx="0">
            <a:schemeClr val="accent3">
              <a:hueOff val="5060732"/>
              <a:satOff val="-39475"/>
              <a:lumOff val="-1009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Oval 27"/>
          <p:cNvSpPr/>
          <p:nvPr userDrawn="1"/>
        </p:nvSpPr>
        <p:spPr>
          <a:xfrm>
            <a:off x="8001000" y="419100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904187"/>
              <a:satOff val="-46054"/>
              <a:lumOff val="-1177"/>
              <a:alphaOff val="0"/>
            </a:schemeClr>
          </a:fillRef>
          <a:effectRef idx="0">
            <a:schemeClr val="accent3">
              <a:hueOff val="5904187"/>
              <a:satOff val="-46054"/>
              <a:lumOff val="-1177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976755" y="3681845"/>
            <a:ext cx="1600200" cy="33250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SEEDS Workshop I</a:t>
            </a:r>
            <a:endParaRPr lang="en-US" dirty="0"/>
          </a:p>
        </p:txBody>
      </p:sp>
      <p:sp>
        <p:nvSpPr>
          <p:cNvPr id="30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8185623" y="2190278"/>
            <a:ext cx="1177636" cy="30228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13-15.10.2015</a:t>
            </a:r>
            <a:endParaRPr lang="en-US" dirty="0"/>
          </a:p>
        </p:txBody>
      </p:sp>
      <p:pic>
        <p:nvPicPr>
          <p:cNvPr id="31" name="Picture 30" descr="logo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602" y="305105"/>
            <a:ext cx="867998" cy="685495"/>
          </a:xfrm>
          <a:prstGeom prst="rect">
            <a:avLst/>
          </a:prstGeom>
        </p:spPr>
      </p:pic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00600"/>
          </a:xfrm>
        </p:spPr>
        <p:txBody>
          <a:bodyPr/>
          <a:lstStyle>
            <a:lvl1pPr algn="ctr">
              <a:lnSpc>
                <a:spcPct val="170000"/>
              </a:lnSpc>
              <a:spcBef>
                <a:spcPts val="1200"/>
              </a:spcBef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7046185" y="6400800"/>
            <a:ext cx="1412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7B838F"/>
                </a:solidFill>
                <a:latin typeface="Arial Narrow"/>
                <a:cs typeface="Arial Narrow"/>
              </a:rPr>
              <a:t>www.seedsproject.ch</a:t>
            </a:r>
            <a:endParaRPr lang="en-US" sz="1200" dirty="0">
              <a:solidFill>
                <a:srgbClr val="7B838F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799418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2960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A7C133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A7C133"/>
                </a:solidFill>
              </a:defRPr>
            </a:lvl1pPr>
          </a:lstStyle>
          <a:p>
            <a:fld id="{911E8957-5754-4C19-A51A-9C104D1A0E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5" name="Oval 24"/>
          <p:cNvSpPr/>
          <p:nvPr userDrawn="1"/>
        </p:nvSpPr>
        <p:spPr>
          <a:xfrm>
            <a:off x="6172200" y="6019800"/>
            <a:ext cx="746760" cy="746939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3373821"/>
              <a:satOff val="-26317"/>
              <a:lumOff val="-673"/>
              <a:alphaOff val="0"/>
            </a:schemeClr>
          </a:fillRef>
          <a:effectRef idx="0">
            <a:schemeClr val="accent3">
              <a:hueOff val="3373821"/>
              <a:satOff val="-26317"/>
              <a:lumOff val="-673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Oval 25"/>
          <p:cNvSpPr/>
          <p:nvPr userDrawn="1"/>
        </p:nvSpPr>
        <p:spPr>
          <a:xfrm>
            <a:off x="8153400" y="1524000"/>
            <a:ext cx="413004" cy="413182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77"/>
              <a:satOff val="-32896"/>
              <a:lumOff val="-841"/>
              <a:alphaOff val="0"/>
            </a:schemeClr>
          </a:fillRef>
          <a:effectRef idx="0">
            <a:schemeClr val="accent3">
              <a:hueOff val="4217277"/>
              <a:satOff val="-32896"/>
              <a:lumOff val="-841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Oval 26"/>
          <p:cNvSpPr/>
          <p:nvPr userDrawn="1"/>
        </p:nvSpPr>
        <p:spPr>
          <a:xfrm>
            <a:off x="8534400" y="6400800"/>
            <a:ext cx="299466" cy="299470"/>
          </a:xfrm>
          <a:prstGeom prst="ellipse">
            <a:avLst/>
          </a:prstGeom>
          <a:solidFill>
            <a:srgbClr val="40454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8"/>
              <a:satOff val="-3290"/>
              <a:lumOff val="-84"/>
              <a:alphaOff val="0"/>
            </a:schemeClr>
          </a:fillRef>
          <a:effectRef idx="0">
            <a:schemeClr val="accent3">
              <a:hueOff val="421728"/>
              <a:satOff val="-3290"/>
              <a:lumOff val="-84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Oval 27"/>
          <p:cNvSpPr/>
          <p:nvPr userDrawn="1"/>
        </p:nvSpPr>
        <p:spPr>
          <a:xfrm>
            <a:off x="7543800" y="5334000"/>
            <a:ext cx="413004" cy="413182"/>
          </a:xfrm>
          <a:prstGeom prst="ellipse">
            <a:avLst/>
          </a:prstGeom>
          <a:solidFill>
            <a:srgbClr val="D4D6D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265183"/>
              <a:satOff val="-9869"/>
              <a:lumOff val="-252"/>
              <a:alphaOff val="0"/>
            </a:schemeClr>
          </a:fillRef>
          <a:effectRef idx="0">
            <a:schemeClr val="accent3">
              <a:hueOff val="1265183"/>
              <a:satOff val="-9869"/>
              <a:lumOff val="-252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Oval 28"/>
          <p:cNvSpPr/>
          <p:nvPr userDrawn="1"/>
        </p:nvSpPr>
        <p:spPr>
          <a:xfrm>
            <a:off x="8686800" y="4805930"/>
            <a:ext cx="299466" cy="299470"/>
          </a:xfrm>
          <a:prstGeom prst="ellipse">
            <a:avLst/>
          </a:prstGeom>
          <a:solidFill>
            <a:srgbClr val="D4D6D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108638"/>
              <a:satOff val="-16448"/>
              <a:lumOff val="-420"/>
              <a:alphaOff val="0"/>
            </a:schemeClr>
          </a:fillRef>
          <a:effectRef idx="0">
            <a:schemeClr val="accent3">
              <a:hueOff val="2108638"/>
              <a:satOff val="-16448"/>
              <a:lumOff val="-42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Oval 29"/>
          <p:cNvSpPr/>
          <p:nvPr userDrawn="1"/>
        </p:nvSpPr>
        <p:spPr>
          <a:xfrm>
            <a:off x="7848600" y="602513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060732"/>
              <a:satOff val="-39475"/>
              <a:lumOff val="-1009"/>
              <a:alphaOff val="0"/>
            </a:schemeClr>
          </a:fillRef>
          <a:effectRef idx="0">
            <a:schemeClr val="accent3">
              <a:hueOff val="5060732"/>
              <a:satOff val="-39475"/>
              <a:lumOff val="-1009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Oval 30"/>
          <p:cNvSpPr/>
          <p:nvPr userDrawn="1"/>
        </p:nvSpPr>
        <p:spPr>
          <a:xfrm>
            <a:off x="8001000" y="419100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904187"/>
              <a:satOff val="-46054"/>
              <a:lumOff val="-1177"/>
              <a:alphaOff val="0"/>
            </a:schemeClr>
          </a:fillRef>
          <a:effectRef idx="0">
            <a:schemeClr val="accent3">
              <a:hueOff val="5904187"/>
              <a:satOff val="-46054"/>
              <a:lumOff val="-1177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976755" y="3681845"/>
            <a:ext cx="1600200" cy="33250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SEEDS Workshop I</a:t>
            </a:r>
            <a:endParaRPr lang="en-US" dirty="0"/>
          </a:p>
        </p:txBody>
      </p:sp>
      <p:sp>
        <p:nvSpPr>
          <p:cNvPr id="33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8185623" y="2190278"/>
            <a:ext cx="1177636" cy="30228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13-15.10.2015</a:t>
            </a:r>
            <a:endParaRPr lang="en-US" dirty="0"/>
          </a:p>
        </p:txBody>
      </p:sp>
      <p:pic>
        <p:nvPicPr>
          <p:cNvPr id="34" name="Picture 33" descr="logo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602" y="305105"/>
            <a:ext cx="867998" cy="685495"/>
          </a:xfrm>
          <a:prstGeom prst="rect">
            <a:avLst/>
          </a:prstGeom>
        </p:spPr>
      </p:pic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68680"/>
          </a:xfrm>
        </p:spPr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7620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143000"/>
            <a:ext cx="7620000" cy="381000"/>
          </a:xfrm>
        </p:spPr>
        <p:txBody>
          <a:bodyPr>
            <a:noAutofit/>
          </a:bodyPr>
          <a:lstStyle>
            <a:lvl1pPr marL="740664" indent="0">
              <a:spcBef>
                <a:spcPts val="0"/>
              </a:spcBef>
              <a:buFontTx/>
              <a:buNone/>
              <a:defRPr sz="2000" b="1">
                <a:solidFill>
                  <a:srgbClr val="7B838F"/>
                </a:solidFill>
                <a:latin typeface="Arial Narrow"/>
                <a:cs typeface="Arial Narrow"/>
              </a:defRPr>
            </a:lvl1pPr>
            <a:lvl2pPr marL="411480" indent="0">
              <a:buFontTx/>
              <a:buNone/>
              <a:defRPr sz="2000" b="1">
                <a:solidFill>
                  <a:schemeClr val="tx2"/>
                </a:solidFill>
              </a:defRPr>
            </a:lvl2pPr>
            <a:lvl3pPr marL="777240" indent="0">
              <a:buFontTx/>
              <a:buNone/>
              <a:defRPr sz="2000" b="1">
                <a:solidFill>
                  <a:schemeClr val="tx2"/>
                </a:solidFill>
              </a:defRPr>
            </a:lvl3pPr>
            <a:lvl4pPr marL="1051560" indent="0">
              <a:buFontTx/>
              <a:buNone/>
              <a:defRPr sz="2000" b="1">
                <a:solidFill>
                  <a:schemeClr val="tx2"/>
                </a:solidFill>
              </a:defRPr>
            </a:lvl4pPr>
            <a:lvl5pPr marL="1325880" indent="0">
              <a:buFontTx/>
              <a:buNone/>
              <a:defRPr sz="20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7046185" y="6400800"/>
            <a:ext cx="1412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7B838F"/>
                </a:solidFill>
                <a:latin typeface="Arial Narrow"/>
                <a:cs typeface="Arial Narrow"/>
              </a:rPr>
              <a:t>www.seedsproject.ch</a:t>
            </a:r>
            <a:endParaRPr lang="en-US" sz="1200" dirty="0">
              <a:solidFill>
                <a:srgbClr val="7B838F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021351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2960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A7C133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A7C133"/>
                </a:solidFill>
              </a:defRPr>
            </a:lvl1pPr>
          </a:lstStyle>
          <a:p>
            <a:fld id="{911E8957-5754-4C19-A51A-9C104D1A0E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4" name="Oval 23"/>
          <p:cNvSpPr/>
          <p:nvPr userDrawn="1"/>
        </p:nvSpPr>
        <p:spPr>
          <a:xfrm>
            <a:off x="6172200" y="6019800"/>
            <a:ext cx="746760" cy="746939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3373821"/>
              <a:satOff val="-26317"/>
              <a:lumOff val="-673"/>
              <a:alphaOff val="0"/>
            </a:schemeClr>
          </a:fillRef>
          <a:effectRef idx="0">
            <a:schemeClr val="accent3">
              <a:hueOff val="3373821"/>
              <a:satOff val="-26317"/>
              <a:lumOff val="-673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Oval 24"/>
          <p:cNvSpPr/>
          <p:nvPr userDrawn="1"/>
        </p:nvSpPr>
        <p:spPr>
          <a:xfrm>
            <a:off x="8153400" y="1524000"/>
            <a:ext cx="413004" cy="413182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77"/>
              <a:satOff val="-32896"/>
              <a:lumOff val="-841"/>
              <a:alphaOff val="0"/>
            </a:schemeClr>
          </a:fillRef>
          <a:effectRef idx="0">
            <a:schemeClr val="accent3">
              <a:hueOff val="4217277"/>
              <a:satOff val="-32896"/>
              <a:lumOff val="-841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Oval 25"/>
          <p:cNvSpPr/>
          <p:nvPr userDrawn="1"/>
        </p:nvSpPr>
        <p:spPr>
          <a:xfrm>
            <a:off x="8534400" y="6400800"/>
            <a:ext cx="299466" cy="299470"/>
          </a:xfrm>
          <a:prstGeom prst="ellipse">
            <a:avLst/>
          </a:prstGeom>
          <a:solidFill>
            <a:srgbClr val="40454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8"/>
              <a:satOff val="-3290"/>
              <a:lumOff val="-84"/>
              <a:alphaOff val="0"/>
            </a:schemeClr>
          </a:fillRef>
          <a:effectRef idx="0">
            <a:schemeClr val="accent3">
              <a:hueOff val="421728"/>
              <a:satOff val="-3290"/>
              <a:lumOff val="-84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Oval 26"/>
          <p:cNvSpPr/>
          <p:nvPr userDrawn="1"/>
        </p:nvSpPr>
        <p:spPr>
          <a:xfrm>
            <a:off x="7543800" y="5334000"/>
            <a:ext cx="413004" cy="413182"/>
          </a:xfrm>
          <a:prstGeom prst="ellipse">
            <a:avLst/>
          </a:prstGeom>
          <a:solidFill>
            <a:srgbClr val="D4D6D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265183"/>
              <a:satOff val="-9869"/>
              <a:lumOff val="-252"/>
              <a:alphaOff val="0"/>
            </a:schemeClr>
          </a:fillRef>
          <a:effectRef idx="0">
            <a:schemeClr val="accent3">
              <a:hueOff val="1265183"/>
              <a:satOff val="-9869"/>
              <a:lumOff val="-252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Oval 27"/>
          <p:cNvSpPr/>
          <p:nvPr userDrawn="1"/>
        </p:nvSpPr>
        <p:spPr>
          <a:xfrm>
            <a:off x="8686800" y="4805930"/>
            <a:ext cx="299466" cy="299470"/>
          </a:xfrm>
          <a:prstGeom prst="ellipse">
            <a:avLst/>
          </a:prstGeom>
          <a:solidFill>
            <a:srgbClr val="D4D6D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108638"/>
              <a:satOff val="-16448"/>
              <a:lumOff val="-420"/>
              <a:alphaOff val="0"/>
            </a:schemeClr>
          </a:fillRef>
          <a:effectRef idx="0">
            <a:schemeClr val="accent3">
              <a:hueOff val="2108638"/>
              <a:satOff val="-16448"/>
              <a:lumOff val="-42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Oval 28"/>
          <p:cNvSpPr/>
          <p:nvPr userDrawn="1"/>
        </p:nvSpPr>
        <p:spPr>
          <a:xfrm>
            <a:off x="7848600" y="602513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060732"/>
              <a:satOff val="-39475"/>
              <a:lumOff val="-1009"/>
              <a:alphaOff val="0"/>
            </a:schemeClr>
          </a:fillRef>
          <a:effectRef idx="0">
            <a:schemeClr val="accent3">
              <a:hueOff val="5060732"/>
              <a:satOff val="-39475"/>
              <a:lumOff val="-1009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Oval 29"/>
          <p:cNvSpPr/>
          <p:nvPr userDrawn="1"/>
        </p:nvSpPr>
        <p:spPr>
          <a:xfrm>
            <a:off x="8001000" y="419100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904187"/>
              <a:satOff val="-46054"/>
              <a:lumOff val="-1177"/>
              <a:alphaOff val="0"/>
            </a:schemeClr>
          </a:fillRef>
          <a:effectRef idx="0">
            <a:schemeClr val="accent3">
              <a:hueOff val="5904187"/>
              <a:satOff val="-46054"/>
              <a:lumOff val="-1177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976755" y="3681845"/>
            <a:ext cx="1600200" cy="33250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SEEDS Workshop I</a:t>
            </a:r>
            <a:endParaRPr lang="en-US" dirty="0"/>
          </a:p>
        </p:txBody>
      </p:sp>
      <p:sp>
        <p:nvSpPr>
          <p:cNvPr id="32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8185623" y="2190278"/>
            <a:ext cx="1177636" cy="30228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13-15.10.2015</a:t>
            </a:r>
            <a:endParaRPr lang="en-US" dirty="0"/>
          </a:p>
        </p:txBody>
      </p:sp>
      <p:pic>
        <p:nvPicPr>
          <p:cNvPr id="33" name="Picture 32" descr="logo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602" y="305105"/>
            <a:ext cx="867998" cy="685495"/>
          </a:xfrm>
          <a:prstGeom prst="rect">
            <a:avLst/>
          </a:prstGeom>
        </p:spPr>
      </p:pic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15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6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7046185" y="6400800"/>
            <a:ext cx="1412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7B838F"/>
                </a:solidFill>
                <a:latin typeface="Arial Narrow"/>
                <a:cs typeface="Arial Narrow"/>
              </a:rPr>
              <a:t>www.seedsproject.ch</a:t>
            </a:r>
            <a:endParaRPr lang="en-US" sz="1200" dirty="0">
              <a:solidFill>
                <a:srgbClr val="7B838F"/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42960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A7C133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A7C133"/>
                </a:solidFill>
              </a:defRPr>
            </a:lvl1pPr>
          </a:lstStyle>
          <a:p>
            <a:fld id="{911E8957-5754-4C19-A51A-9C104D1A0E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6" name="Oval 15"/>
          <p:cNvSpPr/>
          <p:nvPr userDrawn="1"/>
        </p:nvSpPr>
        <p:spPr>
          <a:xfrm>
            <a:off x="6172200" y="6019800"/>
            <a:ext cx="746760" cy="746939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3373821"/>
              <a:satOff val="-26317"/>
              <a:lumOff val="-673"/>
              <a:alphaOff val="0"/>
            </a:schemeClr>
          </a:fillRef>
          <a:effectRef idx="0">
            <a:schemeClr val="accent3">
              <a:hueOff val="3373821"/>
              <a:satOff val="-26317"/>
              <a:lumOff val="-673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Oval 16"/>
          <p:cNvSpPr/>
          <p:nvPr userDrawn="1"/>
        </p:nvSpPr>
        <p:spPr>
          <a:xfrm>
            <a:off x="8153400" y="1524000"/>
            <a:ext cx="413004" cy="413182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77"/>
              <a:satOff val="-32896"/>
              <a:lumOff val="-841"/>
              <a:alphaOff val="0"/>
            </a:schemeClr>
          </a:fillRef>
          <a:effectRef idx="0">
            <a:schemeClr val="accent3">
              <a:hueOff val="4217277"/>
              <a:satOff val="-32896"/>
              <a:lumOff val="-841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Oval 17"/>
          <p:cNvSpPr/>
          <p:nvPr userDrawn="1"/>
        </p:nvSpPr>
        <p:spPr>
          <a:xfrm>
            <a:off x="8534400" y="6400800"/>
            <a:ext cx="299466" cy="299470"/>
          </a:xfrm>
          <a:prstGeom prst="ellipse">
            <a:avLst/>
          </a:prstGeom>
          <a:solidFill>
            <a:srgbClr val="40454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8"/>
              <a:satOff val="-3290"/>
              <a:lumOff val="-84"/>
              <a:alphaOff val="0"/>
            </a:schemeClr>
          </a:fillRef>
          <a:effectRef idx="0">
            <a:schemeClr val="accent3">
              <a:hueOff val="421728"/>
              <a:satOff val="-3290"/>
              <a:lumOff val="-84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Oval 18"/>
          <p:cNvSpPr/>
          <p:nvPr userDrawn="1"/>
        </p:nvSpPr>
        <p:spPr>
          <a:xfrm>
            <a:off x="7543800" y="5334000"/>
            <a:ext cx="413004" cy="413182"/>
          </a:xfrm>
          <a:prstGeom prst="ellipse">
            <a:avLst/>
          </a:prstGeom>
          <a:solidFill>
            <a:srgbClr val="D4D6D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265183"/>
              <a:satOff val="-9869"/>
              <a:lumOff val="-252"/>
              <a:alphaOff val="0"/>
            </a:schemeClr>
          </a:fillRef>
          <a:effectRef idx="0">
            <a:schemeClr val="accent3">
              <a:hueOff val="1265183"/>
              <a:satOff val="-9869"/>
              <a:lumOff val="-252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Oval 19"/>
          <p:cNvSpPr/>
          <p:nvPr userDrawn="1"/>
        </p:nvSpPr>
        <p:spPr>
          <a:xfrm>
            <a:off x="8686800" y="4805930"/>
            <a:ext cx="299466" cy="299470"/>
          </a:xfrm>
          <a:prstGeom prst="ellipse">
            <a:avLst/>
          </a:prstGeom>
          <a:solidFill>
            <a:srgbClr val="D4D6D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108638"/>
              <a:satOff val="-16448"/>
              <a:lumOff val="-420"/>
              <a:alphaOff val="0"/>
            </a:schemeClr>
          </a:fillRef>
          <a:effectRef idx="0">
            <a:schemeClr val="accent3">
              <a:hueOff val="2108638"/>
              <a:satOff val="-16448"/>
              <a:lumOff val="-42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Oval 20"/>
          <p:cNvSpPr/>
          <p:nvPr userDrawn="1"/>
        </p:nvSpPr>
        <p:spPr>
          <a:xfrm>
            <a:off x="7848600" y="602513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060732"/>
              <a:satOff val="-39475"/>
              <a:lumOff val="-1009"/>
              <a:alphaOff val="0"/>
            </a:schemeClr>
          </a:fillRef>
          <a:effectRef idx="0">
            <a:schemeClr val="accent3">
              <a:hueOff val="5060732"/>
              <a:satOff val="-39475"/>
              <a:lumOff val="-1009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Oval 21"/>
          <p:cNvSpPr/>
          <p:nvPr userDrawn="1"/>
        </p:nvSpPr>
        <p:spPr>
          <a:xfrm>
            <a:off x="8001000" y="419100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904187"/>
              <a:satOff val="-46054"/>
              <a:lumOff val="-1177"/>
              <a:alphaOff val="0"/>
            </a:schemeClr>
          </a:fillRef>
          <a:effectRef idx="0">
            <a:schemeClr val="accent3">
              <a:hueOff val="5904187"/>
              <a:satOff val="-46054"/>
              <a:lumOff val="-1177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976755" y="3681845"/>
            <a:ext cx="1600200" cy="33250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SEEDS Workshop I</a:t>
            </a:r>
            <a:endParaRPr lang="en-US" dirty="0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2"/>
          </p:nvPr>
        </p:nvSpPr>
        <p:spPr>
          <a:xfrm rot="16200000">
            <a:off x="8185623" y="2190278"/>
            <a:ext cx="1177636" cy="30228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13-15.10.2015</a:t>
            </a:r>
            <a:endParaRPr lang="en-US" dirty="0"/>
          </a:p>
        </p:txBody>
      </p:sp>
      <p:pic>
        <p:nvPicPr>
          <p:cNvPr id="25" name="Picture 24" descr="logo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602" y="305105"/>
            <a:ext cx="867998" cy="685495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15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rgbClr val="7B838F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rgbClr val="7B838F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1" name="TextBox 30"/>
          <p:cNvSpPr txBox="1"/>
          <p:nvPr userDrawn="1"/>
        </p:nvSpPr>
        <p:spPr>
          <a:xfrm>
            <a:off x="7046185" y="6400800"/>
            <a:ext cx="1412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7B838F"/>
                </a:solidFill>
                <a:latin typeface="Arial Narrow"/>
                <a:cs typeface="Arial Narrow"/>
              </a:rPr>
              <a:t>www.seedsproject.ch</a:t>
            </a:r>
            <a:endParaRPr lang="en-US" sz="1200" dirty="0">
              <a:solidFill>
                <a:srgbClr val="7B838F"/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2960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A7C133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A7C133"/>
                </a:solidFill>
              </a:defRPr>
            </a:lvl1pPr>
          </a:lstStyle>
          <a:p>
            <a:fld id="{911E8957-5754-4C19-A51A-9C104D1A0E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0" name="Oval 19"/>
          <p:cNvSpPr/>
          <p:nvPr userDrawn="1"/>
        </p:nvSpPr>
        <p:spPr>
          <a:xfrm>
            <a:off x="6172200" y="6019800"/>
            <a:ext cx="746760" cy="746939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3373821"/>
              <a:satOff val="-26317"/>
              <a:lumOff val="-673"/>
              <a:alphaOff val="0"/>
            </a:schemeClr>
          </a:fillRef>
          <a:effectRef idx="0">
            <a:schemeClr val="accent3">
              <a:hueOff val="3373821"/>
              <a:satOff val="-26317"/>
              <a:lumOff val="-673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Oval 20"/>
          <p:cNvSpPr/>
          <p:nvPr userDrawn="1"/>
        </p:nvSpPr>
        <p:spPr>
          <a:xfrm>
            <a:off x="8153400" y="1524000"/>
            <a:ext cx="413004" cy="413182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77"/>
              <a:satOff val="-32896"/>
              <a:lumOff val="-841"/>
              <a:alphaOff val="0"/>
            </a:schemeClr>
          </a:fillRef>
          <a:effectRef idx="0">
            <a:schemeClr val="accent3">
              <a:hueOff val="4217277"/>
              <a:satOff val="-32896"/>
              <a:lumOff val="-841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Oval 21"/>
          <p:cNvSpPr/>
          <p:nvPr userDrawn="1"/>
        </p:nvSpPr>
        <p:spPr>
          <a:xfrm>
            <a:off x="8534400" y="6400800"/>
            <a:ext cx="299466" cy="299470"/>
          </a:xfrm>
          <a:prstGeom prst="ellipse">
            <a:avLst/>
          </a:prstGeom>
          <a:solidFill>
            <a:srgbClr val="40454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8"/>
              <a:satOff val="-3290"/>
              <a:lumOff val="-84"/>
              <a:alphaOff val="0"/>
            </a:schemeClr>
          </a:fillRef>
          <a:effectRef idx="0">
            <a:schemeClr val="accent3">
              <a:hueOff val="421728"/>
              <a:satOff val="-3290"/>
              <a:lumOff val="-84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Oval 22"/>
          <p:cNvSpPr/>
          <p:nvPr userDrawn="1"/>
        </p:nvSpPr>
        <p:spPr>
          <a:xfrm>
            <a:off x="7543800" y="5334000"/>
            <a:ext cx="413004" cy="413182"/>
          </a:xfrm>
          <a:prstGeom prst="ellipse">
            <a:avLst/>
          </a:prstGeom>
          <a:solidFill>
            <a:srgbClr val="D4D6D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265183"/>
              <a:satOff val="-9869"/>
              <a:lumOff val="-252"/>
              <a:alphaOff val="0"/>
            </a:schemeClr>
          </a:fillRef>
          <a:effectRef idx="0">
            <a:schemeClr val="accent3">
              <a:hueOff val="1265183"/>
              <a:satOff val="-9869"/>
              <a:lumOff val="-252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Oval 23"/>
          <p:cNvSpPr/>
          <p:nvPr userDrawn="1"/>
        </p:nvSpPr>
        <p:spPr>
          <a:xfrm>
            <a:off x="8686800" y="4805930"/>
            <a:ext cx="299466" cy="299470"/>
          </a:xfrm>
          <a:prstGeom prst="ellipse">
            <a:avLst/>
          </a:prstGeom>
          <a:solidFill>
            <a:srgbClr val="D4D6D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108638"/>
              <a:satOff val="-16448"/>
              <a:lumOff val="-420"/>
              <a:alphaOff val="0"/>
            </a:schemeClr>
          </a:fillRef>
          <a:effectRef idx="0">
            <a:schemeClr val="accent3">
              <a:hueOff val="2108638"/>
              <a:satOff val="-16448"/>
              <a:lumOff val="-42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Oval 24"/>
          <p:cNvSpPr/>
          <p:nvPr userDrawn="1"/>
        </p:nvSpPr>
        <p:spPr>
          <a:xfrm>
            <a:off x="7848600" y="602513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060732"/>
              <a:satOff val="-39475"/>
              <a:lumOff val="-1009"/>
              <a:alphaOff val="0"/>
            </a:schemeClr>
          </a:fillRef>
          <a:effectRef idx="0">
            <a:schemeClr val="accent3">
              <a:hueOff val="5060732"/>
              <a:satOff val="-39475"/>
              <a:lumOff val="-1009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Oval 25"/>
          <p:cNvSpPr/>
          <p:nvPr userDrawn="1"/>
        </p:nvSpPr>
        <p:spPr>
          <a:xfrm>
            <a:off x="8001000" y="419100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904187"/>
              <a:satOff val="-46054"/>
              <a:lumOff val="-1177"/>
              <a:alphaOff val="0"/>
            </a:schemeClr>
          </a:fillRef>
          <a:effectRef idx="0">
            <a:schemeClr val="accent3">
              <a:hueOff val="5904187"/>
              <a:satOff val="-46054"/>
              <a:lumOff val="-1177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976755" y="3681845"/>
            <a:ext cx="1600200" cy="33250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SEEDS Workshop I</a:t>
            </a:r>
            <a:endParaRPr lang="en-US" dirty="0"/>
          </a:p>
        </p:txBody>
      </p:sp>
      <p:sp>
        <p:nvSpPr>
          <p:cNvPr id="28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8185623" y="2190278"/>
            <a:ext cx="1177636" cy="30228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13-15.10.2015</a:t>
            </a:r>
            <a:endParaRPr lang="en-US" dirty="0"/>
          </a:p>
        </p:txBody>
      </p:sp>
      <p:pic>
        <p:nvPicPr>
          <p:cNvPr id="29" name="Picture 28" descr="logo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602" y="305105"/>
            <a:ext cx="867998" cy="685495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15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046185" y="6400800"/>
            <a:ext cx="1412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7B838F"/>
                </a:solidFill>
                <a:latin typeface="Arial Narrow"/>
                <a:cs typeface="Arial Narrow"/>
              </a:rPr>
              <a:t>www.seedsproject.ch</a:t>
            </a:r>
            <a:endParaRPr lang="en-US" sz="1200" dirty="0">
              <a:solidFill>
                <a:srgbClr val="7B838F"/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2960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A7C133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A7C133"/>
                </a:solidFill>
              </a:defRPr>
            </a:lvl1pPr>
          </a:lstStyle>
          <a:p>
            <a:fld id="{911E8957-5754-4C19-A51A-9C104D1A0E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8" name="Oval 17"/>
          <p:cNvSpPr/>
          <p:nvPr userDrawn="1"/>
        </p:nvSpPr>
        <p:spPr>
          <a:xfrm>
            <a:off x="6172200" y="6019800"/>
            <a:ext cx="746760" cy="746939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3373821"/>
              <a:satOff val="-26317"/>
              <a:lumOff val="-673"/>
              <a:alphaOff val="0"/>
            </a:schemeClr>
          </a:fillRef>
          <a:effectRef idx="0">
            <a:schemeClr val="accent3">
              <a:hueOff val="3373821"/>
              <a:satOff val="-26317"/>
              <a:lumOff val="-673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Oval 18"/>
          <p:cNvSpPr/>
          <p:nvPr userDrawn="1"/>
        </p:nvSpPr>
        <p:spPr>
          <a:xfrm>
            <a:off x="8153400" y="1524000"/>
            <a:ext cx="413004" cy="413182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77"/>
              <a:satOff val="-32896"/>
              <a:lumOff val="-841"/>
              <a:alphaOff val="0"/>
            </a:schemeClr>
          </a:fillRef>
          <a:effectRef idx="0">
            <a:schemeClr val="accent3">
              <a:hueOff val="4217277"/>
              <a:satOff val="-32896"/>
              <a:lumOff val="-841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Oval 19"/>
          <p:cNvSpPr/>
          <p:nvPr userDrawn="1"/>
        </p:nvSpPr>
        <p:spPr>
          <a:xfrm>
            <a:off x="8534400" y="6400800"/>
            <a:ext cx="299466" cy="299470"/>
          </a:xfrm>
          <a:prstGeom prst="ellipse">
            <a:avLst/>
          </a:prstGeom>
          <a:solidFill>
            <a:srgbClr val="40454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8"/>
              <a:satOff val="-3290"/>
              <a:lumOff val="-84"/>
              <a:alphaOff val="0"/>
            </a:schemeClr>
          </a:fillRef>
          <a:effectRef idx="0">
            <a:schemeClr val="accent3">
              <a:hueOff val="421728"/>
              <a:satOff val="-3290"/>
              <a:lumOff val="-84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Oval 20"/>
          <p:cNvSpPr/>
          <p:nvPr userDrawn="1"/>
        </p:nvSpPr>
        <p:spPr>
          <a:xfrm>
            <a:off x="7543800" y="5334000"/>
            <a:ext cx="413004" cy="413182"/>
          </a:xfrm>
          <a:prstGeom prst="ellipse">
            <a:avLst/>
          </a:prstGeom>
          <a:solidFill>
            <a:srgbClr val="D4D6D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265183"/>
              <a:satOff val="-9869"/>
              <a:lumOff val="-252"/>
              <a:alphaOff val="0"/>
            </a:schemeClr>
          </a:fillRef>
          <a:effectRef idx="0">
            <a:schemeClr val="accent3">
              <a:hueOff val="1265183"/>
              <a:satOff val="-9869"/>
              <a:lumOff val="-252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Oval 21"/>
          <p:cNvSpPr/>
          <p:nvPr userDrawn="1"/>
        </p:nvSpPr>
        <p:spPr>
          <a:xfrm>
            <a:off x="8686800" y="4805930"/>
            <a:ext cx="299466" cy="299470"/>
          </a:xfrm>
          <a:prstGeom prst="ellipse">
            <a:avLst/>
          </a:prstGeom>
          <a:solidFill>
            <a:srgbClr val="D4D6D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108638"/>
              <a:satOff val="-16448"/>
              <a:lumOff val="-420"/>
              <a:alphaOff val="0"/>
            </a:schemeClr>
          </a:fillRef>
          <a:effectRef idx="0">
            <a:schemeClr val="accent3">
              <a:hueOff val="2108638"/>
              <a:satOff val="-16448"/>
              <a:lumOff val="-42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Oval 22"/>
          <p:cNvSpPr/>
          <p:nvPr userDrawn="1"/>
        </p:nvSpPr>
        <p:spPr>
          <a:xfrm>
            <a:off x="7848600" y="602513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060732"/>
              <a:satOff val="-39475"/>
              <a:lumOff val="-1009"/>
              <a:alphaOff val="0"/>
            </a:schemeClr>
          </a:fillRef>
          <a:effectRef idx="0">
            <a:schemeClr val="accent3">
              <a:hueOff val="5060732"/>
              <a:satOff val="-39475"/>
              <a:lumOff val="-1009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Oval 23"/>
          <p:cNvSpPr/>
          <p:nvPr userDrawn="1"/>
        </p:nvSpPr>
        <p:spPr>
          <a:xfrm>
            <a:off x="8001000" y="419100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904187"/>
              <a:satOff val="-46054"/>
              <a:lumOff val="-1177"/>
              <a:alphaOff val="0"/>
            </a:schemeClr>
          </a:fillRef>
          <a:effectRef idx="0">
            <a:schemeClr val="accent3">
              <a:hueOff val="5904187"/>
              <a:satOff val="-46054"/>
              <a:lumOff val="-1177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976755" y="3681845"/>
            <a:ext cx="1600200" cy="33250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SEEDS Workshop I</a:t>
            </a:r>
            <a:endParaRPr lang="en-US" dirty="0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8185623" y="2190278"/>
            <a:ext cx="1177636" cy="30228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13-15.10.2015</a:t>
            </a:r>
            <a:endParaRPr lang="en-US" dirty="0"/>
          </a:p>
        </p:txBody>
      </p:sp>
      <p:pic>
        <p:nvPicPr>
          <p:cNvPr id="27" name="Picture 26" descr="logo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602" y="305105"/>
            <a:ext cx="867998" cy="685495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7046185" y="6400800"/>
            <a:ext cx="1412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7B838F"/>
                </a:solidFill>
                <a:latin typeface="Arial Narrow"/>
                <a:cs typeface="Arial Narrow"/>
              </a:rPr>
              <a:t>www.seedsproject.ch</a:t>
            </a:r>
            <a:endParaRPr lang="en-US" sz="1200" dirty="0">
              <a:solidFill>
                <a:srgbClr val="7B838F"/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15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3152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2" r:id="rId2"/>
    <p:sldLayoutId id="2147483672" r:id="rId3"/>
    <p:sldLayoutId id="2147483676" r:id="rId4"/>
    <p:sldLayoutId id="2147483675" r:id="rId5"/>
    <p:sldLayoutId id="2147483664" r:id="rId6"/>
    <p:sldLayoutId id="2147483665" r:id="rId7"/>
    <p:sldLayoutId id="2147483666" r:id="rId8"/>
    <p:sldLayoutId id="2147483667" r:id="rId9"/>
    <p:sldLayoutId id="2147483679" r:id="rId10"/>
    <p:sldLayoutId id="2147483668" r:id="rId11"/>
    <p:sldLayoutId id="2147483669" r:id="rId12"/>
    <p:sldLayoutId id="2147483674" r:id="rId13"/>
    <p:sldLayoutId id="2147483670" r:id="rId14"/>
    <p:sldLayoutId id="2147483671" r:id="rId15"/>
    <p:sldLayoutId id="2147483678" r:id="rId16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cap="none" spc="-100" baseline="0">
          <a:ln>
            <a:noFill/>
          </a:ln>
          <a:solidFill>
            <a:srgbClr val="7B838F"/>
          </a:solidFill>
          <a:effectLst/>
          <a:latin typeface="Arial Narrow"/>
          <a:ea typeface="+mj-ea"/>
          <a:cs typeface="Arial Narrow"/>
        </a:defRPr>
      </a:lvl1pPr>
    </p:titleStyle>
    <p:bodyStyle>
      <a:lvl1pPr marL="1588" indent="0" algn="l" defTabSz="914400" rtl="0" eaLnBrk="1" latinLnBrk="0" hangingPunct="1">
        <a:spcBef>
          <a:spcPts val="1200"/>
        </a:spcBef>
        <a:buClr>
          <a:schemeClr val="accent1"/>
        </a:buClr>
        <a:buFont typeface="Arial" pitchFamily="34" charset="0"/>
        <a:buNone/>
        <a:defRPr sz="2200" kern="1200">
          <a:solidFill>
            <a:srgbClr val="404548"/>
          </a:solidFill>
          <a:latin typeface="+mn-lt"/>
          <a:ea typeface="+mn-ea"/>
          <a:cs typeface="+mn-cs"/>
        </a:defRPr>
      </a:lvl1pPr>
      <a:lvl2pPr marL="285750" indent="-182563" algn="l" defTabSz="914400" rtl="0" eaLnBrk="1" latinLnBrk="0" hangingPunct="1">
        <a:spcBef>
          <a:spcPts val="1200"/>
        </a:spcBef>
        <a:buClr>
          <a:srgbClr val="A7C133"/>
        </a:buClr>
        <a:buFont typeface="Arial" pitchFamily="34" charset="0"/>
        <a:buChar char="•"/>
        <a:defRPr sz="2200" kern="1200">
          <a:solidFill>
            <a:srgbClr val="404548"/>
          </a:solidFill>
          <a:latin typeface="+mn-lt"/>
          <a:ea typeface="+mn-ea"/>
          <a:cs typeface="+mn-cs"/>
        </a:defRPr>
      </a:lvl2pPr>
      <a:lvl3pPr marL="622300" indent="-182563" algn="l" defTabSz="914400" rtl="0" eaLnBrk="1" latinLnBrk="0" hangingPunct="1">
        <a:spcBef>
          <a:spcPts val="600"/>
        </a:spcBef>
        <a:buClr>
          <a:srgbClr val="7B838F"/>
        </a:buClr>
        <a:buFont typeface="Arial" pitchFamily="34" charset="0"/>
        <a:buChar char="•"/>
        <a:defRPr sz="2000" kern="1200">
          <a:solidFill>
            <a:srgbClr val="404548"/>
          </a:solidFill>
          <a:latin typeface="+mn-lt"/>
          <a:ea typeface="+mn-ea"/>
          <a:cs typeface="+mn-cs"/>
        </a:defRPr>
      </a:lvl3pPr>
      <a:lvl4pPr marL="793750" indent="-182563" algn="l" defTabSz="914400" rtl="0" eaLnBrk="1" latinLnBrk="0" hangingPunct="1">
        <a:spcBef>
          <a:spcPts val="600"/>
        </a:spcBef>
        <a:buClr>
          <a:srgbClr val="D4D6D2"/>
        </a:buClr>
        <a:buFont typeface="Arial" pitchFamily="34" charset="0"/>
        <a:buChar char="•"/>
        <a:defRPr sz="1800" kern="1200">
          <a:solidFill>
            <a:srgbClr val="404548"/>
          </a:solidFill>
          <a:latin typeface="+mn-lt"/>
          <a:ea typeface="+mn-ea"/>
          <a:cs typeface="+mn-cs"/>
        </a:defRPr>
      </a:lvl4pPr>
      <a:lvl5pPr marL="992188" indent="-182563" algn="l" defTabSz="914400" rtl="0" eaLnBrk="1" latinLnBrk="0" hangingPunct="1">
        <a:spcBef>
          <a:spcPts val="600"/>
        </a:spcBef>
        <a:buClr>
          <a:srgbClr val="404548"/>
        </a:buClr>
        <a:buFont typeface="Arial" pitchFamily="34" charset="0"/>
        <a:buChar char="•"/>
        <a:defRPr sz="1600" kern="1200" baseline="0">
          <a:solidFill>
            <a:srgbClr val="404548"/>
          </a:solidFill>
          <a:latin typeface="+mn-lt"/>
          <a:ea typeface="+mn-ea"/>
          <a:cs typeface="+mn-cs"/>
        </a:defRPr>
      </a:lvl5pPr>
      <a:lvl6pPr marL="1173163" indent="-182563" algn="l" defTabSz="914400" rtl="0" eaLnBrk="1" latinLnBrk="0" hangingPunct="1">
        <a:spcBef>
          <a:spcPts val="6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54138" indent="-1825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44638" indent="-182563" algn="l" defTabSz="914400" rtl="0" eaLnBrk="1" latinLnBrk="0" hangingPunct="1">
        <a:spcBef>
          <a:spcPts val="600"/>
        </a:spcBef>
        <a:buClr>
          <a:schemeClr val="accent2"/>
        </a:buClr>
        <a:buFont typeface="Arial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17675" indent="-182563" algn="l" defTabSz="914400" rtl="0" eaLnBrk="1" latinLnBrk="0" hangingPunct="1">
        <a:spcBef>
          <a:spcPts val="600"/>
        </a:spcBef>
        <a:buClr>
          <a:schemeClr val="accent3"/>
        </a:buClr>
        <a:buFont typeface="Arial" pitchFamily="34" charset="0"/>
        <a:buChar char="•"/>
        <a:tabLst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skdata.rks-gov.net/PXWeb/pxweb/en/askdata/?rxid=0b4e087e-8b00-47ba-b7cf-1ea158040712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oralhistorykosovo.org/category/videos/" TargetMode="External"/><Relationship Id="rId2" Type="http://schemas.openxmlformats.org/officeDocument/2006/relationships/hyperlink" Target="http://opendatakosovo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ata.rks-gov.net/dataset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3352800" cy="990727"/>
          </a:xfrm>
        </p:spPr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b="1" dirty="0" smtClean="0"/>
              <a:t>Analysis </a:t>
            </a:r>
            <a:r>
              <a:rPr lang="en-GB" b="1" dirty="0"/>
              <a:t>of existing potentials for the establishment of a social sciences </a:t>
            </a:r>
            <a:r>
              <a:rPr lang="en-GB" dirty="0"/>
              <a:t/>
            </a:r>
            <a:br>
              <a:rPr lang="en-GB" dirty="0"/>
            </a:br>
            <a:r>
              <a:rPr lang="it-IT" b="1" dirty="0"/>
              <a:t>digital data base archive in </a:t>
            </a:r>
            <a:r>
              <a:rPr lang="it-IT" b="1" dirty="0" smtClean="0"/>
              <a:t>Kosovo</a:t>
            </a:r>
            <a:br>
              <a:rPr lang="it-IT" b="1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85800" y="4572000"/>
            <a:ext cx="6461760" cy="76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Lirika Demiri</a:t>
            </a:r>
          </a:p>
          <a:p>
            <a:r>
              <a:rPr lang="en-US" dirty="0" smtClean="0"/>
              <a:t>CPC-Kosovo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685800" y="5715000"/>
            <a:ext cx="6477000" cy="76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SEEDS Workshop I</a:t>
            </a:r>
          </a:p>
          <a:p>
            <a:r>
              <a:rPr lang="en-US" dirty="0" smtClean="0"/>
              <a:t>Belgrade, 13-15 October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5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SEEDS Workshop 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13-15.10.2015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Distribution of researchers who retained or did not retain their data after their last data gathering project.</a:t>
            </a:r>
            <a:endParaRPr lang="en-GB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Only </a:t>
            </a:r>
            <a:r>
              <a:rPr lang="en-US" sz="2400" dirty="0"/>
              <a:t>35 percent indicated that their data was kept well documented with metadata but none of those used international standards for documenting and 13 respondents said that they had used internal/institutional documentation standard. </a:t>
            </a:r>
            <a:endParaRPr lang="en-GB" sz="2400" dirty="0"/>
          </a:p>
          <a:p>
            <a:endParaRPr lang="en-GB" sz="2400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59475495"/>
              </p:ext>
            </p:extLst>
          </p:nvPr>
        </p:nvGraphicFramePr>
        <p:xfrm>
          <a:off x="457200" y="1536700"/>
          <a:ext cx="3733800" cy="4787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4313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SEEDS Workshop 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13-15.10.2015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Distribution of Storage Locations of Data from the Last Project (in percent)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7348079"/>
              </p:ext>
            </p:extLst>
          </p:nvPr>
        </p:nvGraphicFramePr>
        <p:xfrm>
          <a:off x="457200" y="1600200"/>
          <a:ext cx="71628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8639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SEEDS Workshop 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13-15.10.2015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/>
            </a:r>
            <a:br>
              <a:rPr lang="en-GB" sz="3200" dirty="0"/>
            </a:br>
            <a:r>
              <a:rPr lang="en-US" sz="3200" dirty="0"/>
              <a:t>Access to Data from the Most Recent Project (Current and Preferred Availability in percent)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/>
            </a:r>
            <a:br>
              <a:rPr lang="en-GB" sz="3200" dirty="0"/>
            </a:br>
            <a:endParaRPr lang="en-GB" sz="32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6656401"/>
              </p:ext>
            </p:extLst>
          </p:nvPr>
        </p:nvGraphicFramePr>
        <p:xfrm>
          <a:off x="457200" y="1600200"/>
          <a:ext cx="7315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1920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SEEDS Workshop 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13-15.10.2015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Willingness to share data in a social science data archive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1231021"/>
              </p:ext>
            </p:extLst>
          </p:nvPr>
        </p:nvGraphicFramePr>
        <p:xfrm>
          <a:off x="457200" y="1600200"/>
          <a:ext cx="73152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9028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SEEDS Workshop 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13-15.10.2015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Perceived Barriers to Conducting Secondary Analysis in Kosovo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315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8125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SEEDS Workshop 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13-15.10.2015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Software Used to Conduct Statistical Analysis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1262042"/>
              </p:ext>
            </p:extLst>
          </p:nvPr>
        </p:nvGraphicFramePr>
        <p:xfrm>
          <a:off x="457200" y="1600200"/>
          <a:ext cx="7315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8246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SEEDS Workshop 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13-15.10.2015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Respondent’s Perceived Benefits to their Research from Better Access to Data Produced in Kosovo and Elsewhere </a:t>
            </a:r>
            <a:endParaRPr lang="en-GB" sz="28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5335273"/>
              </p:ext>
            </p:extLst>
          </p:nvPr>
        </p:nvGraphicFramePr>
        <p:xfrm>
          <a:off x="457200" y="1600200"/>
          <a:ext cx="7315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0186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SEEDS Workshop 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13-15.10.2015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Perceived Usefulness of an Institution that Specializes in Data Archiving in Kosovo</a:t>
            </a:r>
            <a:endParaRPr lang="en-GB" sz="32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9281318"/>
              </p:ext>
            </p:extLst>
          </p:nvPr>
        </p:nvGraphicFramePr>
        <p:xfrm>
          <a:off x="457200" y="1600200"/>
          <a:ext cx="7315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4716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SEEDS Workshop 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13-15.10.2015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Survey on existing infrastructure and interest for data archiving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Contacted institutions</a:t>
            </a:r>
            <a:r>
              <a:rPr lang="en-GB" dirty="0" smtClean="0"/>
              <a:t>: </a:t>
            </a:r>
          </a:p>
          <a:p>
            <a:pPr lvl="2"/>
            <a:r>
              <a:rPr lang="en-US" dirty="0"/>
              <a:t>The National Library of Kosovo</a:t>
            </a:r>
            <a:endParaRPr lang="en-GB" dirty="0"/>
          </a:p>
          <a:p>
            <a:pPr lvl="2"/>
            <a:r>
              <a:rPr lang="en-US" dirty="0"/>
              <a:t>State Agency of National Archive</a:t>
            </a:r>
            <a:endParaRPr lang="en-GB" dirty="0"/>
          </a:p>
          <a:p>
            <a:pPr lvl="2"/>
            <a:r>
              <a:rPr lang="en-US" dirty="0"/>
              <a:t>Kosovo Agency of Statistics</a:t>
            </a:r>
            <a:endParaRPr lang="en-GB" dirty="0"/>
          </a:p>
          <a:p>
            <a:pPr lvl="2"/>
            <a:r>
              <a:rPr lang="en-US" dirty="0"/>
              <a:t>University of </a:t>
            </a:r>
            <a:r>
              <a:rPr lang="en-US" dirty="0" err="1"/>
              <a:t>Prishtina</a:t>
            </a:r>
            <a:r>
              <a:rPr lang="en-US" dirty="0"/>
              <a:t>, Institute for Social and Humanistic Studies</a:t>
            </a:r>
            <a:endParaRPr lang="en-GB" dirty="0"/>
          </a:p>
          <a:p>
            <a:pPr lvl="2"/>
            <a:r>
              <a:rPr lang="en-US" dirty="0"/>
              <a:t>Institute of History</a:t>
            </a:r>
            <a:endParaRPr lang="en-GB" dirty="0"/>
          </a:p>
          <a:p>
            <a:pPr lvl="2"/>
            <a:r>
              <a:rPr lang="en-US" dirty="0"/>
              <a:t>Institute of </a:t>
            </a:r>
            <a:r>
              <a:rPr lang="en-US" dirty="0" err="1"/>
              <a:t>Albanology</a:t>
            </a:r>
            <a:endParaRPr lang="en-GB" dirty="0"/>
          </a:p>
          <a:p>
            <a:pPr lvl="2"/>
            <a:r>
              <a:rPr lang="en-US" dirty="0"/>
              <a:t>Academy of Sciences and Arts of Kosovo</a:t>
            </a:r>
            <a:endParaRPr lang="en-GB" dirty="0"/>
          </a:p>
          <a:p>
            <a:pPr lvl="2"/>
            <a:r>
              <a:rPr lang="en-US" dirty="0"/>
              <a:t>Humanitarian Law Center Kosovo (NGO)</a:t>
            </a:r>
            <a:endParaRPr lang="en-GB" dirty="0"/>
          </a:p>
          <a:p>
            <a:pPr lvl="2"/>
            <a:r>
              <a:rPr lang="en-US" dirty="0"/>
              <a:t>Open Data Kosovo (NGO)</a:t>
            </a:r>
            <a:endParaRPr lang="en-GB" dirty="0"/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717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SEEDS Workshop 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13-15.10.2015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KAS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D</a:t>
            </a:r>
            <a:r>
              <a:rPr lang="en-US" dirty="0" smtClean="0"/>
              <a:t>ata </a:t>
            </a:r>
            <a:r>
              <a:rPr lang="en-US" dirty="0"/>
              <a:t>are kept in special servers, so-called virtual servers and also in SQL 2012 </a:t>
            </a:r>
            <a:r>
              <a:rPr lang="en-US" dirty="0" smtClean="0"/>
              <a:t>databases</a:t>
            </a:r>
          </a:p>
          <a:p>
            <a:pPr lvl="1"/>
            <a:r>
              <a:rPr lang="en-US" dirty="0"/>
              <a:t>All the data </a:t>
            </a:r>
            <a:r>
              <a:rPr lang="en-US" dirty="0" smtClean="0"/>
              <a:t>are </a:t>
            </a:r>
            <a:r>
              <a:rPr lang="en-US" dirty="0"/>
              <a:t>digitalized, deposited and able to be converted in different types of information.  </a:t>
            </a:r>
            <a:endParaRPr lang="en-GB" dirty="0"/>
          </a:p>
          <a:p>
            <a:pPr lvl="1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Calendar of </a:t>
            </a:r>
            <a:r>
              <a:rPr lang="en-US" dirty="0" smtClean="0"/>
              <a:t>Publications annually compiled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Online Platform of data dissemination, named ASKDATA </a:t>
            </a:r>
            <a:r>
              <a:rPr lang="en-US" u="sng" dirty="0">
                <a:hlinkClick r:id="rId3"/>
              </a:rPr>
              <a:t>https://askdata.rks-gov.net/PXWeb/pxweb/en/askdata/?rxid=0b4e087e-8b00-47ba-b7cf-1ea158040712</a:t>
            </a:r>
            <a:r>
              <a:rPr lang="en-US" u="sng" dirty="0" smtClean="0">
                <a:hlinkClick r:id="rId3"/>
              </a:rPr>
              <a:t>/</a:t>
            </a:r>
            <a:endParaRPr lang="en-US" u="sng" dirty="0" smtClean="0"/>
          </a:p>
          <a:p>
            <a:pPr lvl="1"/>
            <a:r>
              <a:rPr lang="en-GB" dirty="0" smtClean="0"/>
              <a:t>Staff members familiar with </a:t>
            </a:r>
            <a:r>
              <a:rPr lang="en-US" dirty="0"/>
              <a:t>SPSS, STATA, R, Excel, CSPRO, SQL, </a:t>
            </a:r>
            <a:r>
              <a:rPr lang="en-US" dirty="0" err="1"/>
              <a:t>Acess</a:t>
            </a:r>
            <a:r>
              <a:rPr lang="en-US" dirty="0"/>
              <a:t>, MapInfo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816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SEEDS Workshop 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13-15.10.2015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presentation outline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7388"/>
            <a:r>
              <a:rPr lang="en-US" dirty="0" smtClean="0"/>
              <a:t>What has been done so far? Findings from the report </a:t>
            </a:r>
          </a:p>
          <a:p>
            <a:pPr marL="965200" lvl="2"/>
            <a:r>
              <a:rPr lang="en-US" dirty="0" smtClean="0"/>
              <a:t> Policy and Legal framework</a:t>
            </a:r>
          </a:p>
          <a:p>
            <a:pPr marL="965200" lvl="2"/>
            <a:r>
              <a:rPr lang="en-US" dirty="0" smtClean="0"/>
              <a:t>Survey with researchers</a:t>
            </a:r>
          </a:p>
          <a:p>
            <a:pPr marL="965200" lvl="2"/>
            <a:r>
              <a:rPr lang="en-GB" dirty="0"/>
              <a:t>Survey on existing infrastructure and interest for data </a:t>
            </a:r>
            <a:r>
              <a:rPr lang="en-GB" dirty="0" smtClean="0"/>
              <a:t>archiving</a:t>
            </a:r>
            <a:endParaRPr lang="en-US" dirty="0"/>
          </a:p>
          <a:p>
            <a:pPr marL="628650" lvl="1"/>
            <a:r>
              <a:rPr lang="en-US" dirty="0" smtClean="0"/>
              <a:t>Existing initiatives of open data in Kosovo</a:t>
            </a:r>
          </a:p>
          <a:p>
            <a:pPr marL="628650" lvl="1"/>
            <a:r>
              <a:rPr lang="en-US" dirty="0" smtClean="0"/>
              <a:t>Future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19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SEEDS Workshop 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13-15.10.2015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State Agency of National Archive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oes </a:t>
            </a:r>
            <a:r>
              <a:rPr lang="en-US" dirty="0"/>
              <a:t>not have any system of </a:t>
            </a:r>
            <a:r>
              <a:rPr lang="en-US" dirty="0" smtClean="0"/>
              <a:t>digitalization</a:t>
            </a:r>
          </a:p>
          <a:p>
            <a:r>
              <a:rPr lang="en-US" dirty="0"/>
              <a:t>P</a:t>
            </a:r>
            <a:r>
              <a:rPr lang="en-US" dirty="0" smtClean="0"/>
              <a:t>ossesses </a:t>
            </a:r>
            <a:r>
              <a:rPr lang="en-US" dirty="0"/>
              <a:t>7300 meters in length documentation and 1200 archival files while it has a staff of 90 workers.</a:t>
            </a:r>
            <a:endParaRPr lang="en-GB" dirty="0"/>
          </a:p>
          <a:p>
            <a:r>
              <a:rPr lang="en-US" dirty="0" smtClean="0"/>
              <a:t>Member </a:t>
            </a:r>
            <a:r>
              <a:rPr lang="en-US" dirty="0"/>
              <a:t>of International Council of </a:t>
            </a:r>
            <a:r>
              <a:rPr lang="en-US" dirty="0" smtClean="0"/>
              <a:t>Archives</a:t>
            </a:r>
          </a:p>
          <a:p>
            <a:r>
              <a:rPr lang="en-US" dirty="0"/>
              <a:t>O</a:t>
            </a:r>
            <a:r>
              <a:rPr lang="en-US" dirty="0" smtClean="0"/>
              <a:t>perates </a:t>
            </a:r>
            <a:r>
              <a:rPr lang="en-US" dirty="0"/>
              <a:t>with these documentation standards: ISO (15489F) and ISAD (G</a:t>
            </a:r>
            <a:r>
              <a:rPr lang="en-US" dirty="0" smtClean="0"/>
              <a:t>).</a:t>
            </a:r>
          </a:p>
          <a:p>
            <a:r>
              <a:rPr lang="en-US" dirty="0" smtClean="0"/>
              <a:t>Two main challenges faced:</a:t>
            </a:r>
          </a:p>
          <a:p>
            <a:pPr marL="896937" lvl="2" indent="-457200">
              <a:buFont typeface="+mj-lt"/>
              <a:buAutoNum type="arabicPeriod"/>
            </a:pPr>
            <a:r>
              <a:rPr lang="en-US" dirty="0"/>
              <a:t>Lack of needed infrastructure and</a:t>
            </a:r>
            <a:endParaRPr lang="en-GB" dirty="0"/>
          </a:p>
          <a:p>
            <a:pPr marL="896937" lvl="2" indent="-457200">
              <a:buFont typeface="+mj-lt"/>
              <a:buAutoNum type="arabicPeriod"/>
            </a:pPr>
            <a:r>
              <a:rPr lang="en-US" dirty="0"/>
              <a:t>Lack of professional capacities</a:t>
            </a:r>
            <a:endParaRPr lang="en-GB" dirty="0"/>
          </a:p>
          <a:p>
            <a:pPr lvl="2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818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SEEDS Workshop 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13-15.10.2015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Shared opinions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/>
              <a:t>D</a:t>
            </a:r>
            <a:r>
              <a:rPr lang="en-US" sz="2000" dirty="0" smtClean="0"/>
              <a:t>ata </a:t>
            </a:r>
            <a:r>
              <a:rPr lang="en-US" sz="2000" dirty="0"/>
              <a:t>produced from research in social sciences in Kosovo are not preserved properly for a long-term period and thus are in continuing danger of being </a:t>
            </a:r>
            <a:r>
              <a:rPr lang="en-US" sz="2000" dirty="0" smtClean="0"/>
              <a:t>lost</a:t>
            </a:r>
          </a:p>
          <a:p>
            <a:r>
              <a:rPr lang="en-US" sz="2000" dirty="0"/>
              <a:t>O</a:t>
            </a:r>
            <a:r>
              <a:rPr lang="en-US" sz="2000" dirty="0" smtClean="0"/>
              <a:t>ne </a:t>
            </a:r>
            <a:r>
              <a:rPr lang="en-US" sz="2000" dirty="0"/>
              <a:t>of the reasons for this poor infrastructure of data preservation and dissemination is the lack of financial support and trained staff members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The idea for a possible National Data Service for social sciences was unanimously cherished from the interviewed representatives and was considered as an important and useful initiative toward a more consolidated data preservation </a:t>
            </a:r>
            <a:r>
              <a:rPr lang="en-US" sz="2000" dirty="0" smtClean="0"/>
              <a:t>system</a:t>
            </a:r>
          </a:p>
          <a:p>
            <a:r>
              <a:rPr lang="en-US" sz="2000" dirty="0"/>
              <a:t>A</a:t>
            </a:r>
            <a:r>
              <a:rPr lang="en-US" sz="2000" dirty="0" smtClean="0"/>
              <a:t>ll </a:t>
            </a:r>
            <a:r>
              <a:rPr lang="en-US" sz="2000" dirty="0"/>
              <a:t>the stakeholders including researchers, academic institutions, research institutes, and think tank organizations would benefit from such a data service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No firm recommendations or possible models on how the service could function or be organized were given however</a:t>
            </a:r>
            <a:endParaRPr lang="en-US" sz="2000" dirty="0" smtClean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74096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SEEDS Workshop 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13-15.10.2015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suggested to be undertaken 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314837"/>
              </p:ext>
            </p:extLst>
          </p:nvPr>
        </p:nvGraphicFramePr>
        <p:xfrm>
          <a:off x="457200" y="1905000"/>
          <a:ext cx="7620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962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61B61F-F9A4-4016-BC6A-C269ACC4AB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graphicEl>
                                              <a:dgm id="{A661B61F-F9A4-4016-BC6A-C269ACC4AB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graphicEl>
                                              <a:dgm id="{A661B61F-F9A4-4016-BC6A-C269ACC4AB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graphicEl>
                                              <a:dgm id="{A661B61F-F9A4-4016-BC6A-C269ACC4AB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07CC60A-4BC7-43DC-88C9-3E287B1EE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graphicEl>
                                              <a:dgm id="{B07CC60A-4BC7-43DC-88C9-3E287B1EE4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graphicEl>
                                              <a:dgm id="{B07CC60A-4BC7-43DC-88C9-3E287B1EE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graphicEl>
                                              <a:dgm id="{B07CC60A-4BC7-43DC-88C9-3E287B1EE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5FFD674-1A31-4028-8AA1-D411CD7E3F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graphicEl>
                                              <a:dgm id="{25FFD674-1A31-4028-8AA1-D411CD7E3F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graphicEl>
                                              <a:dgm id="{25FFD674-1A31-4028-8AA1-D411CD7E3F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graphicEl>
                                              <a:dgm id="{25FFD674-1A31-4028-8AA1-D411CD7E3F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9430E96-A880-4AF1-8199-0039DB0A40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graphicEl>
                                              <a:dgm id="{49430E96-A880-4AF1-8199-0039DB0A40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graphicEl>
                                              <a:dgm id="{49430E96-A880-4AF1-8199-0039DB0A40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graphicEl>
                                              <a:dgm id="{49430E96-A880-4AF1-8199-0039DB0A40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9AEECCB-7485-44E7-BE2D-71C16C773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graphicEl>
                                              <a:dgm id="{19AEECCB-7485-44E7-BE2D-71C16C7735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graphicEl>
                                              <a:dgm id="{19AEECCB-7485-44E7-BE2D-71C16C773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graphicEl>
                                              <a:dgm id="{19AEECCB-7485-44E7-BE2D-71C16C773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D900B4F-046F-474C-94ED-6CDAA63540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graphicEl>
                                              <a:dgm id="{BD900B4F-046F-474C-94ED-6CDAA63540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graphicEl>
                                              <a:dgm id="{BD900B4F-046F-474C-94ED-6CDAA63540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graphicEl>
                                              <a:dgm id="{BD900B4F-046F-474C-94ED-6CDAA63540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8E7FA18-967A-4323-8C8A-C76A8B22A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graphicEl>
                                              <a:dgm id="{38E7FA18-967A-4323-8C8A-C76A8B22A8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graphicEl>
                                              <a:dgm id="{38E7FA18-967A-4323-8C8A-C76A8B22A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graphicEl>
                                              <a:dgm id="{38E7FA18-967A-4323-8C8A-C76A8B22A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D0A4A39-A66A-4555-87D5-C68B4811A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graphicEl>
                                              <a:dgm id="{BD0A4A39-A66A-4555-87D5-C68B4811A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graphicEl>
                                              <a:dgm id="{BD0A4A39-A66A-4555-87D5-C68B4811A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graphicEl>
                                              <a:dgm id="{BD0A4A39-A66A-4555-87D5-C68B4811A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SEEDS Workshop 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13-15.10.2015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Open Data Initiatives in Kosovo and potential partners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Open </a:t>
            </a:r>
            <a:r>
              <a:rPr lang="en-GB" dirty="0"/>
              <a:t>Data Kosovo: </a:t>
            </a:r>
            <a:r>
              <a:rPr lang="en-GB" dirty="0">
                <a:hlinkClick r:id="rId2"/>
              </a:rPr>
              <a:t>http://opendatakosovo.org</a:t>
            </a:r>
            <a:r>
              <a:rPr lang="en-GB" dirty="0" smtClean="0">
                <a:hlinkClick r:id="rId2"/>
              </a:rPr>
              <a:t>/</a:t>
            </a:r>
            <a:endParaRPr lang="en-GB" dirty="0" smtClean="0"/>
          </a:p>
          <a:p>
            <a:r>
              <a:rPr lang="en-GB" dirty="0" smtClean="0"/>
              <a:t>Oral History Kosovo:  </a:t>
            </a:r>
            <a:r>
              <a:rPr lang="en-GB" dirty="0" smtClean="0">
                <a:hlinkClick r:id="rId3"/>
              </a:rPr>
              <a:t>http</a:t>
            </a:r>
            <a:r>
              <a:rPr lang="en-GB" dirty="0">
                <a:hlinkClick r:id="rId3"/>
              </a:rPr>
              <a:t>://oralhistorykosovo.org/category/videos</a:t>
            </a:r>
            <a:r>
              <a:rPr lang="en-GB" dirty="0" smtClean="0">
                <a:hlinkClick r:id="rId3"/>
              </a:rPr>
              <a:t>/</a:t>
            </a:r>
            <a:endParaRPr lang="en-GB" dirty="0" smtClean="0"/>
          </a:p>
          <a:p>
            <a:r>
              <a:rPr lang="en-GB" dirty="0" smtClean="0"/>
              <a:t>Open </a:t>
            </a:r>
            <a:r>
              <a:rPr lang="en-GB" dirty="0"/>
              <a:t>Data Portal : </a:t>
            </a:r>
            <a:r>
              <a:rPr lang="en-GB" dirty="0">
                <a:hlinkClick r:id="rId4"/>
              </a:rPr>
              <a:t>http://</a:t>
            </a:r>
            <a:r>
              <a:rPr lang="en-GB" dirty="0" smtClean="0">
                <a:hlinkClick r:id="rId4"/>
              </a:rPr>
              <a:t>data.rks-gov.net/dataset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430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108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SEEDS Workshop 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13-15.10.2015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and Legal Framework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7388"/>
            <a:r>
              <a:rPr lang="en-GB" b="1" dirty="0" smtClean="0"/>
              <a:t>Basic </a:t>
            </a:r>
            <a:r>
              <a:rPr lang="en-GB" b="1" dirty="0"/>
              <a:t>features of the science system in Kosovo </a:t>
            </a:r>
            <a:r>
              <a:rPr lang="en-US" b="1" dirty="0" smtClean="0"/>
              <a:t>Point </a:t>
            </a:r>
          </a:p>
          <a:p>
            <a:pPr marL="628650" lvl="1"/>
            <a:r>
              <a:rPr lang="en-US" dirty="0" smtClean="0"/>
              <a:t>The main institutions:</a:t>
            </a:r>
          </a:p>
          <a:p>
            <a:pPr marL="965200" lvl="2"/>
            <a:r>
              <a:rPr lang="en-US" dirty="0" smtClean="0"/>
              <a:t>The Ministry of Education, Science and Technology (MEST)</a:t>
            </a:r>
          </a:p>
          <a:p>
            <a:pPr marL="965200" lvl="2"/>
            <a:r>
              <a:rPr lang="en-US" dirty="0" smtClean="0"/>
              <a:t>National Science Council </a:t>
            </a:r>
          </a:p>
          <a:p>
            <a:pPr marL="965200" lvl="2"/>
            <a:r>
              <a:rPr lang="en-US" dirty="0" smtClean="0"/>
              <a:t>Kosovo Accreditation Agency</a:t>
            </a:r>
          </a:p>
          <a:p>
            <a:pPr marL="628650" lvl="1"/>
            <a:r>
              <a:rPr lang="en-GB" b="1" dirty="0"/>
              <a:t>Research Units and Key Drivers of scientific-research in Social Sciences  </a:t>
            </a:r>
            <a:endParaRPr lang="en-GB" b="1" dirty="0" smtClean="0"/>
          </a:p>
          <a:p>
            <a:pPr marL="965200" lvl="2"/>
            <a:r>
              <a:rPr lang="en-GB" dirty="0" smtClean="0"/>
              <a:t>Public Universities</a:t>
            </a:r>
          </a:p>
          <a:p>
            <a:pPr marL="965200" lvl="2"/>
            <a:r>
              <a:rPr lang="en-GB" dirty="0" smtClean="0"/>
              <a:t>Public Institutes</a:t>
            </a:r>
          </a:p>
          <a:p>
            <a:pPr marL="965200" lvl="2"/>
            <a:r>
              <a:rPr lang="en-GB" dirty="0" smtClean="0"/>
              <a:t>Privates Colleagues </a:t>
            </a:r>
          </a:p>
          <a:p>
            <a:pPr marL="965200" lvl="2"/>
            <a:r>
              <a:rPr lang="en-GB" dirty="0" smtClean="0"/>
              <a:t>Think Tank Organizations</a:t>
            </a:r>
          </a:p>
          <a:p>
            <a:pPr marL="965200" lvl="2"/>
            <a:endParaRPr lang="en-GB" dirty="0"/>
          </a:p>
          <a:p>
            <a:pPr marL="628650" lvl="1"/>
            <a:endParaRPr lang="en-US" dirty="0" smtClean="0"/>
          </a:p>
          <a:p>
            <a:pPr marL="965200"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4629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SEEDS Workshop 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13-15.10.2015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Policy and Legal Framework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GB" b="1" dirty="0" smtClean="0"/>
              <a:t>Funding of research activity</a:t>
            </a:r>
          </a:p>
          <a:p>
            <a:pPr lvl="2"/>
            <a:r>
              <a:rPr lang="en-US" dirty="0"/>
              <a:t>O</a:t>
            </a:r>
            <a:r>
              <a:rPr lang="en-US" dirty="0" smtClean="0"/>
              <a:t>nly </a:t>
            </a:r>
            <a:r>
              <a:rPr lang="en-US" dirty="0"/>
              <a:t>0.1% of Gross Domestic Product (GDP) is allocated to research and </a:t>
            </a:r>
            <a:r>
              <a:rPr lang="en-US" dirty="0" smtClean="0"/>
              <a:t>development</a:t>
            </a:r>
          </a:p>
          <a:p>
            <a:pPr lvl="2"/>
            <a:r>
              <a:rPr lang="en-US" dirty="0"/>
              <a:t>National Research Fund </a:t>
            </a:r>
            <a:r>
              <a:rPr lang="en-US" dirty="0" smtClean="0"/>
              <a:t>established by MEST</a:t>
            </a:r>
          </a:p>
          <a:p>
            <a:pPr lvl="2"/>
            <a:r>
              <a:rPr lang="en-US" dirty="0" smtClean="0"/>
              <a:t>The Kosovo National </a:t>
            </a:r>
            <a:r>
              <a:rPr lang="en-US" dirty="0" err="1" smtClean="0"/>
              <a:t>Programme</a:t>
            </a:r>
            <a:r>
              <a:rPr lang="en-US" dirty="0" smtClean="0"/>
              <a:t>-  </a:t>
            </a:r>
            <a:r>
              <a:rPr lang="en-US" dirty="0"/>
              <a:t>€ 5,393,953 planned for financing 22 activities </a:t>
            </a:r>
            <a:r>
              <a:rPr lang="en-US" dirty="0" smtClean="0"/>
              <a:t>related to research in a period of 5 years</a:t>
            </a:r>
          </a:p>
          <a:p>
            <a:pPr lvl="4"/>
            <a:r>
              <a:rPr lang="en-US" dirty="0" smtClean="0"/>
              <a:t>Only </a:t>
            </a:r>
            <a:r>
              <a:rPr lang="en-US" dirty="0"/>
              <a:t>€ 580,000 </a:t>
            </a:r>
            <a:r>
              <a:rPr lang="en-US" dirty="0" smtClean="0"/>
              <a:t> allocated so far</a:t>
            </a:r>
            <a:endParaRPr lang="en-GB" dirty="0" smtClean="0"/>
          </a:p>
          <a:p>
            <a:r>
              <a:rPr lang="en-US" b="1" dirty="0"/>
              <a:t>Existing Policy Documents relevant to scientific-research </a:t>
            </a:r>
            <a:r>
              <a:rPr lang="en-US" b="1" dirty="0" smtClean="0"/>
              <a:t>activity</a:t>
            </a:r>
          </a:p>
          <a:p>
            <a:pPr lvl="2"/>
            <a:r>
              <a:rPr lang="en-US" dirty="0"/>
              <a:t>The Kosovo National Research </a:t>
            </a:r>
            <a:r>
              <a:rPr lang="en-US" dirty="0" err="1"/>
              <a:t>Programme</a:t>
            </a:r>
            <a:endParaRPr lang="en-GB" dirty="0"/>
          </a:p>
          <a:p>
            <a:pPr lvl="2"/>
            <a:r>
              <a:rPr lang="en-GB" dirty="0"/>
              <a:t>Strategy on Scientific/Artistic Research and Development Activities 2013-2016 </a:t>
            </a:r>
            <a:endParaRPr lang="en-GB" dirty="0" smtClean="0"/>
          </a:p>
          <a:p>
            <a:pPr lvl="2"/>
            <a:r>
              <a:rPr lang="en-US" dirty="0"/>
              <a:t>Strategy for Development of Higher Education in Kosovo 2005-2015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7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SEEDS Workshop 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13-15.10.2015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Policy and Legal Framework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Law on Scientific – Research Activities </a:t>
            </a:r>
            <a:endParaRPr lang="en-US" dirty="0" smtClean="0"/>
          </a:p>
          <a:p>
            <a:r>
              <a:rPr lang="en-US" dirty="0"/>
              <a:t>Law on State </a:t>
            </a:r>
            <a:r>
              <a:rPr lang="en-US" dirty="0" smtClean="0"/>
              <a:t>Archives </a:t>
            </a:r>
          </a:p>
          <a:p>
            <a:r>
              <a:rPr lang="en-US" dirty="0"/>
              <a:t>Law on Official Statistics </a:t>
            </a:r>
            <a:endParaRPr lang="en-US" dirty="0" smtClean="0"/>
          </a:p>
          <a:p>
            <a:r>
              <a:rPr lang="en-US" dirty="0"/>
              <a:t>Law on Copyright and Related </a:t>
            </a:r>
            <a:r>
              <a:rPr lang="en-US" dirty="0" smtClean="0"/>
              <a:t>Rights</a:t>
            </a:r>
          </a:p>
          <a:p>
            <a:r>
              <a:rPr lang="en-US" dirty="0"/>
              <a:t>Law on Access to Public Documents </a:t>
            </a:r>
            <a:r>
              <a:rPr lang="en-US" dirty="0" smtClean="0"/>
              <a:t> </a:t>
            </a:r>
          </a:p>
          <a:p>
            <a:r>
              <a:rPr lang="en-US" dirty="0"/>
              <a:t>Law on the Protection of Personal </a:t>
            </a:r>
            <a:r>
              <a:rPr lang="en-US" dirty="0" smtClean="0"/>
              <a:t>Data </a:t>
            </a:r>
          </a:p>
          <a:p>
            <a:pPr lvl="2"/>
            <a:r>
              <a:rPr lang="en-US" dirty="0" smtClean="0"/>
              <a:t>All the data used for scientific purposes should be </a:t>
            </a:r>
            <a:r>
              <a:rPr lang="en-US" dirty="0" err="1" smtClean="0"/>
              <a:t>anonimized</a:t>
            </a:r>
            <a:endParaRPr lang="en-US" dirty="0" smtClean="0"/>
          </a:p>
          <a:p>
            <a:r>
              <a:rPr lang="en-US" dirty="0"/>
              <a:t>Law on Information Society Government Bodies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248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SEEDS Workshop 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13-15.10.2015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with researchers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2385108"/>
              </p:ext>
            </p:extLst>
          </p:nvPr>
        </p:nvGraphicFramePr>
        <p:xfrm>
          <a:off x="457200" y="1600200"/>
          <a:ext cx="73152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331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DAB9BB8-72A0-4C2D-AEDF-91F6B8F79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graphicEl>
                                              <a:dgm id="{9DAB9BB8-72A0-4C2D-AEDF-91F6B8F796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graphicEl>
                                              <a:dgm id="{9DAB9BB8-72A0-4C2D-AEDF-91F6B8F79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graphicEl>
                                              <a:dgm id="{9DAB9BB8-72A0-4C2D-AEDF-91F6B8F79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A408F2-068C-4816-B56E-CCF1BFDEB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graphicEl>
                                              <a:dgm id="{99A408F2-068C-4816-B56E-CCF1BFDEB7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graphicEl>
                                              <a:dgm id="{99A408F2-068C-4816-B56E-CCF1BFDEB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graphicEl>
                                              <a:dgm id="{99A408F2-068C-4816-B56E-CCF1BFDEB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CF34DEB-A073-4F83-94ED-936336F4E0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graphicEl>
                                              <a:dgm id="{7CF34DEB-A073-4F83-94ED-936336F4E0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graphicEl>
                                              <a:dgm id="{7CF34DEB-A073-4F83-94ED-936336F4E0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graphicEl>
                                              <a:dgm id="{7CF34DEB-A073-4F83-94ED-936336F4E0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F4343FF-FEFE-43CF-8050-F416303868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graphicEl>
                                              <a:dgm id="{1F4343FF-FEFE-43CF-8050-F416303868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graphicEl>
                                              <a:dgm id="{1F4343FF-FEFE-43CF-8050-F416303868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graphicEl>
                                              <a:dgm id="{1F4343FF-FEFE-43CF-8050-F416303868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BE56F9-C05C-4158-810E-167445B06D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graphicEl>
                                              <a:dgm id="{41BE56F9-C05C-4158-810E-167445B06D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graphicEl>
                                              <a:dgm id="{41BE56F9-C05C-4158-810E-167445B06D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graphicEl>
                                              <a:dgm id="{41BE56F9-C05C-4158-810E-167445B06D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072136F-533C-4900-8C58-8E3C877496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graphicEl>
                                              <a:dgm id="{A072136F-533C-4900-8C58-8E3C877496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graphicEl>
                                              <a:dgm id="{A072136F-533C-4900-8C58-8E3C877496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graphicEl>
                                              <a:dgm id="{A072136F-533C-4900-8C58-8E3C877496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1980AB0-F480-45E3-A4B4-72B338BC1B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graphicEl>
                                              <a:dgm id="{F1980AB0-F480-45E3-A4B4-72B338BC1B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graphicEl>
                                              <a:dgm id="{F1980AB0-F480-45E3-A4B4-72B338BC1B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graphicEl>
                                              <a:dgm id="{F1980AB0-F480-45E3-A4B4-72B338BC1B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F71C0A2-590F-4CA7-82F6-A91D7C014B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graphicEl>
                                              <a:dgm id="{8F71C0A2-590F-4CA7-82F6-A91D7C014B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graphicEl>
                                              <a:dgm id="{8F71C0A2-590F-4CA7-82F6-A91D7C014B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graphicEl>
                                              <a:dgm id="{8F71C0A2-590F-4CA7-82F6-A91D7C014B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SEEDS Workshop 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13-15.10.2015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Distribution of Respondents According to their Principal Activity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5307269"/>
              </p:ext>
            </p:extLst>
          </p:nvPr>
        </p:nvGraphicFramePr>
        <p:xfrm>
          <a:off x="457200" y="1600200"/>
          <a:ext cx="7315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5319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SEEDS Workshop 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13-15.10.2015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Distribution of Respondents According to their Institutional Affiliation 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315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705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SEEDS Workshop 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13-15.10.2015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Distribution of Respondents According to their Primary Discipline 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315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029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t Is All Too Much by Peter Walsh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963</Words>
  <Application>Microsoft Office PowerPoint</Application>
  <PresentationFormat>Bildschirmpräsentation (4:3)</PresentationFormat>
  <Paragraphs>184</Paragraphs>
  <Slides>24</Slides>
  <Notes>15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5" baseType="lpstr">
      <vt:lpstr>It Is All Too Much by Peter Walsh</vt:lpstr>
      <vt:lpstr>  Analysis of existing potentials for the establishment of a social sciences  digital data base archive in Kosovo </vt:lpstr>
      <vt:lpstr>The presentation outline</vt:lpstr>
      <vt:lpstr>Policy and Legal Framework</vt:lpstr>
      <vt:lpstr>Policy and Legal Framework</vt:lpstr>
      <vt:lpstr>Policy and Legal Framework</vt:lpstr>
      <vt:lpstr>Survey with researchers</vt:lpstr>
      <vt:lpstr>Distribution of Respondents According to their Principal Activity</vt:lpstr>
      <vt:lpstr>Distribution of Respondents According to their Institutional Affiliation </vt:lpstr>
      <vt:lpstr>Distribution of Respondents According to their Primary Discipline </vt:lpstr>
      <vt:lpstr>Distribution of researchers who retained or did not retain their data after their last data gathering project.</vt:lpstr>
      <vt:lpstr>Distribution of Storage Locations of Data from the Last Project (in percent) </vt:lpstr>
      <vt:lpstr> Access to Data from the Most Recent Project (Current and Preferred Availability in percent)  </vt:lpstr>
      <vt:lpstr>Willingness to share data in a social science data archive</vt:lpstr>
      <vt:lpstr>Perceived Barriers to Conducting Secondary Analysis in Kosovo</vt:lpstr>
      <vt:lpstr>Software Used to Conduct Statistical Analysis</vt:lpstr>
      <vt:lpstr>Respondent’s Perceived Benefits to their Research from Better Access to Data Produced in Kosovo and Elsewhere </vt:lpstr>
      <vt:lpstr>Perceived Usefulness of an Institution that Specializes in Data Archiving in Kosovo</vt:lpstr>
      <vt:lpstr>Survey on existing infrastructure and interest for data archiving </vt:lpstr>
      <vt:lpstr>KAS</vt:lpstr>
      <vt:lpstr>State Agency of National Archive </vt:lpstr>
      <vt:lpstr>Shared opinions</vt:lpstr>
      <vt:lpstr>Steps suggested to be undertaken </vt:lpstr>
      <vt:lpstr>Open Data Initiatives in Kosovo and potential partners</vt:lpstr>
      <vt:lpstr>PowerPoint-Präsentation</vt:lpstr>
    </vt:vector>
  </TitlesOfParts>
  <Company>FORS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SEEDS template</dc:title>
  <dc:creator>Bojana Tasic</dc:creator>
  <cp:lastModifiedBy>FORS-User</cp:lastModifiedBy>
  <cp:revision>154</cp:revision>
  <dcterms:created xsi:type="dcterms:W3CDTF">2010-05-18T20:31:16Z</dcterms:created>
  <dcterms:modified xsi:type="dcterms:W3CDTF">2016-02-05T13:51:26Z</dcterms:modified>
</cp:coreProperties>
</file>