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9" r:id="rId3"/>
    <p:sldId id="270" r:id="rId4"/>
    <p:sldId id="271" r:id="rId5"/>
    <p:sldId id="272" r:id="rId6"/>
    <p:sldId id="275" r:id="rId7"/>
    <p:sldId id="273"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430" y="-10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u-RU" smtClean="0"/>
              <a:t>Универзитет "Св. Кирил и Методиј" 	Институт за социолошки и политичко-правни истражувања, Скопје</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A60A35-972B-433B-8BF5-74D98B5F9D54}" type="datetimeFigureOut">
              <a:rPr lang="en-US" smtClean="0"/>
              <a:pPr/>
              <a:t>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ru-RU" smtClean="0"/>
              <a:t>Проект: "Младински трендови во Република Македонија"</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29DE56-4399-4911-888B-730CB9CD34AE}" type="slidenum">
              <a:rPr lang="en-US" smtClean="0"/>
              <a:pPr/>
              <a:t>‹Nr.›</a:t>
            </a:fld>
            <a:endParaRPr lang="en-US"/>
          </a:p>
        </p:txBody>
      </p:sp>
    </p:spTree>
    <p:extLst>
      <p:ext uri="{BB962C8B-B14F-4D97-AF65-F5344CB8AC3E}">
        <p14:creationId xmlns:p14="http://schemas.microsoft.com/office/powerpoint/2010/main" val="186695131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u-RU" smtClean="0"/>
              <a:t>Универзитет "Св. Кирил и Методиј" 	Институт за социолошки и политичко-правни истражувања, Скопје</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66EF1-E07F-4273-A3DE-87B766E481C8}" type="datetimeFigureOut">
              <a:rPr lang="en-US" smtClean="0"/>
              <a:pPr/>
              <a:t>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ru-RU" smtClean="0"/>
              <a:t>Проект: "Младински трендови во Република Македонија"</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991C2F-3138-4EB0-8AF4-92CC115F0D04}" type="slidenum">
              <a:rPr lang="en-US" smtClean="0"/>
              <a:pPr/>
              <a:t>‹Nr.›</a:t>
            </a:fld>
            <a:endParaRPr lang="en-US"/>
          </a:p>
        </p:txBody>
      </p:sp>
    </p:spTree>
    <p:extLst>
      <p:ext uri="{BB962C8B-B14F-4D97-AF65-F5344CB8AC3E}">
        <p14:creationId xmlns:p14="http://schemas.microsoft.com/office/powerpoint/2010/main" val="222842684"/>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ru-RU" smtClean="0"/>
              <a:t>Универзитет "Св. Кирил и Методиј" 	Институт за социолошки и политичко-правни истражувања, Скопје</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ru-RU" smtClean="0"/>
              <a:t>Универзитет "Св. Кирил и Методиј" 	Институт за социолошки и политичко-правни истражувања, Скопје</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ru-RU" smtClean="0"/>
              <a:t>Универзитет "Св. Кирил и Методиј" 	Институт за социолошки и политичко-правни истражувања, Скопје</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ru-RU" smtClean="0"/>
              <a:t>Универзитет "Св. Кирил и Методиј" 	Институт за социолошки и политичко-правни истражувања, Скопје</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54F7646-6AD3-4D19-88DC-E588BB79F519}" type="datetimeFigureOut">
              <a:rPr lang="en-US" smtClean="0"/>
              <a:pPr/>
              <a:t>2/5/2016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C34439B-F364-4B41-BC67-E9BB2D365607}" type="slidenum">
              <a:rPr lang="en-US" smtClean="0"/>
              <a:pPr/>
              <a:t>‹Nr.›</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F7646-6AD3-4D19-88DC-E588BB79F51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439B-F364-4B41-BC67-E9BB2D365607}"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4F7646-6AD3-4D19-88DC-E588BB79F51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439B-F364-4B41-BC67-E9BB2D365607}" type="slidenum">
              <a:rPr lang="en-US" smtClean="0"/>
              <a:pPr/>
              <a:t>‹Nr.›</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4F7646-6AD3-4D19-88DC-E588BB79F51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4439B-F364-4B41-BC67-E9BB2D365607}" type="slidenum">
              <a:rPr lang="en-US" smtClean="0"/>
              <a:pPr/>
              <a:t>‹Nr.›</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54F7646-6AD3-4D19-88DC-E588BB79F519}" type="datetimeFigureOut">
              <a:rPr lang="en-US" smtClean="0"/>
              <a:pPr/>
              <a:t>2/5/2016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C34439B-F364-4B41-BC67-E9BB2D365607}" type="slidenum">
              <a:rPr lang="en-US" smtClean="0"/>
              <a:pPr/>
              <a:t>‹Nr.›</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4F7646-6AD3-4D19-88DC-E588BB79F519}" type="datetimeFigureOut">
              <a:rPr lang="en-US" smtClean="0"/>
              <a:pPr/>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4439B-F364-4B41-BC67-E9BB2D365607}" type="slidenum">
              <a:rPr lang="en-US" smtClean="0"/>
              <a:pPr/>
              <a:t>‹Nr.›</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4F7646-6AD3-4D19-88DC-E588BB79F519}" type="datetimeFigureOut">
              <a:rPr lang="en-US" smtClean="0"/>
              <a:pPr/>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4439B-F364-4B41-BC67-E9BB2D365607}" type="slidenum">
              <a:rPr lang="en-US" smtClean="0"/>
              <a:pPr/>
              <a:t>‹Nr.›</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4F7646-6AD3-4D19-88DC-E588BB79F519}" type="datetimeFigureOut">
              <a:rPr lang="en-US" smtClean="0"/>
              <a:pPr/>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4439B-F364-4B41-BC67-E9BB2D365607}" type="slidenum">
              <a:rPr lang="en-US" smtClean="0"/>
              <a:pPr/>
              <a:t>‹Nr.›</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F7646-6AD3-4D19-88DC-E588BB79F519}" type="datetimeFigureOut">
              <a:rPr lang="en-US" smtClean="0"/>
              <a:pPr/>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4439B-F364-4B41-BC67-E9BB2D365607}" type="slidenum">
              <a:rPr lang="en-US" smtClean="0"/>
              <a:pPr/>
              <a:t>‹Nr.›</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4F7646-6AD3-4D19-88DC-E588BB79F519}" type="datetimeFigureOut">
              <a:rPr lang="en-US" smtClean="0"/>
              <a:pPr/>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4439B-F364-4B41-BC67-E9BB2D365607}" type="slidenum">
              <a:rPr lang="en-US" smtClean="0"/>
              <a:pPr/>
              <a:t>‹Nr.›</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4F7646-6AD3-4D19-88DC-E588BB79F519}" type="datetimeFigureOut">
              <a:rPr lang="en-US" smtClean="0"/>
              <a:pPr/>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4439B-F364-4B41-BC67-E9BB2D365607}" type="slidenum">
              <a:rPr lang="en-US" smtClean="0"/>
              <a:pPr/>
              <a:t>‹Nr.›</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54F7646-6AD3-4D19-88DC-E588BB79F519}" type="datetimeFigureOut">
              <a:rPr lang="en-US" smtClean="0"/>
              <a:pPr/>
              <a:t>2/5/2016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C34439B-F364-4B41-BC67-E9BB2D365607}" type="slidenum">
              <a:rPr lang="en-US" smtClean="0"/>
              <a:pPr/>
              <a:t>‹Nr.›</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928934"/>
            <a:ext cx="7143800" cy="194786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normAutofit/>
          </a:bodyPr>
          <a:lstStyle/>
          <a:p>
            <a:pPr algn="ctr"/>
            <a:r>
              <a:rPr lang="en-US" sz="1800" dirty="0" smtClean="0"/>
              <a:t>Partner institution presentation:</a:t>
            </a:r>
            <a:br>
              <a:rPr lang="en-US" sz="1800" dirty="0" smtClean="0"/>
            </a:br>
            <a:r>
              <a:rPr lang="mk-MK" sz="2700" dirty="0" smtClean="0"/>
              <a:t/>
            </a:r>
            <a:br>
              <a:rPr lang="mk-MK" sz="2700" dirty="0" smtClean="0"/>
            </a:br>
            <a:r>
              <a:rPr lang="en-US" sz="1800" b="1" dirty="0" smtClean="0"/>
              <a:t>Institute for sociological, political and juridical research,</a:t>
            </a:r>
            <a:r>
              <a:rPr lang="en-US" sz="2700" b="1" dirty="0" smtClean="0"/>
              <a:t/>
            </a:r>
            <a:br>
              <a:rPr lang="en-US" sz="2700" b="1" dirty="0" smtClean="0"/>
            </a:br>
            <a:r>
              <a:rPr lang="en-US" sz="1800" b="1" dirty="0" smtClean="0"/>
              <a:t>Ss. Cyril and Methodius University in Skopje, Macedonia</a:t>
            </a:r>
            <a:r>
              <a:rPr lang="en-US" sz="1800" i="1" dirty="0" smtClean="0"/>
              <a:t/>
            </a:r>
            <a:br>
              <a:rPr lang="en-US" sz="1800" i="1" dirty="0" smtClean="0"/>
            </a:br>
            <a:endParaRPr lang="en-US" sz="1800" dirty="0"/>
          </a:p>
        </p:txBody>
      </p:sp>
      <p:sp>
        <p:nvSpPr>
          <p:cNvPr id="3" name="Subtitle 2"/>
          <p:cNvSpPr>
            <a:spLocks noGrp="1"/>
          </p:cNvSpPr>
          <p:nvPr>
            <p:ph type="subTitle" idx="1"/>
          </p:nvPr>
        </p:nvSpPr>
        <p:spPr/>
        <p:txBody>
          <a:bodyPr>
            <a:normAutofit fontScale="62500" lnSpcReduction="20000"/>
          </a:bodyPr>
          <a:lstStyle/>
          <a:p>
            <a:r>
              <a:rPr lang="en-US" sz="2400" dirty="0" smtClean="0"/>
              <a:t>Presentation prepared for the kick-off meeting of SEEDS project</a:t>
            </a:r>
          </a:p>
          <a:p>
            <a:r>
              <a:rPr lang="en-US" sz="2400" dirty="0" smtClean="0"/>
              <a:t>4-6 May, 2015, Lausanne, Switzerland, </a:t>
            </a:r>
          </a:p>
          <a:p>
            <a:endParaRPr lang="en-US" sz="2400" dirty="0"/>
          </a:p>
        </p:txBody>
      </p:sp>
      <p:pic>
        <p:nvPicPr>
          <p:cNvPr id="4" name="Picture 3" descr="image501"/>
          <p:cNvPicPr/>
          <p:nvPr/>
        </p:nvPicPr>
        <p:blipFill>
          <a:blip r:embed="rId3" cstate="print"/>
          <a:srcRect/>
          <a:stretch>
            <a:fillRect/>
          </a:stretch>
        </p:blipFill>
        <p:spPr bwMode="auto">
          <a:xfrm>
            <a:off x="785786" y="857232"/>
            <a:ext cx="781050" cy="885825"/>
          </a:xfrm>
          <a:prstGeom prst="rect">
            <a:avLst/>
          </a:prstGeom>
          <a:noFill/>
          <a:ln w="9525">
            <a:noFill/>
            <a:miter lim="800000"/>
            <a:headEnd/>
            <a:tailEnd/>
          </a:ln>
        </p:spPr>
      </p:pic>
      <p:pic>
        <p:nvPicPr>
          <p:cNvPr id="5" name="Picture 4" descr="image502"/>
          <p:cNvPicPr/>
          <p:nvPr/>
        </p:nvPicPr>
        <p:blipFill>
          <a:blip r:embed="rId4" cstate="print"/>
          <a:srcRect/>
          <a:stretch>
            <a:fillRect/>
          </a:stretch>
        </p:blipFill>
        <p:spPr bwMode="auto">
          <a:xfrm>
            <a:off x="7215206" y="857232"/>
            <a:ext cx="942973"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Autofit/>
          </a:bodyPr>
          <a:lstStyle/>
          <a:p>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en-US" sz="1800" b="1" dirty="0" smtClean="0"/>
              <a:t>I. DESCRIPTION OF INSTITUTION</a:t>
            </a:r>
            <a:r>
              <a:rPr lang="mk-MK" sz="2400" b="1" dirty="0" smtClean="0"/>
              <a:t>                                 	   </a:t>
            </a:r>
            <a:endParaRPr lang="en-US" sz="1400" b="1" dirty="0"/>
          </a:p>
        </p:txBody>
      </p:sp>
      <p:sp>
        <p:nvSpPr>
          <p:cNvPr id="4" name="Footer Placeholder 3"/>
          <p:cNvSpPr>
            <a:spLocks noGrp="1"/>
          </p:cNvSpPr>
          <p:nvPr>
            <p:ph type="ftr" sz="quarter" idx="11"/>
          </p:nvPr>
        </p:nvSpPr>
        <p:spPr>
          <a:xfrm>
            <a:off x="1714480" y="6072206"/>
            <a:ext cx="5643602" cy="649904"/>
          </a:xfrm>
        </p:spPr>
        <p:txBody>
          <a:bodyPr/>
          <a:lstStyle/>
          <a:p>
            <a:pPr algn="ctr"/>
            <a:r>
              <a:rPr lang="en-US" dirty="0" smtClean="0">
                <a:latin typeface="+mj-lt"/>
              </a:rPr>
              <a:t>SEEDS PROJECT</a:t>
            </a:r>
            <a:endParaRPr lang="mk-MK" dirty="0" smtClean="0">
              <a:latin typeface="+mj-lt"/>
            </a:endParaRPr>
          </a:p>
          <a:p>
            <a:pPr algn="ctr"/>
            <a:r>
              <a:rPr lang="en-US" i="1" dirty="0" smtClean="0">
                <a:latin typeface="+mj-lt"/>
              </a:rPr>
              <a:t>Partner institution presentation</a:t>
            </a:r>
            <a:endParaRPr lang="en-US" i="1" dirty="0">
              <a:latin typeface="+mj-lt"/>
            </a:endParaRPr>
          </a:p>
        </p:txBody>
      </p:sp>
      <p:sp>
        <p:nvSpPr>
          <p:cNvPr id="10" name="TextBox 9"/>
          <p:cNvSpPr txBox="1"/>
          <p:nvPr/>
        </p:nvSpPr>
        <p:spPr>
          <a:xfrm>
            <a:off x="428596" y="1428737"/>
            <a:ext cx="8286808" cy="4524315"/>
          </a:xfrm>
          <a:prstGeom prst="rect">
            <a:avLst/>
          </a:prstGeom>
          <a:noFill/>
        </p:spPr>
        <p:txBody>
          <a:bodyPr wrap="square" rtlCol="0">
            <a:spAutoFit/>
          </a:bodyPr>
          <a:lstStyle/>
          <a:p>
            <a:endParaRPr lang="mk-MK" sz="1600" dirty="0" smtClean="0">
              <a:latin typeface="+mj-lt"/>
            </a:endParaRPr>
          </a:p>
          <a:p>
            <a:r>
              <a:rPr lang="mk-MK" sz="1600" dirty="0" smtClean="0">
                <a:latin typeface="Calibri" pitchFamily="34" charset="0"/>
              </a:rPr>
              <a:t>The Institute for Sociological, Political and Juridical Research (ISPJR) is one of the oldest public university research institutions in the social sciences in the Republic of Macedonia, founded in 1965</a:t>
            </a:r>
            <a:r>
              <a:rPr lang="en-US" sz="1600" dirty="0" smtClean="0">
                <a:latin typeface="Calibri" pitchFamily="34" charset="0"/>
              </a:rPr>
              <a:t>;</a:t>
            </a:r>
          </a:p>
          <a:p>
            <a:endParaRPr lang="en-US" sz="1600" dirty="0" smtClean="0">
              <a:latin typeface="Calibri" pitchFamily="34" charset="0"/>
            </a:endParaRPr>
          </a:p>
          <a:p>
            <a:endParaRPr lang="en-US" sz="1600" dirty="0" smtClean="0">
              <a:latin typeface="Calibri" pitchFamily="34" charset="0"/>
            </a:endParaRPr>
          </a:p>
          <a:p>
            <a:pPr>
              <a:buNone/>
            </a:pPr>
            <a:r>
              <a:rPr lang="en-US" sz="1600" dirty="0" smtClean="0">
                <a:latin typeface="Calibri" pitchFamily="34" charset="0"/>
              </a:rPr>
              <a:t>M</a:t>
            </a:r>
            <a:r>
              <a:rPr lang="mk-MK" sz="1600" dirty="0" smtClean="0">
                <a:latin typeface="Calibri" pitchFamily="34" charset="0"/>
              </a:rPr>
              <a:t>ain activities of ISPJR</a:t>
            </a:r>
            <a:r>
              <a:rPr lang="en-US" sz="1600" dirty="0" smtClean="0">
                <a:latin typeface="Calibri" pitchFamily="34" charset="0"/>
              </a:rPr>
              <a:t>:</a:t>
            </a:r>
            <a:r>
              <a:rPr lang="mk-MK" sz="1600" dirty="0" smtClean="0">
                <a:latin typeface="Calibri" pitchFamily="34" charset="0"/>
              </a:rPr>
              <a:t> </a:t>
            </a:r>
            <a:endParaRPr lang="en-US" sz="1600" dirty="0" smtClean="0">
              <a:latin typeface="Calibri" pitchFamily="34" charset="0"/>
            </a:endParaRPr>
          </a:p>
          <a:p>
            <a:pPr>
              <a:buNone/>
            </a:pPr>
            <a:r>
              <a:rPr lang="en-US" sz="1600" dirty="0" smtClean="0">
                <a:latin typeface="Calibri" pitchFamily="34" charset="0"/>
              </a:rPr>
              <a:t>- </a:t>
            </a:r>
            <a:r>
              <a:rPr lang="mk-MK" sz="1600" dirty="0" smtClean="0">
                <a:latin typeface="Calibri" pitchFamily="34" charset="0"/>
              </a:rPr>
              <a:t>scientific </a:t>
            </a:r>
            <a:r>
              <a:rPr lang="en-US" sz="1600" dirty="0" smtClean="0">
                <a:latin typeface="Calibri" pitchFamily="34" charset="0"/>
              </a:rPr>
              <a:t>and applied </a:t>
            </a:r>
            <a:r>
              <a:rPr lang="mk-MK" sz="1600" dirty="0" smtClean="0">
                <a:latin typeface="Calibri" pitchFamily="34" charset="0"/>
              </a:rPr>
              <a:t>research projects</a:t>
            </a:r>
            <a:r>
              <a:rPr lang="en-US" sz="1600" dirty="0" smtClean="0">
                <a:latin typeface="Calibri" pitchFamily="34" charset="0"/>
              </a:rPr>
              <a:t>;</a:t>
            </a:r>
            <a:r>
              <a:rPr lang="mk-MK" sz="1600" dirty="0" smtClean="0">
                <a:latin typeface="Calibri" pitchFamily="34" charset="0"/>
              </a:rPr>
              <a:t> </a:t>
            </a:r>
            <a:endParaRPr lang="en-US" sz="1600" dirty="0" smtClean="0">
              <a:latin typeface="Calibri" pitchFamily="34" charset="0"/>
            </a:endParaRPr>
          </a:p>
          <a:p>
            <a:pPr>
              <a:buFontTx/>
              <a:buChar char="-"/>
            </a:pPr>
            <a:r>
              <a:rPr lang="mk-MK" sz="1600" dirty="0" smtClean="0">
                <a:latin typeface="Calibri" pitchFamily="34" charset="0"/>
              </a:rPr>
              <a:t>postgraduate (</a:t>
            </a:r>
            <a:r>
              <a:rPr lang="en-US" sz="1600" dirty="0" smtClean="0">
                <a:latin typeface="Calibri" pitchFamily="34" charset="0"/>
              </a:rPr>
              <a:t>MA</a:t>
            </a:r>
            <a:r>
              <a:rPr lang="mk-MK" sz="1600" dirty="0" smtClean="0">
                <a:latin typeface="Calibri" pitchFamily="34" charset="0"/>
              </a:rPr>
              <a:t> and </a:t>
            </a:r>
            <a:r>
              <a:rPr lang="en-US" sz="1600" dirty="0" smtClean="0">
                <a:latin typeface="Calibri" pitchFamily="34" charset="0"/>
              </a:rPr>
              <a:t>PhD</a:t>
            </a:r>
            <a:r>
              <a:rPr lang="mk-MK" sz="1600" dirty="0" smtClean="0">
                <a:latin typeface="Calibri" pitchFamily="34" charset="0"/>
              </a:rPr>
              <a:t>) studies in Sociology, Political science, Management of human resources, and Communication science. </a:t>
            </a:r>
            <a:endParaRPr lang="en-US" sz="1600" dirty="0" smtClean="0">
              <a:latin typeface="Calibri" pitchFamily="34" charset="0"/>
            </a:endParaRPr>
          </a:p>
          <a:p>
            <a:pPr>
              <a:buFontTx/>
              <a:buChar char="-"/>
            </a:pPr>
            <a:endParaRPr lang="en-US" sz="1600" dirty="0" smtClean="0">
              <a:latin typeface="Calibri" pitchFamily="34" charset="0"/>
            </a:endParaRPr>
          </a:p>
          <a:p>
            <a:endParaRPr lang="en-US" sz="1600" dirty="0" smtClean="0">
              <a:latin typeface="Calibri" pitchFamily="34" charset="0"/>
            </a:endParaRPr>
          </a:p>
          <a:p>
            <a:r>
              <a:rPr lang="mk-MK" sz="1600" dirty="0" smtClean="0">
                <a:latin typeface="Calibri" pitchFamily="34" charset="0"/>
              </a:rPr>
              <a:t>2</a:t>
            </a:r>
            <a:r>
              <a:rPr lang="en-US" sz="1600" dirty="0" smtClean="0">
                <a:latin typeface="Calibri" pitchFamily="34" charset="0"/>
              </a:rPr>
              <a:t>6</a:t>
            </a:r>
            <a:r>
              <a:rPr lang="mk-MK" sz="1600" dirty="0" smtClean="0">
                <a:latin typeface="Calibri" pitchFamily="34" charset="0"/>
              </a:rPr>
              <a:t> </a:t>
            </a:r>
            <a:r>
              <a:rPr lang="en-US" sz="1600" dirty="0" smtClean="0">
                <a:latin typeface="Calibri" pitchFamily="34" charset="0"/>
              </a:rPr>
              <a:t>staff: </a:t>
            </a:r>
          </a:p>
          <a:p>
            <a:r>
              <a:rPr lang="mk-MK" sz="1600" dirty="0" smtClean="0">
                <a:latin typeface="Calibri" pitchFamily="34" charset="0"/>
              </a:rPr>
              <a:t>1</a:t>
            </a:r>
            <a:r>
              <a:rPr lang="en-US" sz="1600" dirty="0" smtClean="0">
                <a:latin typeface="Calibri" pitchFamily="34" charset="0"/>
              </a:rPr>
              <a:t>5</a:t>
            </a:r>
            <a:r>
              <a:rPr lang="mk-MK" sz="1600" dirty="0" smtClean="0">
                <a:latin typeface="Calibri" pitchFamily="34" charset="0"/>
              </a:rPr>
              <a:t> PhD- Research Fellows, </a:t>
            </a:r>
            <a:endParaRPr lang="en-US" sz="1600" dirty="0" smtClean="0">
              <a:latin typeface="Calibri" pitchFamily="34" charset="0"/>
            </a:endParaRPr>
          </a:p>
          <a:p>
            <a:r>
              <a:rPr lang="mk-MK" sz="1600" dirty="0" smtClean="0">
                <a:latin typeface="Calibri" pitchFamily="34" charset="0"/>
              </a:rPr>
              <a:t>2 </a:t>
            </a:r>
            <a:r>
              <a:rPr lang="en-US" sz="1600" dirty="0" smtClean="0">
                <a:latin typeface="Calibri" pitchFamily="34" charset="0"/>
              </a:rPr>
              <a:t>-</a:t>
            </a:r>
            <a:r>
              <a:rPr lang="mk-MK" sz="1600" dirty="0" smtClean="0">
                <a:latin typeface="Calibri" pitchFamily="34" charset="0"/>
              </a:rPr>
              <a:t> Research Assistants, </a:t>
            </a:r>
            <a:endParaRPr lang="en-US" sz="1600" dirty="0" smtClean="0">
              <a:latin typeface="Calibri" pitchFamily="34" charset="0"/>
            </a:endParaRPr>
          </a:p>
          <a:p>
            <a:r>
              <a:rPr lang="en-US" sz="1600" dirty="0" smtClean="0">
                <a:latin typeface="Calibri" pitchFamily="34" charset="0"/>
              </a:rPr>
              <a:t>3- Research Support Staff </a:t>
            </a:r>
            <a:r>
              <a:rPr lang="mk-MK" sz="1600" dirty="0" smtClean="0">
                <a:latin typeface="Calibri" pitchFamily="34" charset="0"/>
              </a:rPr>
              <a:t>and</a:t>
            </a:r>
            <a:endParaRPr lang="en-US" sz="1600" dirty="0" smtClean="0">
              <a:latin typeface="Calibri" pitchFamily="34" charset="0"/>
            </a:endParaRPr>
          </a:p>
          <a:p>
            <a:r>
              <a:rPr lang="en-US" sz="1600" dirty="0" smtClean="0">
                <a:latin typeface="Calibri" pitchFamily="34" charset="0"/>
              </a:rPr>
              <a:t>6- Administrative and Technical Personnel</a:t>
            </a:r>
            <a:r>
              <a:rPr lang="mk-MK" sz="1600" dirty="0" smtClean="0">
                <a:latin typeface="Calibri" pitchFamily="34" charset="0"/>
              </a:rPr>
              <a:t> </a:t>
            </a:r>
            <a:endParaRPr lang="en-US" sz="1600" dirty="0" smtClean="0">
              <a:latin typeface="+mj-lt"/>
            </a:endParaRPr>
          </a:p>
          <a:p>
            <a:endParaRPr lang="en-US" sz="16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Autofit/>
          </a:bodyPr>
          <a:lstStyle/>
          <a:p>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en-US" sz="1800" b="1" dirty="0" smtClean="0"/>
              <a:t>I. DESCRIPTION OF INSTITUTION</a:t>
            </a:r>
            <a:r>
              <a:rPr lang="mk-MK" sz="2400" b="1" dirty="0" smtClean="0"/>
              <a:t>                                 	   </a:t>
            </a:r>
            <a:endParaRPr lang="en-US" sz="1400" b="1" dirty="0"/>
          </a:p>
        </p:txBody>
      </p:sp>
      <p:sp>
        <p:nvSpPr>
          <p:cNvPr id="4" name="Footer Placeholder 3"/>
          <p:cNvSpPr>
            <a:spLocks noGrp="1"/>
          </p:cNvSpPr>
          <p:nvPr>
            <p:ph type="ftr" sz="quarter" idx="11"/>
          </p:nvPr>
        </p:nvSpPr>
        <p:spPr>
          <a:xfrm>
            <a:off x="1714480" y="6072206"/>
            <a:ext cx="5643602" cy="649904"/>
          </a:xfrm>
        </p:spPr>
        <p:txBody>
          <a:bodyPr/>
          <a:lstStyle/>
          <a:p>
            <a:pPr algn="ctr"/>
            <a:r>
              <a:rPr lang="en-US" dirty="0" smtClean="0">
                <a:latin typeface="+mj-lt"/>
              </a:rPr>
              <a:t>SEEDS PROJECT</a:t>
            </a:r>
            <a:endParaRPr lang="mk-MK" dirty="0" smtClean="0">
              <a:latin typeface="+mj-lt"/>
            </a:endParaRPr>
          </a:p>
          <a:p>
            <a:pPr algn="ctr"/>
            <a:r>
              <a:rPr lang="en-US" i="1" dirty="0" smtClean="0">
                <a:latin typeface="+mj-lt"/>
              </a:rPr>
              <a:t>Partner institution presentation</a:t>
            </a:r>
            <a:endParaRPr lang="en-US" i="1" dirty="0">
              <a:latin typeface="+mj-lt"/>
            </a:endParaRPr>
          </a:p>
        </p:txBody>
      </p:sp>
      <p:sp>
        <p:nvSpPr>
          <p:cNvPr id="9" name="TextBox 8"/>
          <p:cNvSpPr txBox="1"/>
          <p:nvPr/>
        </p:nvSpPr>
        <p:spPr>
          <a:xfrm>
            <a:off x="1000100" y="1643050"/>
            <a:ext cx="6858048" cy="369332"/>
          </a:xfrm>
          <a:prstGeom prst="rect">
            <a:avLst/>
          </a:prstGeom>
          <a:noFill/>
        </p:spPr>
        <p:txBody>
          <a:bodyPr wrap="square" rtlCol="0">
            <a:spAutoFit/>
          </a:bodyPr>
          <a:lstStyle/>
          <a:p>
            <a:endParaRPr lang="en-US" dirty="0"/>
          </a:p>
        </p:txBody>
      </p:sp>
      <p:sp>
        <p:nvSpPr>
          <p:cNvPr id="10" name="TextBox 9"/>
          <p:cNvSpPr txBox="1"/>
          <p:nvPr/>
        </p:nvSpPr>
        <p:spPr>
          <a:xfrm>
            <a:off x="428596" y="1428737"/>
            <a:ext cx="8215370" cy="4278094"/>
          </a:xfrm>
          <a:prstGeom prst="rect">
            <a:avLst/>
          </a:prstGeom>
          <a:noFill/>
        </p:spPr>
        <p:txBody>
          <a:bodyPr wrap="square" rtlCol="0">
            <a:spAutoFit/>
          </a:bodyPr>
          <a:lstStyle/>
          <a:p>
            <a:endParaRPr lang="mk-MK" sz="1600" dirty="0" smtClean="0">
              <a:latin typeface="+mj-lt"/>
            </a:endParaRPr>
          </a:p>
          <a:p>
            <a:pPr>
              <a:buNone/>
            </a:pPr>
            <a:endParaRPr lang="en-US" sz="1600" dirty="0" smtClean="0">
              <a:latin typeface="Calibri" pitchFamily="34" charset="0"/>
            </a:endParaRPr>
          </a:p>
          <a:p>
            <a:r>
              <a:rPr lang="mk-MK" sz="1600" dirty="0" smtClean="0">
                <a:latin typeface="Calibri" pitchFamily="34" charset="0"/>
              </a:rPr>
              <a:t>ISPJR has conducted a large number of scientific and applied research projects in the fields of Sociology, Political Science, Law, Management and Communication studies</a:t>
            </a:r>
            <a:r>
              <a:rPr lang="en-US" sz="1600" dirty="0" smtClean="0">
                <a:latin typeface="Calibri" pitchFamily="34" charset="0"/>
              </a:rPr>
              <a:t>;</a:t>
            </a:r>
          </a:p>
          <a:p>
            <a:endParaRPr lang="en-US" sz="1600" dirty="0" smtClean="0">
              <a:latin typeface="Calibri" pitchFamily="34" charset="0"/>
            </a:endParaRPr>
          </a:p>
          <a:p>
            <a:endParaRPr lang="en-US" sz="1600" dirty="0" smtClean="0">
              <a:latin typeface="Calibri" pitchFamily="34" charset="0"/>
            </a:endParaRPr>
          </a:p>
          <a:p>
            <a:r>
              <a:rPr lang="en-US" sz="1600" dirty="0" smtClean="0">
                <a:latin typeface="Calibri" pitchFamily="34" charset="0"/>
              </a:rPr>
              <a:t>C</a:t>
            </a:r>
            <a:r>
              <a:rPr lang="mk-MK" sz="1600" dirty="0" smtClean="0">
                <a:latin typeface="Calibri" pitchFamily="34" charset="0"/>
              </a:rPr>
              <a:t>ooperation with many </a:t>
            </a:r>
            <a:r>
              <a:rPr lang="en-US" sz="1600" dirty="0" smtClean="0">
                <a:latin typeface="Calibri" pitchFamily="34" charset="0"/>
              </a:rPr>
              <a:t>national</a:t>
            </a:r>
            <a:r>
              <a:rPr lang="mk-MK" sz="1600" dirty="0" smtClean="0">
                <a:latin typeface="Calibri" pitchFamily="34" charset="0"/>
              </a:rPr>
              <a:t> and international academic and professional organizations</a:t>
            </a:r>
            <a:r>
              <a:rPr lang="en-US" sz="1600" dirty="0" smtClean="0">
                <a:latin typeface="Calibri" pitchFamily="34" charset="0"/>
              </a:rPr>
              <a:t>;</a:t>
            </a:r>
          </a:p>
          <a:p>
            <a:endParaRPr lang="en-US" sz="1600" dirty="0" smtClean="0">
              <a:latin typeface="Calibri" pitchFamily="34" charset="0"/>
            </a:endParaRPr>
          </a:p>
          <a:p>
            <a:r>
              <a:rPr lang="en-US" sz="1600" dirty="0" smtClean="0">
                <a:latin typeface="Calibri" pitchFamily="34" charset="0"/>
              </a:rPr>
              <a:t>National institutions: </a:t>
            </a:r>
            <a:r>
              <a:rPr lang="mk-MK" sz="1600" dirty="0" smtClean="0">
                <a:latin typeface="Calibri" pitchFamily="34" charset="0"/>
              </a:rPr>
              <a:t>Ministry of Education and Science of the Republic of Macedonia</a:t>
            </a:r>
            <a:r>
              <a:rPr lang="en-US" sz="1600" dirty="0" smtClean="0">
                <a:latin typeface="Calibri" pitchFamily="34" charset="0"/>
              </a:rPr>
              <a:t>, Ministry of Culture of the Republic of Macedonia, Government of the Republic of Macedonia, City of Skopje, Agency for Youth and Sport, Macedonian Center for International Cooperation, Media Development Center, Foundation Open Society Macedonia, etc.</a:t>
            </a:r>
          </a:p>
          <a:p>
            <a:endParaRPr lang="en-US" sz="1600" dirty="0" smtClean="0">
              <a:latin typeface="Calibri" pitchFamily="34" charset="0"/>
            </a:endParaRPr>
          </a:p>
          <a:p>
            <a:r>
              <a:rPr lang="en-US" sz="1600" dirty="0" smtClean="0">
                <a:latin typeface="Calibri" pitchFamily="34" charset="0"/>
              </a:rPr>
              <a:t>Inter</a:t>
            </a:r>
            <a:r>
              <a:rPr lang="mk-MK" sz="1600" dirty="0" smtClean="0">
                <a:latin typeface="Calibri" pitchFamily="34" charset="0"/>
              </a:rPr>
              <a:t>national institutions</a:t>
            </a:r>
            <a:r>
              <a:rPr lang="en-US" sz="1600" dirty="0" smtClean="0">
                <a:latin typeface="Calibri" pitchFamily="34" charset="0"/>
              </a:rPr>
              <a:t>: </a:t>
            </a:r>
            <a:r>
              <a:rPr lang="mk-MK" sz="1600" dirty="0" smtClean="0">
                <a:latin typeface="Calibri" pitchFamily="34" charset="0"/>
              </a:rPr>
              <a:t>World Bank, </a:t>
            </a:r>
            <a:r>
              <a:rPr lang="en-US" sz="1600" dirty="0" smtClean="0">
                <a:latin typeface="Calibri" pitchFamily="34" charset="0"/>
              </a:rPr>
              <a:t>OSCE, UNHCR, UNICEF, WHO, Swiss Agency for International Development, International Republican Institute, Friedrich Ebert </a:t>
            </a:r>
            <a:r>
              <a:rPr lang="en-US" sz="1600" dirty="0" err="1" smtClean="0">
                <a:latin typeface="Calibri" pitchFamily="34" charset="0"/>
              </a:rPr>
              <a:t>Stiftung</a:t>
            </a:r>
            <a:r>
              <a:rPr lang="en-US" sz="1600" dirty="0" smtClean="0">
                <a:latin typeface="Calibri" pitchFamily="34" charset="0"/>
              </a:rPr>
              <a:t>, etc.</a:t>
            </a:r>
            <a:endParaRPr lang="mk-MK" sz="1600" dirty="0" smtClean="0">
              <a:latin typeface="Calibri" pitchFamily="34" charset="0"/>
            </a:endParaRPr>
          </a:p>
          <a:p>
            <a:endParaRPr lang="en-US" sz="1600" dirty="0" smtClean="0">
              <a:latin typeface="+mj-lt"/>
            </a:endParaRPr>
          </a:p>
          <a:p>
            <a:endParaRPr lang="en-US" sz="16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Autofit/>
          </a:bodyPr>
          <a:lstStyle/>
          <a:p>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mk-MK" sz="2400" b="1" dirty="0" smtClean="0"/>
              <a:t/>
            </a:r>
            <a:br>
              <a:rPr lang="mk-MK" sz="2400" b="1" dirty="0" smtClean="0"/>
            </a:br>
            <a:r>
              <a:rPr lang="en-US" sz="1800" b="1" dirty="0" smtClean="0"/>
              <a:t>II. PARTICIPANTS IN SEEDS PROJECT</a:t>
            </a:r>
            <a:r>
              <a:rPr lang="mk-MK" sz="1800" b="1" dirty="0" smtClean="0"/>
              <a:t>                               </a:t>
            </a:r>
            <a:r>
              <a:rPr lang="mk-MK" sz="2400" b="1" dirty="0" smtClean="0"/>
              <a:t>	   </a:t>
            </a:r>
            <a:endParaRPr lang="en-US" sz="1400" b="1" dirty="0"/>
          </a:p>
        </p:txBody>
      </p:sp>
      <p:sp>
        <p:nvSpPr>
          <p:cNvPr id="4" name="Footer Placeholder 3"/>
          <p:cNvSpPr>
            <a:spLocks noGrp="1"/>
          </p:cNvSpPr>
          <p:nvPr>
            <p:ph type="ftr" sz="quarter" idx="11"/>
          </p:nvPr>
        </p:nvSpPr>
        <p:spPr>
          <a:xfrm>
            <a:off x="1714480" y="6072206"/>
            <a:ext cx="5643602" cy="649904"/>
          </a:xfrm>
        </p:spPr>
        <p:txBody>
          <a:bodyPr/>
          <a:lstStyle/>
          <a:p>
            <a:pPr algn="ctr"/>
            <a:r>
              <a:rPr lang="en-US" dirty="0" smtClean="0">
                <a:latin typeface="+mj-lt"/>
              </a:rPr>
              <a:t>SEEDS PROJECT</a:t>
            </a:r>
            <a:endParaRPr lang="mk-MK" dirty="0" smtClean="0">
              <a:latin typeface="+mj-lt"/>
            </a:endParaRPr>
          </a:p>
          <a:p>
            <a:pPr algn="ctr"/>
            <a:r>
              <a:rPr lang="en-US" i="1" dirty="0" smtClean="0">
                <a:latin typeface="+mj-lt"/>
              </a:rPr>
              <a:t>Partner institution presentation</a:t>
            </a:r>
            <a:endParaRPr lang="en-US" i="1" dirty="0">
              <a:latin typeface="+mj-lt"/>
            </a:endParaRPr>
          </a:p>
        </p:txBody>
      </p:sp>
      <p:sp>
        <p:nvSpPr>
          <p:cNvPr id="9" name="TextBox 8"/>
          <p:cNvSpPr txBox="1"/>
          <p:nvPr/>
        </p:nvSpPr>
        <p:spPr>
          <a:xfrm>
            <a:off x="1000100" y="1643050"/>
            <a:ext cx="6858048" cy="369332"/>
          </a:xfrm>
          <a:prstGeom prst="rect">
            <a:avLst/>
          </a:prstGeom>
          <a:noFill/>
        </p:spPr>
        <p:txBody>
          <a:bodyPr wrap="square" rtlCol="0">
            <a:spAutoFit/>
          </a:bodyPr>
          <a:lstStyle/>
          <a:p>
            <a:endParaRPr lang="en-US" dirty="0"/>
          </a:p>
        </p:txBody>
      </p:sp>
      <p:sp>
        <p:nvSpPr>
          <p:cNvPr id="10" name="TextBox 9"/>
          <p:cNvSpPr txBox="1"/>
          <p:nvPr/>
        </p:nvSpPr>
        <p:spPr>
          <a:xfrm>
            <a:off x="428596" y="1428737"/>
            <a:ext cx="8215370" cy="3539430"/>
          </a:xfrm>
          <a:prstGeom prst="rect">
            <a:avLst/>
          </a:prstGeom>
          <a:noFill/>
        </p:spPr>
        <p:txBody>
          <a:bodyPr wrap="square" rtlCol="0">
            <a:spAutoFit/>
          </a:bodyPr>
          <a:lstStyle/>
          <a:p>
            <a:endParaRPr lang="mk-MK" sz="1600" dirty="0" smtClean="0">
              <a:latin typeface="+mj-lt"/>
            </a:endParaRPr>
          </a:p>
          <a:p>
            <a:endParaRPr lang="en-US" sz="1600" dirty="0" smtClean="0">
              <a:latin typeface="Calibri" pitchFamily="34" charset="0"/>
            </a:endParaRPr>
          </a:p>
          <a:p>
            <a:endParaRPr lang="en-US" sz="1600" dirty="0" smtClean="0">
              <a:latin typeface="Calibri" pitchFamily="34" charset="0"/>
            </a:endParaRPr>
          </a:p>
          <a:p>
            <a:endParaRPr lang="en-US" sz="1600" b="1" dirty="0" smtClean="0">
              <a:latin typeface="Calibri" pitchFamily="34" charset="0"/>
            </a:endParaRPr>
          </a:p>
          <a:p>
            <a:r>
              <a:rPr lang="en-US" sz="1600" b="1" dirty="0" smtClean="0">
                <a:latin typeface="Calibri" pitchFamily="34" charset="0"/>
              </a:rPr>
              <a:t>Dr. Aneta Cekik, </a:t>
            </a:r>
            <a:r>
              <a:rPr lang="en-US" sz="1600" dirty="0" smtClean="0">
                <a:latin typeface="Calibri" pitchFamily="34" charset="0"/>
              </a:rPr>
              <a:t>Assistant professor of Political science;</a:t>
            </a:r>
          </a:p>
          <a:p>
            <a:endParaRPr lang="en-US" sz="1600" dirty="0" smtClean="0">
              <a:latin typeface="Calibri" pitchFamily="34" charset="0"/>
            </a:endParaRPr>
          </a:p>
          <a:p>
            <a:endParaRPr lang="en-US" sz="1600" dirty="0" smtClean="0">
              <a:latin typeface="Calibri" pitchFamily="34" charset="0"/>
            </a:endParaRPr>
          </a:p>
          <a:p>
            <a:pPr>
              <a:buNone/>
            </a:pPr>
            <a:r>
              <a:rPr lang="en-US" sz="1600" b="1" dirty="0" smtClean="0">
                <a:latin typeface="Calibri" pitchFamily="34" charset="0"/>
              </a:rPr>
              <a:t>Dr. </a:t>
            </a:r>
            <a:r>
              <a:rPr lang="en-US" sz="1600" b="1" dirty="0" err="1" smtClean="0">
                <a:latin typeface="Calibri" pitchFamily="34" charset="0"/>
              </a:rPr>
              <a:t>Klime</a:t>
            </a:r>
            <a:r>
              <a:rPr lang="en-US" sz="1600" b="1" dirty="0" smtClean="0">
                <a:latin typeface="Calibri" pitchFamily="34" charset="0"/>
              </a:rPr>
              <a:t> </a:t>
            </a:r>
            <a:r>
              <a:rPr lang="en-US" sz="1600" b="1" dirty="0" err="1" smtClean="0">
                <a:latin typeface="Calibri" pitchFamily="34" charset="0"/>
              </a:rPr>
              <a:t>Babunski</a:t>
            </a:r>
            <a:r>
              <a:rPr lang="en-US" sz="1600" b="1" dirty="0" smtClean="0">
                <a:latin typeface="Calibri" pitchFamily="34" charset="0"/>
              </a:rPr>
              <a:t>- </a:t>
            </a:r>
            <a:r>
              <a:rPr lang="en-US" sz="1600" dirty="0" smtClean="0">
                <a:latin typeface="Calibri" pitchFamily="34" charset="0"/>
              </a:rPr>
              <a:t>Head of applied research, documentation and publishing;</a:t>
            </a:r>
          </a:p>
          <a:p>
            <a:pPr>
              <a:buNone/>
            </a:pPr>
            <a:endParaRPr lang="en-US" sz="1600" dirty="0" smtClean="0">
              <a:latin typeface="Calibri" pitchFamily="34" charset="0"/>
            </a:endParaRPr>
          </a:p>
          <a:p>
            <a:pPr>
              <a:buNone/>
            </a:pPr>
            <a:endParaRPr lang="en-US" sz="1600" dirty="0" smtClean="0">
              <a:latin typeface="Calibri" pitchFamily="34" charset="0"/>
            </a:endParaRPr>
          </a:p>
          <a:p>
            <a:pPr>
              <a:buNone/>
            </a:pPr>
            <a:r>
              <a:rPr lang="en-US" sz="1600" b="1" dirty="0" smtClean="0">
                <a:latin typeface="Calibri" pitchFamily="34" charset="0"/>
              </a:rPr>
              <a:t>Dr. </a:t>
            </a:r>
            <a:r>
              <a:rPr lang="en-US" sz="1600" b="1" dirty="0" err="1" smtClean="0">
                <a:latin typeface="Calibri" pitchFamily="34" charset="0"/>
              </a:rPr>
              <a:t>Vesna</a:t>
            </a:r>
            <a:r>
              <a:rPr lang="en-US" sz="1600" b="1" dirty="0" smtClean="0">
                <a:latin typeface="Calibri" pitchFamily="34" charset="0"/>
              </a:rPr>
              <a:t> </a:t>
            </a:r>
            <a:r>
              <a:rPr lang="en-US" sz="1600" b="1" dirty="0" err="1" smtClean="0">
                <a:latin typeface="Calibri" pitchFamily="34" charset="0"/>
              </a:rPr>
              <a:t>Zabijakin</a:t>
            </a:r>
            <a:r>
              <a:rPr lang="en-US" sz="1600" b="1" dirty="0" smtClean="0">
                <a:latin typeface="Calibri" pitchFamily="34" charset="0"/>
              </a:rPr>
              <a:t> </a:t>
            </a:r>
            <a:r>
              <a:rPr lang="en-US" sz="1600" b="1" dirty="0" err="1" smtClean="0">
                <a:latin typeface="Calibri" pitchFamily="34" charset="0"/>
              </a:rPr>
              <a:t>Chatleska</a:t>
            </a:r>
            <a:r>
              <a:rPr lang="en-US" sz="1600" b="1" dirty="0" smtClean="0">
                <a:latin typeface="Calibri" pitchFamily="34" charset="0"/>
              </a:rPr>
              <a:t>- </a:t>
            </a:r>
            <a:r>
              <a:rPr lang="en-US" sz="1600" dirty="0" smtClean="0">
                <a:latin typeface="Calibri" pitchFamily="34" charset="0"/>
              </a:rPr>
              <a:t>Assistant professor of Management.</a:t>
            </a:r>
          </a:p>
          <a:p>
            <a:endParaRPr lang="mk-MK" sz="1600" dirty="0" smtClean="0">
              <a:latin typeface="Calibri" pitchFamily="34" charset="0"/>
            </a:endParaRPr>
          </a:p>
          <a:p>
            <a:endParaRPr lang="en-US" sz="1600" dirty="0" smtClean="0">
              <a:latin typeface="+mj-lt"/>
            </a:endParaRPr>
          </a:p>
          <a:p>
            <a:endParaRPr lang="en-US" sz="16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428628"/>
          </a:xfrm>
        </p:spPr>
        <p:txBody>
          <a:bodyPr>
            <a:normAutofit/>
          </a:bodyPr>
          <a:lstStyle/>
          <a:p>
            <a:r>
              <a:rPr lang="en-US" sz="2000" b="1" dirty="0" smtClean="0"/>
              <a:t>III. POLITICAL AND RESEARCH CONTEXT IN THE COUNTR</a:t>
            </a:r>
            <a:r>
              <a:rPr lang="en-US" sz="1800" b="1" dirty="0" smtClean="0"/>
              <a:t>Y</a:t>
            </a:r>
            <a:endParaRPr lang="en-US" sz="1800" b="1" dirty="0"/>
          </a:p>
        </p:txBody>
      </p:sp>
      <p:sp>
        <p:nvSpPr>
          <p:cNvPr id="3" name="Content Placeholder 2"/>
          <p:cNvSpPr>
            <a:spLocks noGrp="1"/>
          </p:cNvSpPr>
          <p:nvPr>
            <p:ph idx="1"/>
          </p:nvPr>
        </p:nvSpPr>
        <p:spPr/>
        <p:txBody>
          <a:bodyPr>
            <a:normAutofit/>
          </a:bodyPr>
          <a:lstStyle/>
          <a:p>
            <a:pPr>
              <a:buNone/>
            </a:pPr>
            <a:endParaRPr lang="en-US" sz="1700" b="1" dirty="0" smtClean="0">
              <a:latin typeface="Calibri" pitchFamily="34" charset="0"/>
            </a:endParaRPr>
          </a:p>
          <a:p>
            <a:pPr>
              <a:buNone/>
            </a:pPr>
            <a:endParaRPr lang="en-US" sz="1700" b="1" dirty="0" smtClean="0">
              <a:latin typeface="Calibri" pitchFamily="34" charset="0"/>
            </a:endParaRPr>
          </a:p>
          <a:p>
            <a:pPr>
              <a:buNone/>
            </a:pPr>
            <a:endParaRPr lang="en-US" sz="1700" b="1" dirty="0" smtClean="0">
              <a:latin typeface="Calibri" pitchFamily="34" charset="0"/>
            </a:endParaRPr>
          </a:p>
          <a:p>
            <a:pPr>
              <a:buNone/>
            </a:pPr>
            <a:r>
              <a:rPr lang="en-US" sz="1700" b="1" dirty="0" smtClean="0">
                <a:latin typeface="Calibri" pitchFamily="34" charset="0"/>
              </a:rPr>
              <a:t>Political context:</a:t>
            </a:r>
          </a:p>
          <a:p>
            <a:pPr>
              <a:buNone/>
            </a:pPr>
            <a:endParaRPr lang="en-US" sz="1700" dirty="0" smtClean="0">
              <a:latin typeface="Calibri" pitchFamily="34" charset="0"/>
            </a:endParaRPr>
          </a:p>
          <a:p>
            <a:pPr>
              <a:buNone/>
            </a:pPr>
            <a:r>
              <a:rPr lang="en-US" sz="1700" dirty="0" smtClean="0">
                <a:latin typeface="Calibri" pitchFamily="34" charset="0"/>
              </a:rPr>
              <a:t>Unconsolidated democracy- political party dominance; controlled judiciary; corruption; the lowest level of media freedoms in the region;</a:t>
            </a:r>
          </a:p>
          <a:p>
            <a:pPr>
              <a:buNone/>
            </a:pPr>
            <a:endParaRPr lang="en-US" sz="1700" dirty="0" smtClean="0">
              <a:latin typeface="Calibri" pitchFamily="34" charset="0"/>
            </a:endParaRPr>
          </a:p>
          <a:p>
            <a:pPr>
              <a:buNone/>
            </a:pPr>
            <a:r>
              <a:rPr lang="en-US" sz="1700" dirty="0" smtClean="0">
                <a:latin typeface="Calibri" pitchFamily="34" charset="0"/>
              </a:rPr>
              <a:t>Post conflict society (ethnic conflict 2001); </a:t>
            </a:r>
          </a:p>
          <a:p>
            <a:pPr>
              <a:buNone/>
            </a:pPr>
            <a:r>
              <a:rPr lang="en-US" sz="1700" dirty="0" smtClean="0">
                <a:latin typeface="Calibri" pitchFamily="34" charset="0"/>
              </a:rPr>
              <a:t>High unemployment and poverty rates;</a:t>
            </a:r>
          </a:p>
          <a:p>
            <a:pPr>
              <a:buNone/>
            </a:pPr>
            <a:endParaRPr lang="en-US" sz="1700" dirty="0" smtClean="0">
              <a:latin typeface="Calibri" pitchFamily="34" charset="0"/>
            </a:endParaRPr>
          </a:p>
          <a:p>
            <a:pPr>
              <a:buNone/>
            </a:pPr>
            <a:r>
              <a:rPr lang="en-US" sz="1600" dirty="0" smtClean="0">
                <a:latin typeface="Calibri" pitchFamily="34" charset="0"/>
              </a:rPr>
              <a:t>Current situation: the biggest political crisis since the independence of the country. </a:t>
            </a:r>
          </a:p>
          <a:p>
            <a:pPr>
              <a:buNone/>
            </a:pPr>
            <a:endParaRPr lang="en-US" sz="1600"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428628"/>
          </a:xfrm>
        </p:spPr>
        <p:txBody>
          <a:bodyPr>
            <a:normAutofit/>
          </a:bodyPr>
          <a:lstStyle/>
          <a:p>
            <a:r>
              <a:rPr lang="en-US" sz="2000" b="1" dirty="0" smtClean="0"/>
              <a:t>III. POLITICAL AND RESEARCH CONTEXT IN THE COUNTR</a:t>
            </a:r>
            <a:r>
              <a:rPr lang="en-US" sz="1800" b="1" dirty="0" smtClean="0"/>
              <a:t>Y</a:t>
            </a:r>
            <a:endParaRPr lang="en-US" sz="1800" b="1" dirty="0"/>
          </a:p>
        </p:txBody>
      </p:sp>
      <p:sp>
        <p:nvSpPr>
          <p:cNvPr id="3" name="Content Placeholder 2"/>
          <p:cNvSpPr>
            <a:spLocks noGrp="1"/>
          </p:cNvSpPr>
          <p:nvPr>
            <p:ph idx="1"/>
          </p:nvPr>
        </p:nvSpPr>
        <p:spPr/>
        <p:txBody>
          <a:bodyPr>
            <a:normAutofit/>
          </a:bodyPr>
          <a:lstStyle/>
          <a:p>
            <a:pPr>
              <a:buNone/>
            </a:pPr>
            <a:endParaRPr lang="en-US" sz="1700" dirty="0" smtClean="0">
              <a:latin typeface="Calibri" pitchFamily="34" charset="0"/>
            </a:endParaRPr>
          </a:p>
          <a:p>
            <a:pPr>
              <a:buNone/>
            </a:pPr>
            <a:r>
              <a:rPr lang="en-US" sz="1700" b="1" dirty="0" smtClean="0">
                <a:latin typeface="Calibri" pitchFamily="34" charset="0"/>
              </a:rPr>
              <a:t>Research context:</a:t>
            </a:r>
          </a:p>
          <a:p>
            <a:pPr>
              <a:buNone/>
            </a:pPr>
            <a:endParaRPr lang="en-US" sz="1700" b="1" dirty="0" smtClean="0">
              <a:latin typeface="Calibri" pitchFamily="34" charset="0"/>
            </a:endParaRPr>
          </a:p>
          <a:p>
            <a:pPr>
              <a:buNone/>
            </a:pPr>
            <a:r>
              <a:rPr lang="en-US" sz="1700" dirty="0" smtClean="0">
                <a:latin typeface="Calibri" pitchFamily="34" charset="0"/>
              </a:rPr>
              <a:t>Legal context: National strategy for research and development in accordance with the EU goals in this area (only declaratory). </a:t>
            </a:r>
          </a:p>
          <a:p>
            <a:pPr>
              <a:buNone/>
            </a:pPr>
            <a:r>
              <a:rPr lang="en-US" sz="1700" dirty="0" smtClean="0">
                <a:latin typeface="Calibri" pitchFamily="34" charset="0"/>
              </a:rPr>
              <a:t>Recent changes in the Law on higher education violate the autonomy of university.</a:t>
            </a:r>
          </a:p>
          <a:p>
            <a:pPr>
              <a:buNone/>
            </a:pPr>
            <a:r>
              <a:rPr lang="en-US" sz="1700" dirty="0" smtClean="0">
                <a:latin typeface="Calibri" pitchFamily="34" charset="0"/>
              </a:rPr>
              <a:t> </a:t>
            </a:r>
          </a:p>
          <a:p>
            <a:pPr>
              <a:buNone/>
            </a:pPr>
            <a:r>
              <a:rPr lang="en-US" sz="1700" dirty="0" smtClean="0">
                <a:latin typeface="Calibri" pitchFamily="34" charset="0"/>
              </a:rPr>
              <a:t>Unfavorable factors: serous lack of national funds for research (0.21% of GDP, among the lowest in Europe); shortage of research staff; insufficient research support resources (access to up to date scientific literature, computer software, training in statistics, lack of funds for participation at academic events and courses for staff, among others).</a:t>
            </a:r>
          </a:p>
          <a:p>
            <a:endParaRPr lang="en-US" sz="1700" dirty="0" smtClean="0">
              <a:latin typeface="Calibri" pitchFamily="34" charset="0"/>
            </a:endParaRPr>
          </a:p>
          <a:p>
            <a:pPr>
              <a:buNone/>
            </a:pPr>
            <a:r>
              <a:rPr lang="en-US" sz="1700" dirty="0" smtClean="0">
                <a:latin typeface="Calibri" pitchFamily="34" charset="0"/>
              </a:rPr>
              <a:t>Funds for research in the Social sciences are redirected to research in history, archeology, language studies etc. as a part of the political agenda of the current government. </a:t>
            </a:r>
          </a:p>
          <a:p>
            <a:pPr>
              <a:buNone/>
            </a:pPr>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t>III. POLITICAL AND RESEARCH CONTEXT IN THE COUNTRY</a:t>
            </a:r>
            <a:endParaRPr lang="en-US" sz="1800" dirty="0"/>
          </a:p>
        </p:txBody>
      </p:sp>
      <p:sp>
        <p:nvSpPr>
          <p:cNvPr id="3" name="Content Placeholder 2"/>
          <p:cNvSpPr>
            <a:spLocks noGrp="1"/>
          </p:cNvSpPr>
          <p:nvPr>
            <p:ph idx="1"/>
          </p:nvPr>
        </p:nvSpPr>
        <p:spPr/>
        <p:txBody>
          <a:bodyPr>
            <a:normAutofit/>
          </a:bodyPr>
          <a:lstStyle/>
          <a:p>
            <a:pPr>
              <a:buNone/>
            </a:pPr>
            <a:endParaRPr lang="en-US" sz="1600" dirty="0" smtClean="0">
              <a:latin typeface="Calibri" pitchFamily="34" charset="0"/>
            </a:endParaRPr>
          </a:p>
          <a:p>
            <a:r>
              <a:rPr lang="en-US" sz="1600" dirty="0" smtClean="0">
                <a:latin typeface="Calibri" pitchFamily="34" charset="0"/>
              </a:rPr>
              <a:t>In 2008, Social sciences received 8.6% of the total Gross domestic expenditure for research. The largest share of national expenditure for research (more than 90%) consists of staff salaries and current expenditures for institutions (</a:t>
            </a:r>
            <a:r>
              <a:rPr lang="en-US" sz="1600" dirty="0" err="1" smtClean="0">
                <a:latin typeface="Calibri" pitchFamily="34" charset="0"/>
              </a:rPr>
              <a:t>Josimovski</a:t>
            </a:r>
            <a:r>
              <a:rPr lang="en-US" sz="1600" dirty="0" smtClean="0">
                <a:latin typeface="Calibri" pitchFamily="34" charset="0"/>
              </a:rPr>
              <a:t>, 2011; State statistical office of the R. Macedonia, 2014) with low level of investments and therefore is not developmental. </a:t>
            </a:r>
          </a:p>
          <a:p>
            <a:pPr>
              <a:buNone/>
            </a:pPr>
            <a:endParaRPr lang="en-US" sz="1600" dirty="0" smtClean="0">
              <a:latin typeface="Calibri" pitchFamily="34" charset="0"/>
            </a:endParaRPr>
          </a:p>
          <a:p>
            <a:r>
              <a:rPr lang="en-US" sz="1600" dirty="0" smtClean="0">
                <a:latin typeface="Calibri" pitchFamily="34" charset="0"/>
              </a:rPr>
              <a:t>Research is concentrated in the public sector/universities (especially in the research institutes), and in Macedonian academy of sciences; Public sector employs more than 90% of all researchers in the SSH.</a:t>
            </a:r>
          </a:p>
          <a:p>
            <a:pPr>
              <a:buNone/>
            </a:pPr>
            <a:endParaRPr lang="en-US" sz="1600" dirty="0" smtClean="0">
              <a:latin typeface="Calibri" pitchFamily="34" charset="0"/>
            </a:endParaRPr>
          </a:p>
          <a:p>
            <a:r>
              <a:rPr lang="en-US" sz="1600" dirty="0" smtClean="0">
                <a:latin typeface="Calibri" pitchFamily="34" charset="0"/>
              </a:rPr>
              <a:t>Private universities are mostly teaching oriented, with several exceptions;</a:t>
            </a:r>
          </a:p>
          <a:p>
            <a:endParaRPr lang="en-US" sz="1600" dirty="0" smtClean="0">
              <a:latin typeface="Calibri" pitchFamily="34" charset="0"/>
            </a:endParaRPr>
          </a:p>
          <a:p>
            <a:r>
              <a:rPr lang="en-US" sz="1600" dirty="0" smtClean="0">
                <a:latin typeface="Calibri" pitchFamily="34" charset="0"/>
              </a:rPr>
              <a:t>NGOs and think tanks perform significant amount of research, especially in the last 5-10 years, and mostly in the Social sciences.</a:t>
            </a:r>
          </a:p>
          <a:p>
            <a:endParaRPr lang="en-US" sz="1600" dirty="0" smtClean="0">
              <a:latin typeface="Calibri" pitchFamily="34" charset="0"/>
            </a:endParaRPr>
          </a:p>
          <a:p>
            <a:r>
              <a:rPr lang="en-US" sz="1600" dirty="0" smtClean="0">
                <a:latin typeface="Calibri" pitchFamily="34" charset="0"/>
              </a:rPr>
              <a:t>Social sciences still rather slowly adapt to the new possibilities offered by the EU R&amp;D programmes.</a:t>
            </a:r>
          </a:p>
          <a:p>
            <a:pPr>
              <a:buNone/>
            </a:pPr>
            <a:endParaRPr lang="en-US" sz="1600" dirty="0" smtClean="0"/>
          </a:p>
          <a:p>
            <a:endParaRPr lang="en-US" sz="1600" dirty="0" smtClean="0"/>
          </a:p>
          <a:p>
            <a:endParaRPr lang="en-US" sz="1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t>III. POLITICAL AND RESEARCH CONTEXT IN THE COUNTRY</a:t>
            </a:r>
            <a:endParaRPr lang="en-US" sz="1800" dirty="0"/>
          </a:p>
        </p:txBody>
      </p:sp>
      <p:sp>
        <p:nvSpPr>
          <p:cNvPr id="3" name="Content Placeholder 2"/>
          <p:cNvSpPr>
            <a:spLocks noGrp="1"/>
          </p:cNvSpPr>
          <p:nvPr>
            <p:ph idx="1"/>
          </p:nvPr>
        </p:nvSpPr>
        <p:spPr/>
        <p:txBody>
          <a:bodyPr>
            <a:normAutofit/>
          </a:bodyPr>
          <a:lstStyle/>
          <a:p>
            <a:endParaRPr lang="en-US" sz="2800" dirty="0" smtClean="0">
              <a:latin typeface="Calibri" pitchFamily="34" charset="0"/>
            </a:endParaRPr>
          </a:p>
          <a:p>
            <a:pPr>
              <a:buNone/>
            </a:pPr>
            <a:endParaRPr lang="en-US" sz="1600" dirty="0" smtClean="0">
              <a:latin typeface="Calibri" pitchFamily="34" charset="0"/>
            </a:endParaRPr>
          </a:p>
          <a:p>
            <a:pPr>
              <a:buNone/>
            </a:pPr>
            <a:r>
              <a:rPr lang="en-US" sz="1600" dirty="0" smtClean="0">
                <a:latin typeface="Calibri" pitchFamily="34" charset="0"/>
              </a:rPr>
              <a:t>No data archiving policy/practice neither at the national level, nor within single research institutions;</a:t>
            </a:r>
          </a:p>
          <a:p>
            <a:pPr>
              <a:buNone/>
            </a:pPr>
            <a:endParaRPr lang="en-US" sz="1600" dirty="0" smtClean="0">
              <a:latin typeface="Calibri" pitchFamily="34" charset="0"/>
            </a:endParaRPr>
          </a:p>
          <a:p>
            <a:pPr>
              <a:buNone/>
            </a:pPr>
            <a:endParaRPr lang="en-US" sz="1600" dirty="0" smtClean="0">
              <a:latin typeface="Calibri" pitchFamily="34" charset="0"/>
            </a:endParaRPr>
          </a:p>
          <a:p>
            <a:pPr>
              <a:buNone/>
            </a:pPr>
            <a:r>
              <a:rPr lang="en-US" sz="1600" dirty="0" smtClean="0">
                <a:latin typeface="Calibri" pitchFamily="34" charset="0"/>
              </a:rPr>
              <a:t>The significance of the SEEDS project: fulfils the lack of institutionalized activity in the area of data archiving </a:t>
            </a:r>
            <a:r>
              <a:rPr lang="en-US" sz="1600" smtClean="0">
                <a:latin typeface="Calibri" pitchFamily="34" charset="0"/>
              </a:rPr>
              <a:t>in Macedonia.</a:t>
            </a:r>
            <a:endParaRPr lang="en-US" sz="1600" dirty="0">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740</Words>
  <Application>Microsoft Office PowerPoint</Application>
  <PresentationFormat>Bildschirmpräsentation (4:3)</PresentationFormat>
  <Paragraphs>93</Paragraphs>
  <Slides>8</Slides>
  <Notes>4</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Origin</vt:lpstr>
      <vt:lpstr>Partner institution presentation:  Institute for sociological, political and juridical research, Ss. Cyril and Methodius University in Skopje, Macedonia </vt:lpstr>
      <vt:lpstr>     I. DESCRIPTION OF INSTITUTION                                     </vt:lpstr>
      <vt:lpstr>     I. DESCRIPTION OF INSTITUTION                                     </vt:lpstr>
      <vt:lpstr>     II. PARTICIPANTS IN SEEDS PROJECT                                   </vt:lpstr>
      <vt:lpstr>III. POLITICAL AND RESEARCH CONTEXT IN THE COUNTRY</vt:lpstr>
      <vt:lpstr>III. POLITICAL AND RESEARCH CONTEXT IN THE COUNTRY</vt:lpstr>
      <vt:lpstr>III. POLITICAL AND RESEARCH CONTEXT IN THE COUNTRY</vt:lpstr>
      <vt:lpstr>III. POLITICAL AND RESEARCH CONTEXT IN THE COUNTRY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FORS-User</cp:lastModifiedBy>
  <cp:revision>102</cp:revision>
  <dcterms:created xsi:type="dcterms:W3CDTF">2015-01-30T07:51:24Z</dcterms:created>
  <dcterms:modified xsi:type="dcterms:W3CDTF">2016-02-05T12:07:06Z</dcterms:modified>
</cp:coreProperties>
</file>