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1"/>
    <p:sldMasterId id="2147483660" r:id="rId2"/>
    <p:sldMasterId id="2147483662" r:id="rId3"/>
    <p:sldMasterId id="2147483664" r:id="rId4"/>
  </p:sldMasterIdLst>
  <p:notesMasterIdLst>
    <p:notesMasterId r:id="rId23"/>
  </p:notesMasterIdLst>
  <p:handoutMasterIdLst>
    <p:handoutMasterId r:id="rId24"/>
  </p:handoutMasterIdLst>
  <p:sldIdLst>
    <p:sldId id="311" r:id="rId5"/>
    <p:sldId id="330" r:id="rId6"/>
    <p:sldId id="327" r:id="rId7"/>
    <p:sldId id="312" r:id="rId8"/>
    <p:sldId id="315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8" r:id="rId17"/>
    <p:sldId id="332" r:id="rId18"/>
    <p:sldId id="335" r:id="rId19"/>
    <p:sldId id="333" r:id="rId20"/>
    <p:sldId id="334" r:id="rId21"/>
    <p:sldId id="336" r:id="rId22"/>
  </p:sldIdLst>
  <p:sldSz cx="9144000" cy="6858000" type="screen4x3"/>
  <p:notesSz cx="6634163" cy="97678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1pPr>
    <a:lvl2pPr marL="455613" indent="1588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2pPr>
    <a:lvl3pPr marL="912813" indent="1588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3pPr>
    <a:lvl4pPr marL="1370013" indent="1588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4pPr>
    <a:lvl5pPr marL="1827213" indent="1588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2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8BE3"/>
    <a:srgbClr val="32CA1F"/>
    <a:srgbClr val="C92F6A"/>
    <a:srgbClr val="8EC0DA"/>
    <a:srgbClr val="91B4C5"/>
    <a:srgbClr val="0E75BE"/>
    <a:srgbClr val="2B57A0"/>
    <a:srgbClr val="FEDD8D"/>
    <a:srgbClr val="95DF93"/>
    <a:srgbClr val="A2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94660"/>
  </p:normalViewPr>
  <p:slideViewPr>
    <p:cSldViewPr snapToObjects="1">
      <p:cViewPr varScale="1">
        <p:scale>
          <a:sx n="187" d="100"/>
          <a:sy n="187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49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7613" y="0"/>
            <a:ext cx="28749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89198EB1-45F3-C744-9C25-955D13DF0331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77350"/>
            <a:ext cx="28749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7613" y="9277350"/>
            <a:ext cx="2874962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F376CDA2-8C82-F744-B31B-3A4D41931E4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1653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49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9200" y="0"/>
            <a:ext cx="28749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E28A5BB4-F948-0F4A-B3EB-A4B8FCD3ED14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31838"/>
            <a:ext cx="4884738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640263"/>
            <a:ext cx="4865687" cy="439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78938"/>
            <a:ext cx="28749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9200" y="9278938"/>
            <a:ext cx="287496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8EB70BF1-877F-3947-8AC1-D4DAD07E9B6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0861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5176" algn="l" defTabSz="4570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13" algn="l" defTabSz="4570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8" algn="l" defTabSz="4570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83" algn="l" defTabSz="4570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fld id="{FB4EA188-32EE-9241-A50A-0863AA20BE2C}" type="datetime3">
              <a:rPr lang="fr-FR" sz="1200" b="0">
                <a:solidFill>
                  <a:schemeClr val="tx1"/>
                </a:solidFill>
                <a:cs typeface="Arial" charset="0"/>
              </a:rPr>
              <a:pPr/>
              <a:t>5 May 2015</a:t>
            </a:fld>
            <a:endParaRPr lang="fr-FR" sz="1200" b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fld id="{3B23FC38-3BFF-2E4C-A134-7EA42AC77E05}" type="slidenum">
              <a:rPr lang="fr-FR" sz="1200" b="0">
                <a:solidFill>
                  <a:schemeClr val="tx1"/>
                </a:solidFill>
                <a:cs typeface="Arial" charset="0"/>
              </a:rPr>
              <a:pPr/>
              <a:t>1</a:t>
            </a:fld>
            <a:endParaRPr lang="fr-FR" sz="1200" b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28A5BB4-F948-0F4A-B3EB-A4B8FCD3ED14}" type="datetime3">
              <a:rPr lang="fr-FR" smtClean="0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B70BF1-877F-3947-8AC1-D4DAD07E9B6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8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png"/><Relationship Id="rId3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emf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150813" y="161925"/>
            <a:ext cx="8837612" cy="6535738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69" rIns="85145" bIns="42569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  <p:pic>
        <p:nvPicPr>
          <p:cNvPr id="5" name="Picture 9" descr="logo_for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4613"/>
            <a:ext cx="1397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3606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685800" y="1219203"/>
            <a:ext cx="7772400" cy="112712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2360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772400" cy="2286000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78E3-ABF7-4740-B77B-DDAEA7767E7B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7776-E8A5-8042-B059-FADC26919A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79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EB9D4-1663-E04F-89BC-95AC7AB6A2D9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5F2B6-A1E3-FF40-8AEB-515DF751D7C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30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820738"/>
            <a:ext cx="1981200" cy="5275262"/>
          </a:xfrm>
        </p:spPr>
        <p:txBody>
          <a:bodyPr vert="eaVert"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20738"/>
            <a:ext cx="5791200" cy="5275262"/>
          </a:xfrm>
        </p:spPr>
        <p:txBody>
          <a:bodyPr vert="eaVert"/>
          <a:lstStyle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AC548-C702-E24C-BBC4-53F1B47D8F49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089C0-E6CD-2F42-8BBE-CBA3009C3F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607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150813" y="161925"/>
            <a:ext cx="8837612" cy="6535738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69" rIns="85145" bIns="42569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  <p:pic>
        <p:nvPicPr>
          <p:cNvPr id="5" name="Picture 12" descr="logo_for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4613"/>
            <a:ext cx="1397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6311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685800" y="1219203"/>
            <a:ext cx="7772400" cy="1127125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5751" rIns="95751"/>
          <a:lstStyle>
            <a:lvl1pPr algn="ctr">
              <a:defRPr sz="3200" b="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96312" name="Rectangle 2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772400" cy="2286000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5751" rIns="95751" anchor="ctr"/>
          <a:lstStyle>
            <a:lvl1pPr marL="0" indent="0" algn="ctr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97613"/>
            <a:ext cx="213360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014F7-63F3-F64D-841D-3F77F700F33B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96200" y="6297613"/>
            <a:ext cx="83820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4A48A-FC6F-834D-85B2-3ED43B685B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90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10EA-DB27-3F48-B537-122B99A8AB75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C5E1C-9776-7246-9AB2-0C67C4412A8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408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2F51D-E930-4F48-9170-8ACB877475B5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73A7F-5909-384D-86A1-C1AD3AC7609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413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815976"/>
            <a:ext cx="1917700" cy="527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8300" y="815976"/>
            <a:ext cx="1919288" cy="527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D4BC-0A00-DB4B-ACF8-A65D6B30B21C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06C62-26DF-4D42-86D9-E34CBA859FE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007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20731-D3F9-274B-93F7-F1F99D24C451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3C1A-523B-9149-9847-2334BBCF1A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297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C6ED2-12BA-7246-8441-A2F385972938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42F1-2240-0C47-BBCD-BB3E815BD2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705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5C305-C1D7-4642-A022-A6E9935365BB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EF95E-DD0E-1348-86E6-37AF12B8E2B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66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5C0F0-E820-8940-BD12-A83DDD0EBED3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3DC4-0AE4-314A-80E6-3E30FD2B710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52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113C5-7545-E246-B98C-72A1F2FB5E0A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CB81-FA7C-8241-9E86-903B0F8C12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8863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A805F-DD94-1843-9EC0-FD14BE87BCAD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92F0-E6B3-6744-8537-8EB9EE06BA9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92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542ED-1477-E14C-A207-A8EA551C08E0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E1DCB-A751-3449-B582-7DE319D61A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190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4788" y="815976"/>
            <a:ext cx="2082800" cy="5275263"/>
          </a:xfrm>
        </p:spPr>
        <p:txBody>
          <a:bodyPr vert="eaVert"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15976"/>
            <a:ext cx="6097588" cy="5275263"/>
          </a:xfrm>
        </p:spPr>
        <p:txBody>
          <a:bodyPr vert="eaVert"/>
          <a:lstStyle/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27362-93A2-8940-8520-F7A8ADEB9D9C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FFD5-CF6A-274A-A4C2-DA9682B2017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5756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Logo-shp-ppt-minisp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600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7"/>
          <p:cNvSpPr>
            <a:spLocks noChangeArrowheads="1"/>
          </p:cNvSpPr>
          <p:nvPr userDrawn="1"/>
        </p:nvSpPr>
        <p:spPr bwMode="auto">
          <a:xfrm>
            <a:off x="150813" y="161925"/>
            <a:ext cx="8837612" cy="6535738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69" rIns="85145" bIns="42569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  <p:pic>
        <p:nvPicPr>
          <p:cNvPr id="6" name="Picture 12" descr="logo_for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4613"/>
            <a:ext cx="1397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4735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1219203"/>
            <a:ext cx="7772400" cy="1127125"/>
          </a:xfrm>
        </p:spPr>
        <p:txBody>
          <a:bodyPr/>
          <a:lstStyle>
            <a:lvl1pPr algn="ctr">
              <a:defRPr sz="32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414736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772400" cy="2286000"/>
          </a:xfrm>
        </p:spPr>
        <p:txBody>
          <a:bodyPr anchor="ctr"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97613"/>
            <a:ext cx="213360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C5391-58B3-E545-9F37-C9EDCAB18CE8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696200" y="6297613"/>
            <a:ext cx="83820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3C079-49BE-014C-97C2-975E6C47BA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6772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882B1-A474-1B47-9FC0-3B1D66B924FF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2175E-FD8A-984D-B427-837D53EFF2C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8129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2E90D-484E-9A41-B543-9EB970D8E32B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0D332-4081-4A43-9314-2018C3442F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108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76388"/>
            <a:ext cx="388620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388620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DA989-B84C-AF4C-9B25-7172B83CB34E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742D1-AF4D-5A47-A37B-638D23EA9A8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924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0A68-144B-254B-999B-16F99003E6E1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0F03F-8481-2E41-A40F-D60B0A159CE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8770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0D1DA-F010-CF4A-B3F0-BB797A6BA5A7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A3949-D9A0-804D-A148-C381090C245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759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719E0-ECCC-F846-9D59-032AF3B123DF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F7810-C942-454D-A8EA-50F6F04CFF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0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6D7DE-5F34-C04D-9098-9063FEEE062D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ECB3E-0D18-0547-B97A-D545163228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159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latin typeface="Helvetica"/>
                <a:cs typeface="Helvetica"/>
              </a:defRPr>
            </a:lvl4pPr>
            <a:lvl5pPr>
              <a:defRPr sz="2000">
                <a:latin typeface="Helvetica"/>
                <a:cs typeface="Helvetic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435C5-B0D3-C049-A42E-88BA21F87747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91789-4AC2-434C-97C0-EA02B1F23E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372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4245-C586-1346-AD6E-315C25788E8D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6DE1C-C469-6B40-96F6-4B9A31DBD06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865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05592-2CB5-4747-88C4-4D07D88BFA7A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A3F0-8997-6147-ABCA-DC490E1765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014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820738"/>
            <a:ext cx="1981200" cy="5275262"/>
          </a:xfrm>
        </p:spPr>
        <p:txBody>
          <a:bodyPr vert="eaVert"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820738"/>
            <a:ext cx="5791200" cy="5275262"/>
          </a:xfrm>
        </p:spPr>
        <p:txBody>
          <a:bodyPr vert="eaVert"/>
          <a:lstStyle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8C45C-5921-7446-A4EB-B2BEF1F5C677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B0C9D-414E-E641-9FF5-DC9629C91C1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1490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150813" y="161925"/>
            <a:ext cx="8837612" cy="6535738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69" rIns="85145" bIns="42569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  <p:pic>
        <p:nvPicPr>
          <p:cNvPr id="5" name="Picture 9" descr="logo_for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4613"/>
            <a:ext cx="1397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074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1219203"/>
            <a:ext cx="7772400" cy="1127125"/>
          </a:xfrm>
        </p:spPr>
        <p:txBody>
          <a:bodyPr lIns="95751" tIns="47879" rIns="95751" bIns="47879"/>
          <a:lstStyle>
            <a:lvl1pPr algn="ctr">
              <a:defRPr sz="32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0074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772400" cy="2286000"/>
          </a:xfrm>
        </p:spPr>
        <p:txBody>
          <a:bodyPr lIns="95751" tIns="47879" rIns="95751" bIns="47879"/>
          <a:lstStyle>
            <a:lvl1pPr marL="0" indent="0" algn="ctr">
              <a:defRPr sz="2400"/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fld id="{BC1C602A-CCF4-7E4F-9C82-C6DF6DB2D46A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7696200" y="6297613"/>
            <a:ext cx="838200" cy="287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>
            <a:lvl1pPr algn="r" defTabSz="958505">
              <a:defRPr sz="13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0FC6E3E9-F4F7-264F-AF94-792423AD83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1936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73050"/>
            <a:ext cx="4114800" cy="641350"/>
          </a:xfrm>
        </p:spPr>
        <p:txBody>
          <a:bodyPr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044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08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73050"/>
            <a:ext cx="1981200" cy="641350"/>
          </a:xfr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1800" y="273050"/>
            <a:ext cx="1981200" cy="641350"/>
          </a:xfrm>
        </p:spPr>
        <p:txBody>
          <a:bodyPr/>
          <a:lstStyle>
            <a:lvl1pPr>
              <a:defRPr sz="2800">
                <a:latin typeface="Helvetica"/>
                <a:cs typeface="Helvetica"/>
              </a:defRPr>
            </a:lvl1pPr>
            <a:lvl2pPr>
              <a:defRPr sz="2400">
                <a:latin typeface="Helvetica"/>
                <a:cs typeface="Helvetica"/>
              </a:defRPr>
            </a:lvl2pPr>
            <a:lvl3pPr>
              <a:defRPr sz="2000">
                <a:latin typeface="Helvetica"/>
                <a:cs typeface="Helvetica"/>
              </a:defRPr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836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>
                <a:latin typeface="Helvetica"/>
                <a:cs typeface="Helvetica"/>
              </a:defRPr>
            </a:lvl1pPr>
            <a:lvl2pPr>
              <a:defRPr sz="2000">
                <a:latin typeface="Helvetica"/>
                <a:cs typeface="Helvetica"/>
              </a:defRPr>
            </a:lvl2pPr>
            <a:lvl3pPr>
              <a:defRPr sz="1800">
                <a:latin typeface="Helvetica"/>
                <a:cs typeface="Helvetica"/>
              </a:defRPr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666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3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76388"/>
            <a:ext cx="388620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3886200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Helvetica"/>
                <a:cs typeface="Helvetica"/>
              </a:defRPr>
            </a:lvl4pPr>
            <a:lvl5pPr>
              <a:defRPr sz="1800">
                <a:latin typeface="Helvetica"/>
                <a:cs typeface="Helvetic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57EBD-460C-904A-862D-C95B7D6DA140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4EB00-6F57-B148-9FB8-EC9C0359CC4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80389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065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>
                <a:latin typeface="Helvetica"/>
                <a:cs typeface="Helvetica"/>
              </a:defRPr>
            </a:lvl1pPr>
            <a:lvl2pPr>
              <a:defRPr sz="2800">
                <a:latin typeface="Helvetica"/>
                <a:cs typeface="Helvetica"/>
              </a:defRPr>
            </a:lvl2pPr>
            <a:lvl3pPr>
              <a:defRPr sz="2400">
                <a:latin typeface="Helvetica"/>
                <a:cs typeface="Helvetica"/>
              </a:defRPr>
            </a:lvl3pPr>
            <a:lvl4pPr>
              <a:defRPr sz="2000">
                <a:latin typeface="Helvetica"/>
                <a:cs typeface="Helvetica"/>
              </a:defRPr>
            </a:lvl4pPr>
            <a:lvl5pPr>
              <a:defRPr sz="2000">
                <a:latin typeface="Helvetica"/>
                <a:cs typeface="Helvetic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900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510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48200" y="273050"/>
            <a:ext cx="4114800" cy="641350"/>
          </a:xfr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793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671512"/>
          </a:xfrm>
        </p:spPr>
        <p:txBody>
          <a:bodyPr vert="eaVert"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671512"/>
          </a:xfrm>
        </p:spPr>
        <p:txBody>
          <a:bodyPr vert="eaVert"/>
          <a:lstStyle>
            <a:lvl1pPr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2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0" indent="0">
              <a:buNone/>
              <a:defRPr sz="1800" b="1"/>
            </a:lvl3pPr>
            <a:lvl4pPr marL="1371105" indent="0">
              <a:buNone/>
              <a:defRPr sz="1600" b="1"/>
            </a:lvl4pPr>
            <a:lvl5pPr marL="1828141" indent="0">
              <a:buNone/>
              <a:defRPr sz="1600" b="1"/>
            </a:lvl5pPr>
            <a:lvl6pPr marL="2285176" indent="0">
              <a:buNone/>
              <a:defRPr sz="1600" b="1"/>
            </a:lvl6pPr>
            <a:lvl7pPr marL="2742213" indent="0">
              <a:buNone/>
              <a:defRPr sz="1600" b="1"/>
            </a:lvl7pPr>
            <a:lvl8pPr marL="3199248" indent="0">
              <a:buNone/>
              <a:defRPr sz="1600" b="1"/>
            </a:lvl8pPr>
            <a:lvl9pPr marL="3656283" indent="0">
              <a:buNone/>
              <a:defRPr sz="1600" b="1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>
                <a:latin typeface="Helvetica"/>
                <a:cs typeface="Helvetica"/>
              </a:defRPr>
            </a:lvl4pPr>
            <a:lvl5pPr>
              <a:defRPr sz="1600">
                <a:latin typeface="Helvetica"/>
                <a:cs typeface="Helvetic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A8DE0-D4C5-1949-9734-0908E47FA491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29DB-A9D0-F74A-BD0C-E5F52A11E6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29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68BB3-8441-0647-B3FB-C2DD58A3B0EC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391E8-17E4-DD4B-8C36-EA2F1A276A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36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77125-E274-4440-9D7E-0F5C162C1739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C02E5-32D2-6A4F-88F4-1960DB14C4B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73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>
                <a:latin typeface="Helvetica"/>
                <a:cs typeface="Helvetica"/>
              </a:defRPr>
            </a:lvl4pPr>
            <a:lvl5pPr>
              <a:defRPr sz="2000">
                <a:latin typeface="Helvetica"/>
                <a:cs typeface="Helvetic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  <a:p>
            <a:pPr lvl="3"/>
            <a:r>
              <a:rPr lang="fr-CH" dirty="0" smtClean="0"/>
              <a:t>Fourth level</a:t>
            </a:r>
          </a:p>
          <a:p>
            <a:pPr lvl="4"/>
            <a:r>
              <a:rPr lang="fr-CH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CECB3-3619-354D-A496-B45E47FFC6E7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DF094-39EB-EB47-8559-17AC6DA13F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020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0" indent="0">
              <a:buNone/>
              <a:defRPr sz="2400"/>
            </a:lvl3pPr>
            <a:lvl4pPr marL="1371105" indent="0">
              <a:buNone/>
              <a:defRPr sz="2000"/>
            </a:lvl4pPr>
            <a:lvl5pPr marL="1828141" indent="0">
              <a:buNone/>
              <a:defRPr sz="2000"/>
            </a:lvl5pPr>
            <a:lvl6pPr marL="2285176" indent="0">
              <a:buNone/>
              <a:defRPr sz="2000"/>
            </a:lvl6pPr>
            <a:lvl7pPr marL="2742213" indent="0">
              <a:buNone/>
              <a:defRPr sz="2000"/>
            </a:lvl7pPr>
            <a:lvl8pPr marL="3199248" indent="0">
              <a:buNone/>
              <a:defRPr sz="2000"/>
            </a:lvl8pPr>
            <a:lvl9pPr marL="3656283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0" indent="0">
              <a:buNone/>
              <a:defRPr sz="1000"/>
            </a:lvl3pPr>
            <a:lvl4pPr marL="1371105" indent="0">
              <a:buNone/>
              <a:defRPr sz="900"/>
            </a:lvl4pPr>
            <a:lvl5pPr marL="1828141" indent="0">
              <a:buNone/>
              <a:defRPr sz="900"/>
            </a:lvl5pPr>
            <a:lvl6pPr marL="2285176" indent="0">
              <a:buNone/>
              <a:defRPr sz="900"/>
            </a:lvl6pPr>
            <a:lvl7pPr marL="2742213" indent="0">
              <a:buNone/>
              <a:defRPr sz="900"/>
            </a:lvl7pPr>
            <a:lvl8pPr marL="3199248" indent="0">
              <a:buNone/>
              <a:defRPr sz="900"/>
            </a:lvl8pPr>
            <a:lvl9pPr marL="3656283" indent="0">
              <a:buNone/>
              <a:defRPr sz="900"/>
            </a:lvl9pPr>
          </a:lstStyle>
          <a:p>
            <a:pPr lvl="0"/>
            <a:r>
              <a:rPr lang="fr-CH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E1542-AF13-7A4A-8BE7-4AE73F938656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6250B-ED71-5A47-8A37-7DCF9CDF6A1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6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png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3.emf"/><Relationship Id="rId14" Type="http://schemas.openxmlformats.org/officeDocument/2006/relationships/image" Target="../media/image4.emf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20738"/>
            <a:ext cx="7924800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76388"/>
            <a:ext cx="792480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97613"/>
            <a:ext cx="2133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>
            <a:lvl1pPr defTabSz="958505">
              <a:defRPr sz="13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01A95B7D-13FC-0E4E-9D4D-7665360D8ABD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97613"/>
            <a:ext cx="838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>
            <a:lvl1pPr algn="r" defTabSz="958505">
              <a:defRPr sz="13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F9683F31-887B-B342-A05D-899D5773F0D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AutoShape 7"/>
          <p:cNvSpPr>
            <a:spLocks noChangeArrowheads="1"/>
          </p:cNvSpPr>
          <p:nvPr userDrawn="1"/>
        </p:nvSpPr>
        <p:spPr bwMode="auto">
          <a:xfrm>
            <a:off x="150813" y="161925"/>
            <a:ext cx="8837612" cy="6535738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69" rIns="85145" bIns="42569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  <p:pic>
        <p:nvPicPr>
          <p:cNvPr id="1031" name="Picture 7" descr="logo_fors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4613"/>
            <a:ext cx="1397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/>
          <a:ea typeface="+mj-ea"/>
          <a:cs typeface="Helvetica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5pPr>
      <a:lvl6pPr marL="457035" algn="l" defTabSz="95850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6pPr>
      <a:lvl7pPr marL="914070" algn="l" defTabSz="95850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7pPr>
      <a:lvl8pPr marL="1371105" algn="l" defTabSz="95850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8pPr>
      <a:lvl9pPr marL="1828141" algn="l" defTabSz="95850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57188" indent="-357188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2400">
          <a:solidFill>
            <a:schemeClr val="tx1"/>
          </a:solidFill>
          <a:latin typeface="Helvetica"/>
          <a:ea typeface="+mn-ea"/>
          <a:cs typeface="Helvetica"/>
        </a:defRPr>
      </a:lvl1pPr>
      <a:lvl2pPr marL="776288" indent="-296863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2000">
          <a:solidFill>
            <a:schemeClr val="tx1"/>
          </a:solidFill>
          <a:latin typeface="Helvetica"/>
          <a:ea typeface="+mn-ea"/>
          <a:cs typeface="Helvetica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600">
          <a:solidFill>
            <a:schemeClr val="tx1"/>
          </a:solidFill>
          <a:latin typeface="Helvetica"/>
          <a:ea typeface="+mn-ea"/>
          <a:cs typeface="Helvetica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2152650" indent="-236538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5pPr>
      <a:lvl6pPr marL="2610497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6pPr>
      <a:lvl7pPr marL="3067534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7pPr>
      <a:lvl8pPr marL="3524569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8pPr>
      <a:lvl9pPr marL="3981604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2743200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4" tIns="47879" rIns="95754" bIns="47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815975"/>
            <a:ext cx="3989388" cy="527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4" tIns="47879" rIns="95754" bIns="47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</p:txBody>
      </p:sp>
      <p:sp>
        <p:nvSpPr>
          <p:cNvPr id="39527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97613"/>
            <a:ext cx="2133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>
            <a:lvl1pPr defTabSz="958505">
              <a:defRPr sz="1300" b="0">
                <a:solidFill>
                  <a:schemeClr val="tx1"/>
                </a:solidFill>
                <a:latin typeface="Helvetica" charset="0"/>
                <a:cs typeface="Arial" charset="0"/>
              </a:defRPr>
            </a:lvl1pPr>
          </a:lstStyle>
          <a:p>
            <a:pPr>
              <a:defRPr/>
            </a:pPr>
            <a:fld id="{00F063D6-6643-F34D-89C4-D887DBEC5E7E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3952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97613"/>
            <a:ext cx="12192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>
            <a:lvl1pPr algn="r" defTabSz="958505">
              <a:defRPr sz="1300" b="0">
                <a:solidFill>
                  <a:schemeClr val="tx1"/>
                </a:solidFill>
                <a:latin typeface="Helvetica" charset="0"/>
                <a:cs typeface="Arial" charset="0"/>
              </a:defRPr>
            </a:lvl1pPr>
          </a:lstStyle>
          <a:p>
            <a:pPr>
              <a:defRPr/>
            </a:pPr>
            <a:fld id="{789E9DF7-E66C-2642-B594-41B80F1454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AutoShape 4"/>
          <p:cNvSpPr>
            <a:spLocks noChangeArrowheads="1"/>
          </p:cNvSpPr>
          <p:nvPr userDrawn="1"/>
        </p:nvSpPr>
        <p:spPr bwMode="auto">
          <a:xfrm>
            <a:off x="138113" y="144463"/>
            <a:ext cx="4378325" cy="2543175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73" rIns="85145" bIns="42573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  <p:pic>
        <p:nvPicPr>
          <p:cNvPr id="13319" name="Picture 8" descr="logo_fors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4613"/>
            <a:ext cx="1397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6"/>
          <p:cNvSpPr>
            <a:spLocks noChangeArrowheads="1"/>
          </p:cNvSpPr>
          <p:nvPr userDrawn="1"/>
        </p:nvSpPr>
        <p:spPr bwMode="auto">
          <a:xfrm>
            <a:off x="3289300" y="581025"/>
            <a:ext cx="5678488" cy="6099175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73" rIns="85145" bIns="42573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3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0" r:id="rId10"/>
    <p:sldLayoutId id="2147484641" r:id="rId11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Helvetica"/>
          <a:ea typeface="+mj-ea"/>
          <a:cs typeface="Helvetica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5pPr>
      <a:lvl6pPr marL="457035" algn="l" defTabSz="958505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070" algn="l" defTabSz="958505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105" algn="l" defTabSz="958505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141" algn="l" defTabSz="958505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57188" indent="-357188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2000">
          <a:solidFill>
            <a:schemeClr val="tx1"/>
          </a:solidFill>
          <a:latin typeface="Helvetica"/>
          <a:ea typeface="+mn-ea"/>
          <a:cs typeface="Helvetica"/>
        </a:defRPr>
      </a:lvl1pPr>
      <a:lvl2pPr marL="776288" indent="-296863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>
          <a:solidFill>
            <a:schemeClr val="tx1"/>
          </a:solidFill>
          <a:latin typeface="Helvetica"/>
          <a:ea typeface="Arial" charset="0"/>
          <a:cs typeface="Helvetica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600">
          <a:solidFill>
            <a:schemeClr val="tx1"/>
          </a:solidFill>
          <a:latin typeface="Helvetica"/>
          <a:ea typeface="Arial" charset="0"/>
          <a:cs typeface="Helvetica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152650" indent="-236538" algn="l" defTabSz="9572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610497" indent="-238039" algn="l" defTabSz="95850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3067534" indent="-238039" algn="l" defTabSz="95850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524569" indent="-238039" algn="l" defTabSz="95850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981604" indent="-238039" algn="l" defTabSz="958505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820738"/>
            <a:ext cx="7924800" cy="61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76388"/>
            <a:ext cx="792480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Click to </a:t>
            </a:r>
            <a:r>
              <a:rPr lang="fr-FR" dirty="0" err="1"/>
              <a:t>edit</a:t>
            </a:r>
            <a:r>
              <a:rPr lang="fr-FR" dirty="0"/>
              <a:t> Master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97613"/>
            <a:ext cx="2133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>
            <a:lvl1pPr defTabSz="958505">
              <a:defRPr sz="13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C06F715A-506E-2A46-BB03-31619CA684A4}" type="datetime3">
              <a:rPr lang="fr-FR"/>
              <a:pPr>
                <a:defRPr/>
              </a:pPr>
              <a:t>5 May 2015</a:t>
            </a:fld>
            <a:endParaRPr lang="fr-FR"/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297613"/>
            <a:ext cx="7620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>
            <a:lvl1pPr algn="r" defTabSz="958505">
              <a:defRPr sz="1300" b="0"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10CB7178-4046-3A46-ADA5-C96CACF57D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25606" name="Picture 17" descr="Logo-shp-ppt-minispac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600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7"/>
          <p:cNvSpPr>
            <a:spLocks noChangeArrowheads="1"/>
          </p:cNvSpPr>
          <p:nvPr userDrawn="1"/>
        </p:nvSpPr>
        <p:spPr bwMode="auto">
          <a:xfrm>
            <a:off x="150813" y="161925"/>
            <a:ext cx="8837612" cy="6535738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69" rIns="85145" bIns="42569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  <p:pic>
        <p:nvPicPr>
          <p:cNvPr id="25608" name="Picture 8" descr="logo_fors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4613"/>
            <a:ext cx="1397000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/>
          <a:ea typeface="+mj-ea"/>
          <a:cs typeface="Helvetica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5pPr>
      <a:lvl6pPr marL="457035" algn="l" defTabSz="95850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6pPr>
      <a:lvl7pPr marL="914070" algn="l" defTabSz="95850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7pPr>
      <a:lvl8pPr marL="1371105" algn="l" defTabSz="95850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8pPr>
      <a:lvl9pPr marL="1828141" algn="l" defTabSz="958505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57188" indent="-357188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2400">
          <a:solidFill>
            <a:schemeClr val="tx1"/>
          </a:solidFill>
          <a:latin typeface="Helvetica"/>
          <a:ea typeface="+mn-ea"/>
          <a:cs typeface="Helvetica"/>
        </a:defRPr>
      </a:lvl1pPr>
      <a:lvl2pPr marL="776288" indent="-296863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2000">
          <a:solidFill>
            <a:schemeClr val="tx1"/>
          </a:solidFill>
          <a:latin typeface="Helvetica"/>
          <a:ea typeface="+mn-ea"/>
          <a:cs typeface="Helvetica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600">
          <a:solidFill>
            <a:schemeClr val="tx1"/>
          </a:solidFill>
          <a:latin typeface="Helvetica"/>
          <a:ea typeface="+mn-ea"/>
          <a:cs typeface="Helvetica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2152650" indent="-236538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5pPr>
      <a:lvl6pPr marL="2610497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6pPr>
      <a:lvl7pPr marL="3067534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7pPr>
      <a:lvl8pPr marL="3524569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8pPr>
      <a:lvl9pPr marL="3981604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97613"/>
            <a:ext cx="2133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51" tIns="47879" rIns="95751" bIns="47879" numCol="1" anchor="t" anchorCtr="0" compatLnSpc="1">
            <a:prstTxWarp prst="textNoShape">
              <a:avLst/>
            </a:prstTxWarp>
          </a:bodyPr>
          <a:lstStyle>
            <a:lvl1pPr defTabSz="958505">
              <a:defRPr sz="1300" b="0">
                <a:solidFill>
                  <a:schemeClr val="tx1"/>
                </a:solidFill>
                <a:latin typeface="Helvetica"/>
                <a:ea typeface="ＭＳ Ｐゴシック" charset="0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972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40386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Laissez </a:t>
            </a:r>
            <a:r>
              <a:rPr lang="en-US" dirty="0" err="1"/>
              <a:t>cette</a:t>
            </a:r>
            <a:r>
              <a:rPr lang="en-US" dirty="0"/>
              <a:t> zone vide</a:t>
            </a:r>
          </a:p>
        </p:txBody>
      </p:sp>
      <p:sp>
        <p:nvSpPr>
          <p:cNvPr id="49972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73050"/>
            <a:ext cx="411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07" tIns="45705" rIns="91407" bIns="457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Laissez </a:t>
            </a:r>
            <a:r>
              <a:rPr lang="en-US" dirty="0" err="1"/>
              <a:t>cette</a:t>
            </a:r>
            <a:r>
              <a:rPr lang="en-US" dirty="0"/>
              <a:t> zone vide</a:t>
            </a:r>
          </a:p>
        </p:txBody>
      </p:sp>
      <p:pic>
        <p:nvPicPr>
          <p:cNvPr id="37893" name="Picture 1" descr="logo_fors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2119313"/>
            <a:ext cx="5453062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7"/>
          <p:cNvSpPr>
            <a:spLocks noChangeArrowheads="1"/>
          </p:cNvSpPr>
          <p:nvPr userDrawn="1"/>
        </p:nvSpPr>
        <p:spPr bwMode="auto">
          <a:xfrm>
            <a:off x="150813" y="161925"/>
            <a:ext cx="8837612" cy="6535738"/>
          </a:xfrm>
          <a:prstGeom prst="roundRect">
            <a:avLst>
              <a:gd name="adj" fmla="val 3407"/>
            </a:avLst>
          </a:prstGeom>
          <a:noFill/>
          <a:ln w="19050">
            <a:solidFill>
              <a:srgbClr val="008BC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85145" tIns="42569" rIns="85145" bIns="42569" anchor="ctr"/>
          <a:lstStyle>
            <a:lvl1pPr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25450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8524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27793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703388" defTabSz="8524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1605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6177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0749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532188" defTabSz="8524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endParaRPr lang="de-CH" altLang="en-US" sz="2200" b="0" smtClean="0">
              <a:ea typeface="ＭＳ Ｐゴシック" pitchFamily="34" charset="-128"/>
            </a:endParaRPr>
          </a:p>
        </p:txBody>
      </p:sp>
      <p:pic>
        <p:nvPicPr>
          <p:cNvPr id="37895" name="Picture 4" descr="lo_unil06_bleu [Converti].eps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096000"/>
            <a:ext cx="16764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65" r:id="rId1"/>
    <p:sldLayoutId id="2147484652" r:id="rId2"/>
    <p:sldLayoutId id="2147484653" r:id="rId3"/>
    <p:sldLayoutId id="2147484654" r:id="rId4"/>
    <p:sldLayoutId id="2147484655" r:id="rId5"/>
    <p:sldLayoutId id="2147484656" r:id="rId6"/>
    <p:sldLayoutId id="2147484657" r:id="rId7"/>
    <p:sldLayoutId id="2147484658" r:id="rId8"/>
    <p:sldLayoutId id="2147484659" r:id="rId9"/>
    <p:sldLayoutId id="2147484660" r:id="rId10"/>
    <p:sldLayoutId id="2147484661" r:id="rId11"/>
  </p:sldLayoutIdLst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Helvetica"/>
          <a:ea typeface="+mj-ea"/>
          <a:cs typeface="Helvetica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Helvetica" charset="0"/>
          <a:ea typeface="ＭＳ Ｐゴシック" charset="0"/>
          <a:cs typeface="Helvetica" charset="0"/>
        </a:defRPr>
      </a:lvl5pPr>
      <a:lvl6pPr marL="457035" algn="l" defTabSz="958505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ea typeface="ＭＳ Ｐゴシック" charset="0"/>
        </a:defRPr>
      </a:lvl6pPr>
      <a:lvl7pPr marL="914070" algn="l" defTabSz="958505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ea typeface="ＭＳ Ｐゴシック" charset="0"/>
        </a:defRPr>
      </a:lvl7pPr>
      <a:lvl8pPr marL="1371105" algn="l" defTabSz="958505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ea typeface="ＭＳ Ｐゴシック" charset="0"/>
        </a:defRPr>
      </a:lvl8pPr>
      <a:lvl9pPr marL="1828141" algn="l" defTabSz="958505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57188" indent="-357188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defRPr sz="1400">
          <a:solidFill>
            <a:schemeClr val="tx1"/>
          </a:solidFill>
          <a:latin typeface="Helvetica"/>
          <a:ea typeface="+mn-ea"/>
          <a:cs typeface="Helvetica"/>
        </a:defRPr>
      </a:lvl1pPr>
      <a:lvl2pPr marL="776288" indent="-296863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defRPr sz="2000">
          <a:solidFill>
            <a:schemeClr val="tx1"/>
          </a:solidFill>
          <a:latin typeface="+mn-lt"/>
          <a:ea typeface="+mn-ea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2152650" indent="-236538" algn="l" defTabSz="957263" rtl="0" eaLnBrk="0" fontAlgn="base" hangingPunct="0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5pPr>
      <a:lvl6pPr marL="2610497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6pPr>
      <a:lvl7pPr marL="3067534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7pPr>
      <a:lvl8pPr marL="3524569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8pPr>
      <a:lvl9pPr marL="3981604" indent="-238039" algn="l" defTabSz="958505" rtl="0" fontAlgn="base">
        <a:spcBef>
          <a:spcPct val="20000"/>
        </a:spcBef>
        <a:spcAft>
          <a:spcPct val="0"/>
        </a:spcAft>
        <a:buClr>
          <a:srgbClr val="008BCA"/>
        </a:buClr>
        <a:buFont typeface="Wingdings" charset="0"/>
        <a:buChar char="§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0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5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1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6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8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83" algn="l" defTabSz="4570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27125"/>
          </a:xfrm>
        </p:spPr>
        <p:txBody>
          <a:bodyPr/>
          <a:lstStyle/>
          <a:p>
            <a:pPr defTabSz="958505" eaLnBrk="1" hangingPunct="1">
              <a:defRPr/>
            </a:pPr>
            <a:r>
              <a:rPr lang="en-US" dirty="0" err="1" smtClean="0"/>
              <a:t>FORSbase</a:t>
            </a:r>
            <a:endParaRPr lang="en-US" dirty="0" smtClean="0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defTabSz="958505" eaLnBrk="1" hangingPunct="1">
              <a:defRPr/>
            </a:pPr>
            <a:r>
              <a:rPr lang="en-US" dirty="0" smtClean="0"/>
              <a:t>SEEDS meeting</a:t>
            </a:r>
            <a:br>
              <a:rPr lang="en-US" dirty="0" smtClean="0"/>
            </a:br>
            <a:endParaRPr lang="en-US" dirty="0" smtClean="0"/>
          </a:p>
          <a:p>
            <a:pPr defTabSz="958505" eaLnBrk="1" hangingPunct="1">
              <a:defRPr/>
            </a:pPr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, 2015, Lausanne</a:t>
            </a:r>
            <a:br>
              <a:rPr lang="en-US" dirty="0" smtClean="0"/>
            </a:br>
            <a:r>
              <a:rPr lang="en-US" dirty="0" err="1" smtClean="0"/>
              <a:t>Bojana</a:t>
            </a:r>
            <a:r>
              <a:rPr lang="en-US" dirty="0" smtClean="0"/>
              <a:t> </a:t>
            </a:r>
            <a:r>
              <a:rPr lang="en-US" dirty="0" err="1" smtClean="0"/>
              <a:t>Tasic</a:t>
            </a:r>
            <a:endParaRPr lang="en-US" dirty="0" smtClean="0"/>
          </a:p>
        </p:txBody>
      </p:sp>
      <p:pic>
        <p:nvPicPr>
          <p:cNvPr id="52227" name="Picture 4" descr="Logo_UNIL_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563" y="6178550"/>
            <a:ext cx="1849437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Bild 4" descr="FORSbase Logo v1.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813" y="1652588"/>
            <a:ext cx="839787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Big Picture Inventory &amp; Archive</a:t>
            </a:r>
          </a:p>
        </p:txBody>
      </p:sp>
      <p:cxnSp>
        <p:nvCxnSpPr>
          <p:cNvPr id="61442" name="Gewinkelte Verbindung 121"/>
          <p:cNvCxnSpPr>
            <a:cxnSpLocks noChangeShapeType="1"/>
            <a:stCxn id="0" idx="2"/>
            <a:endCxn id="61491" idx="0"/>
          </p:cNvCxnSpPr>
          <p:nvPr/>
        </p:nvCxnSpPr>
        <p:spPr bwMode="auto">
          <a:xfrm rot="16200000" flipH="1">
            <a:off x="4610894" y="2315369"/>
            <a:ext cx="936625" cy="4027487"/>
          </a:xfrm>
          <a:prstGeom prst="bentConnector3">
            <a:avLst>
              <a:gd name="adj1" fmla="val 1744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61443" name="Gewinkelte Verbindung 119"/>
          <p:cNvCxnSpPr>
            <a:cxnSpLocks noChangeShapeType="1"/>
            <a:stCxn id="0" idx="2"/>
            <a:endCxn id="61495" idx="0"/>
          </p:cNvCxnSpPr>
          <p:nvPr/>
        </p:nvCxnSpPr>
        <p:spPr bwMode="auto">
          <a:xfrm rot="16200000" flipH="1">
            <a:off x="4070350" y="2855913"/>
            <a:ext cx="936625" cy="2946400"/>
          </a:xfrm>
          <a:prstGeom prst="bentConnector3">
            <a:avLst>
              <a:gd name="adj1" fmla="val 78389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grpSp>
        <p:nvGrpSpPr>
          <p:cNvPr id="61444" name="Gruppieren 21"/>
          <p:cNvGrpSpPr>
            <a:grpSpLocks/>
          </p:cNvGrpSpPr>
          <p:nvPr/>
        </p:nvGrpSpPr>
        <p:grpSpPr bwMode="auto">
          <a:xfrm>
            <a:off x="2879725" y="4797425"/>
            <a:ext cx="1379538" cy="1295400"/>
            <a:chOff x="2879836" y="4797152"/>
            <a:chExt cx="1379860" cy="1296144"/>
          </a:xfrm>
        </p:grpSpPr>
        <p:sp>
          <p:nvSpPr>
            <p:cNvPr id="61512" name="Rechteck 37"/>
            <p:cNvSpPr>
              <a:spLocks noChangeArrowheads="1"/>
            </p:cNvSpPr>
            <p:nvPr/>
          </p:nvSpPr>
          <p:spPr bwMode="auto">
            <a:xfrm>
              <a:off x="2879836" y="4797152"/>
              <a:ext cx="1379859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grpSp>
          <p:nvGrpSpPr>
            <p:cNvPr id="61513" name="Gruppieren 15"/>
            <p:cNvGrpSpPr>
              <a:grpSpLocks/>
            </p:cNvGrpSpPr>
            <p:nvPr/>
          </p:nvGrpSpPr>
          <p:grpSpPr bwMode="auto">
            <a:xfrm>
              <a:off x="3053056" y="5445224"/>
              <a:ext cx="1033419" cy="529363"/>
              <a:chOff x="2411760" y="5589240"/>
              <a:chExt cx="1033419" cy="529363"/>
            </a:xfrm>
          </p:grpSpPr>
          <p:sp>
            <p:nvSpPr>
              <p:cNvPr id="13" name="Würfel 89"/>
              <p:cNvSpPr/>
              <p:nvPr/>
            </p:nvSpPr>
            <p:spPr>
              <a:xfrm>
                <a:off x="2411618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FA</a:t>
                </a:r>
              </a:p>
            </p:txBody>
          </p:sp>
          <p:sp>
            <p:nvSpPr>
              <p:cNvPr id="14" name="Würfel 76"/>
              <p:cNvSpPr/>
              <p:nvPr/>
            </p:nvSpPr>
            <p:spPr>
              <a:xfrm>
                <a:off x="2916561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OR</a:t>
                </a:r>
              </a:p>
            </p:txBody>
          </p:sp>
        </p:grpSp>
        <p:sp>
          <p:nvSpPr>
            <p:cNvPr id="61514" name="Rechteck 43"/>
            <p:cNvSpPr>
              <a:spLocks noChangeArrowheads="1"/>
            </p:cNvSpPr>
            <p:nvPr/>
          </p:nvSpPr>
          <p:spPr bwMode="auto">
            <a:xfrm>
              <a:off x="3339790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Manage</a:t>
              </a:r>
            </a:p>
          </p:txBody>
        </p:sp>
        <p:sp>
          <p:nvSpPr>
            <p:cNvPr id="61515" name="Rechteck 90"/>
            <p:cNvSpPr>
              <a:spLocks noChangeArrowheads="1"/>
            </p:cNvSpPr>
            <p:nvPr/>
          </p:nvSpPr>
          <p:spPr bwMode="auto">
            <a:xfrm>
              <a:off x="3799743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Access</a:t>
              </a:r>
            </a:p>
          </p:txBody>
        </p:sp>
        <p:sp>
          <p:nvSpPr>
            <p:cNvPr id="61516" name="Rechteck 102"/>
            <p:cNvSpPr>
              <a:spLocks noChangeArrowheads="1"/>
            </p:cNvSpPr>
            <p:nvPr/>
          </p:nvSpPr>
          <p:spPr bwMode="auto">
            <a:xfrm>
              <a:off x="2879837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Ingest</a:t>
              </a:r>
            </a:p>
          </p:txBody>
        </p:sp>
        <p:sp>
          <p:nvSpPr>
            <p:cNvPr id="61517" name="Rechteck 108"/>
            <p:cNvSpPr>
              <a:spLocks noChangeArrowheads="1"/>
            </p:cNvSpPr>
            <p:nvPr/>
          </p:nvSpPr>
          <p:spPr bwMode="auto">
            <a:xfrm>
              <a:off x="2879836" y="4797152"/>
              <a:ext cx="1379860" cy="450050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FORS Archive</a:t>
              </a:r>
            </a:p>
            <a:p>
              <a:pPr algn="ctr"/>
              <a:endParaRPr lang="en-US" sz="900" b="0"/>
            </a:p>
          </p:txBody>
        </p:sp>
      </p:grpSp>
      <p:cxnSp>
        <p:nvCxnSpPr>
          <p:cNvPr id="61445" name="Gewinkelte Verbindung 40"/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3801269" y="2477294"/>
            <a:ext cx="287338" cy="17589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1446" name="Gewinkelte Verbindung 120"/>
          <p:cNvCxnSpPr>
            <a:cxnSpLocks noChangeShapeType="1"/>
            <a:stCxn id="0" idx="2"/>
            <a:endCxn id="61516" idx="0"/>
          </p:cNvCxnSpPr>
          <p:nvPr/>
        </p:nvCxnSpPr>
        <p:spPr bwMode="auto">
          <a:xfrm rot="16200000" flipH="1">
            <a:off x="2484438" y="4441825"/>
            <a:ext cx="1206500" cy="44450"/>
          </a:xfrm>
          <a:prstGeom prst="bentConnector3">
            <a:avLst>
              <a:gd name="adj1" fmla="val 69583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17" name="Rechteck 78"/>
          <p:cNvSpPr/>
          <p:nvPr/>
        </p:nvSpPr>
        <p:spPr>
          <a:xfrm>
            <a:off x="7740351" y="3501008"/>
            <a:ext cx="792088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</a:t>
            </a:r>
          </a:p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Module</a:t>
            </a:r>
          </a:p>
        </p:txBody>
      </p:sp>
      <p:sp>
        <p:nvSpPr>
          <p:cNvPr id="18" name="Eingekerbter Richtungspfeil 87"/>
          <p:cNvSpPr/>
          <p:nvPr/>
        </p:nvSpPr>
        <p:spPr>
          <a:xfrm>
            <a:off x="7740351" y="2852936"/>
            <a:ext cx="792088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 Process</a:t>
            </a:r>
          </a:p>
        </p:txBody>
      </p:sp>
      <p:sp>
        <p:nvSpPr>
          <p:cNvPr id="61453" name="Rechteck 88"/>
          <p:cNvSpPr>
            <a:spLocks noChangeArrowheads="1"/>
          </p:cNvSpPr>
          <p:nvPr/>
        </p:nvSpPr>
        <p:spPr bwMode="auto">
          <a:xfrm>
            <a:off x="7346950" y="4149725"/>
            <a:ext cx="1185863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E48F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endParaRPr lang="en-US" sz="900" b="0"/>
          </a:p>
        </p:txBody>
      </p:sp>
      <p:grpSp>
        <p:nvGrpSpPr>
          <p:cNvPr id="20" name="Gruppieren 113"/>
          <p:cNvGrpSpPr/>
          <p:nvPr/>
        </p:nvGrpSpPr>
        <p:grpSpPr>
          <a:xfrm>
            <a:off x="7740351" y="4797009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21" name="Rechteck 115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22" name="Rechteck 11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Future</a:t>
              </a:r>
            </a:p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Module</a:t>
              </a:r>
            </a:p>
          </p:txBody>
        </p:sp>
        <p:sp>
          <p:nvSpPr>
            <p:cNvPr id="23" name="Zylinder 116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61455" name="Rechteck 61"/>
          <p:cNvSpPr>
            <a:spLocks noChangeArrowheads="1"/>
          </p:cNvSpPr>
          <p:nvPr/>
        </p:nvSpPr>
        <p:spPr bwMode="auto">
          <a:xfrm>
            <a:off x="1187450" y="3500438"/>
            <a:ext cx="1033463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Personal</a:t>
            </a:r>
          </a:p>
          <a:p>
            <a:pPr algn="ctr"/>
            <a:r>
              <a:rPr lang="en-US" sz="900" b="0"/>
              <a:t>Workspace</a:t>
            </a:r>
          </a:p>
        </p:txBody>
      </p:sp>
      <p:grpSp>
        <p:nvGrpSpPr>
          <p:cNvPr id="61456" name="Gruppieren 16"/>
          <p:cNvGrpSpPr>
            <a:grpSpLocks/>
          </p:cNvGrpSpPr>
          <p:nvPr/>
        </p:nvGrpSpPr>
        <p:grpSpPr bwMode="auto">
          <a:xfrm>
            <a:off x="1187450" y="4797425"/>
            <a:ext cx="1439863" cy="1295400"/>
            <a:chOff x="1187623" y="4797152"/>
            <a:chExt cx="1440160" cy="1296144"/>
          </a:xfrm>
        </p:grpSpPr>
        <p:sp>
          <p:nvSpPr>
            <p:cNvPr id="61507" name="Rechteck 57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sp>
          <p:nvSpPr>
            <p:cNvPr id="61508" name="Rechteck 56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Workspace</a:t>
              </a:r>
            </a:p>
          </p:txBody>
        </p:sp>
        <p:grpSp>
          <p:nvGrpSpPr>
            <p:cNvPr id="61509" name="Gruppieren 14"/>
            <p:cNvGrpSpPr>
              <a:grpSpLocks/>
            </p:cNvGrpSpPr>
            <p:nvPr/>
          </p:nvGrpSpPr>
          <p:grpSpPr bwMode="auto">
            <a:xfrm>
              <a:off x="1324334" y="5439875"/>
              <a:ext cx="1166739" cy="534712"/>
              <a:chOff x="622256" y="5583891"/>
              <a:chExt cx="1166739" cy="534712"/>
            </a:xfrm>
          </p:grpSpPr>
          <p:sp>
            <p:nvSpPr>
              <p:cNvPr id="29" name="Würfel 38"/>
              <p:cNvSpPr/>
              <p:nvPr/>
            </p:nvSpPr>
            <p:spPr>
              <a:xfrm>
                <a:off x="1260405" y="5589240"/>
                <a:ext cx="528747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Repo-</a:t>
                </a:r>
                <a:br>
                  <a:rPr lang="en-US" sz="900" b="0"/>
                </a:br>
                <a:r>
                  <a:rPr lang="en-US" sz="900" b="0"/>
                  <a:t>sitory</a:t>
                </a:r>
              </a:p>
            </p:txBody>
          </p:sp>
          <p:sp>
            <p:nvSpPr>
              <p:cNvPr id="30" name="Zylinder 62"/>
              <p:cNvSpPr/>
              <p:nvPr/>
            </p:nvSpPr>
            <p:spPr>
              <a:xfrm>
                <a:off x="622098" y="5584475"/>
                <a:ext cx="538274" cy="533706"/>
              </a:xfrm>
              <a:prstGeom prst="can">
                <a:avLst>
                  <a:gd name="adj" fmla="val 34874"/>
                </a:avLst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</p:grpSp>
      <p:sp>
        <p:nvSpPr>
          <p:cNvPr id="31" name="Rechteck 64"/>
          <p:cNvSpPr/>
          <p:nvPr/>
        </p:nvSpPr>
        <p:spPr>
          <a:xfrm>
            <a:off x="2332748" y="3501008"/>
            <a:ext cx="1466995" cy="360040"/>
          </a:xfrm>
          <a:prstGeom prst="rect">
            <a:avLst/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FORS</a:t>
            </a:r>
          </a:p>
          <a:p>
            <a:pPr algn="ctr">
              <a:defRPr/>
            </a:pPr>
            <a:r>
              <a:rPr lang="en-US" sz="900" b="0"/>
              <a:t>Workspace</a:t>
            </a:r>
          </a:p>
        </p:txBody>
      </p:sp>
      <p:sp>
        <p:nvSpPr>
          <p:cNvPr id="61460" name="Eingekerbter Richtungspfeil 79"/>
          <p:cNvSpPr>
            <a:spLocks noChangeArrowheads="1"/>
          </p:cNvSpPr>
          <p:nvPr/>
        </p:nvSpPr>
        <p:spPr bwMode="auto">
          <a:xfrm>
            <a:off x="1187450" y="2852738"/>
            <a:ext cx="1011238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Study</a:t>
            </a:r>
          </a:p>
          <a:p>
            <a:pPr algn="ctr"/>
            <a:r>
              <a:rPr lang="en-US" sz="900" b="0"/>
              <a:t>Elaboration</a:t>
            </a:r>
          </a:p>
        </p:txBody>
      </p:sp>
      <p:sp>
        <p:nvSpPr>
          <p:cNvPr id="61461" name="Eingekerbter Richtungspfeil 80"/>
          <p:cNvSpPr>
            <a:spLocks noChangeArrowheads="1"/>
          </p:cNvSpPr>
          <p:nvPr/>
        </p:nvSpPr>
        <p:spPr bwMode="auto">
          <a:xfrm>
            <a:off x="2244725" y="2852738"/>
            <a:ext cx="1012825" cy="360362"/>
          </a:xfrm>
          <a:prstGeom prst="chevron">
            <a:avLst>
              <a:gd name="adj" fmla="val 23552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Submission</a:t>
            </a:r>
          </a:p>
        </p:txBody>
      </p:sp>
      <p:sp>
        <p:nvSpPr>
          <p:cNvPr id="61462" name="Eingekerbter Richtungspfeil 81"/>
          <p:cNvSpPr>
            <a:spLocks noChangeArrowheads="1"/>
          </p:cNvSpPr>
          <p:nvPr/>
        </p:nvSpPr>
        <p:spPr bwMode="auto">
          <a:xfrm>
            <a:off x="3303588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Quality Assurance</a:t>
            </a:r>
          </a:p>
        </p:txBody>
      </p:sp>
      <p:sp>
        <p:nvSpPr>
          <p:cNvPr id="35" name="Eingekerbter Richtungspfeil 82"/>
          <p:cNvSpPr/>
          <p:nvPr/>
        </p:nvSpPr>
        <p:spPr>
          <a:xfrm>
            <a:off x="4360948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 dirty="0"/>
              <a:t>Publication/Archive</a:t>
            </a:r>
          </a:p>
        </p:txBody>
      </p:sp>
      <p:sp>
        <p:nvSpPr>
          <p:cNvPr id="36" name="Eingekerbter Richtungspfeil 83"/>
          <p:cNvSpPr/>
          <p:nvPr/>
        </p:nvSpPr>
        <p:spPr>
          <a:xfrm>
            <a:off x="5418723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Search, Browse</a:t>
            </a:r>
          </a:p>
        </p:txBody>
      </p:sp>
      <p:grpSp>
        <p:nvGrpSpPr>
          <p:cNvPr id="37" name="Gruppieren 15"/>
          <p:cNvGrpSpPr>
            <a:grpSpLocks/>
          </p:cNvGrpSpPr>
          <p:nvPr/>
        </p:nvGrpSpPr>
        <p:grpSpPr bwMode="auto">
          <a:xfrm>
            <a:off x="1817756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38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40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41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2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46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3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44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39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Producer</a:t>
              </a:r>
            </a:p>
          </p:txBody>
        </p:sp>
      </p:grpSp>
      <p:grpSp>
        <p:nvGrpSpPr>
          <p:cNvPr id="61470" name="Gruppieren 15"/>
          <p:cNvGrpSpPr>
            <a:grpSpLocks/>
          </p:cNvGrpSpPr>
          <p:nvPr/>
        </p:nvGrpSpPr>
        <p:grpSpPr bwMode="auto">
          <a:xfrm>
            <a:off x="3833813" y="1700213"/>
            <a:ext cx="1008062" cy="781050"/>
            <a:chOff x="1346150" y="2125950"/>
            <a:chExt cx="1008112" cy="780727"/>
          </a:xfrm>
        </p:grpSpPr>
        <p:grpSp>
          <p:nvGrpSpPr>
            <p:cNvPr id="61497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</p:grpSpPr>
          <p:sp>
            <p:nvSpPr>
              <p:cNvPr id="61499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61500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1501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61505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1506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1502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61503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1504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1498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29" tIns="51417" rIns="102829" bIns="51417" anchor="ctr"/>
            <a:lstStyle/>
            <a:p>
              <a:pPr algn="ctr"/>
              <a:r>
                <a:rPr lang="en-US" sz="900" b="0"/>
                <a:t>FORS Collaborator</a:t>
              </a:r>
            </a:p>
          </p:txBody>
        </p:sp>
      </p:grpSp>
      <p:grpSp>
        <p:nvGrpSpPr>
          <p:cNvPr id="59" name="Gruppieren 15"/>
          <p:cNvGrpSpPr>
            <a:grpSpLocks/>
          </p:cNvGrpSpPr>
          <p:nvPr/>
        </p:nvGrpSpPr>
        <p:grpSpPr bwMode="auto">
          <a:xfrm>
            <a:off x="5850154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60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62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63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4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68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9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5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66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7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1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Consumer</a:t>
              </a:r>
            </a:p>
          </p:txBody>
        </p:sp>
      </p:grpSp>
      <p:grpSp>
        <p:nvGrpSpPr>
          <p:cNvPr id="61472" name="Gruppieren 18"/>
          <p:cNvGrpSpPr>
            <a:grpSpLocks/>
          </p:cNvGrpSpPr>
          <p:nvPr/>
        </p:nvGrpSpPr>
        <p:grpSpPr bwMode="auto">
          <a:xfrm>
            <a:off x="5616575" y="4797425"/>
            <a:ext cx="792163" cy="1295400"/>
            <a:chOff x="5076056" y="4941168"/>
            <a:chExt cx="792088" cy="1296144"/>
          </a:xfrm>
        </p:grpSpPr>
        <p:sp>
          <p:nvSpPr>
            <p:cNvPr id="61494" name="Rechteck 111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sp>
          <p:nvSpPr>
            <p:cNvPr id="61495" name="Rechteck 110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Project</a:t>
              </a:r>
            </a:p>
            <a:p>
              <a:pPr algn="ctr"/>
              <a:r>
                <a:rPr lang="en-US" sz="900" b="0"/>
                <a:t>Inventory</a:t>
              </a:r>
            </a:p>
          </p:txBody>
        </p:sp>
        <p:sp>
          <p:nvSpPr>
            <p:cNvPr id="73" name="Zylinder 112"/>
            <p:cNvSpPr/>
            <p:nvPr/>
          </p:nvSpPr>
          <p:spPr>
            <a:xfrm>
              <a:off x="5203044" y="5584475"/>
              <a:ext cx="538112" cy="533706"/>
            </a:xfrm>
            <a:prstGeom prst="can">
              <a:avLst>
                <a:gd name="adj" fmla="val 34874"/>
              </a:avLst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61473" name="Rechteck 86"/>
          <p:cNvSpPr>
            <a:spLocks noChangeArrowheads="1"/>
          </p:cNvSpPr>
          <p:nvPr/>
        </p:nvSpPr>
        <p:spPr bwMode="auto">
          <a:xfrm>
            <a:off x="1187450" y="4149725"/>
            <a:ext cx="6300788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Communication, Messaging etc.</a:t>
            </a:r>
          </a:p>
        </p:txBody>
      </p:sp>
      <p:grpSp>
        <p:nvGrpSpPr>
          <p:cNvPr id="61474" name="Gruppieren 17"/>
          <p:cNvGrpSpPr>
            <a:grpSpLocks/>
          </p:cNvGrpSpPr>
          <p:nvPr/>
        </p:nvGrpSpPr>
        <p:grpSpPr bwMode="auto">
          <a:xfrm>
            <a:off x="6696075" y="4797425"/>
            <a:ext cx="792163" cy="1295400"/>
            <a:chOff x="6156176" y="4941168"/>
            <a:chExt cx="792088" cy="1296144"/>
          </a:xfrm>
        </p:grpSpPr>
        <p:sp>
          <p:nvSpPr>
            <p:cNvPr id="61489" name="Rechteck 106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grpSp>
          <p:nvGrpSpPr>
            <p:cNvPr id="61490" name="Gruppieren 54"/>
            <p:cNvGrpSpPr>
              <a:grpSpLocks/>
            </p:cNvGrpSpPr>
            <p:nvPr/>
          </p:nvGrpSpPr>
          <p:grpSpPr bwMode="auto">
            <a:xfrm>
              <a:off x="6297038" y="5671226"/>
              <a:ext cx="510364" cy="360039"/>
              <a:chOff x="3989628" y="3284984"/>
              <a:chExt cx="510364" cy="360039"/>
            </a:xfrm>
          </p:grpSpPr>
          <p:sp>
            <p:nvSpPr>
              <p:cNvPr id="79" name="Pfeil nach links 52"/>
              <p:cNvSpPr/>
              <p:nvPr/>
            </p:nvSpPr>
            <p:spPr>
              <a:xfrm>
                <a:off x="3990041" y="3285595"/>
                <a:ext cx="293659" cy="287503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  <p:sp>
            <p:nvSpPr>
              <p:cNvPr id="80" name="Pfeil nach links 53"/>
              <p:cNvSpPr/>
              <p:nvPr/>
            </p:nvSpPr>
            <p:spPr>
              <a:xfrm rot="10800000">
                <a:off x="4205921" y="3357074"/>
                <a:ext cx="293659" cy="287502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  <p:sp>
          <p:nvSpPr>
            <p:cNvPr id="61491" name="Rechteck 105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NESSTAR</a:t>
              </a:r>
            </a:p>
            <a:p>
              <a:pPr algn="ctr"/>
              <a:r>
                <a:rPr lang="en-US" sz="900" b="0"/>
                <a:t>Adaptor</a:t>
              </a:r>
            </a:p>
          </p:txBody>
        </p:sp>
      </p:grpSp>
      <p:sp>
        <p:nvSpPr>
          <p:cNvPr id="81" name="Rechteck 60"/>
          <p:cNvSpPr/>
          <p:nvPr/>
        </p:nvSpPr>
        <p:spPr>
          <a:xfrm>
            <a:off x="3923926" y="3501008"/>
            <a:ext cx="3564423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Unified Search, Browse, Filter, Access</a:t>
            </a:r>
          </a:p>
        </p:txBody>
      </p:sp>
      <p:sp>
        <p:nvSpPr>
          <p:cNvPr id="82" name="Eingekerbter Richtungspfeil 84"/>
          <p:cNvSpPr/>
          <p:nvPr/>
        </p:nvSpPr>
        <p:spPr>
          <a:xfrm>
            <a:off x="6476499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Download</a:t>
            </a:r>
          </a:p>
        </p:txBody>
      </p:sp>
      <p:sp>
        <p:nvSpPr>
          <p:cNvPr id="61481" name="Rechteck 36"/>
          <p:cNvSpPr>
            <a:spLocks noChangeArrowheads="1"/>
          </p:cNvSpPr>
          <p:nvPr/>
        </p:nvSpPr>
        <p:spPr bwMode="auto">
          <a:xfrm>
            <a:off x="250825" y="1700213"/>
            <a:ext cx="7921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Users</a:t>
            </a:r>
          </a:p>
        </p:txBody>
      </p:sp>
      <p:sp>
        <p:nvSpPr>
          <p:cNvPr id="61482" name="Rechteck 107"/>
          <p:cNvSpPr>
            <a:spLocks noChangeArrowheads="1"/>
          </p:cNvSpPr>
          <p:nvPr/>
        </p:nvSpPr>
        <p:spPr bwMode="auto">
          <a:xfrm>
            <a:off x="250825" y="2852738"/>
            <a:ext cx="7921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Processes</a:t>
            </a:r>
          </a:p>
        </p:txBody>
      </p:sp>
      <p:sp>
        <p:nvSpPr>
          <p:cNvPr id="61483" name="Rechteck 109"/>
          <p:cNvSpPr>
            <a:spLocks noChangeArrowheads="1"/>
          </p:cNvSpPr>
          <p:nvPr/>
        </p:nvSpPr>
        <p:spPr bwMode="auto">
          <a:xfrm>
            <a:off x="0" y="3500438"/>
            <a:ext cx="10429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Environment</a:t>
            </a:r>
          </a:p>
        </p:txBody>
      </p:sp>
      <p:sp>
        <p:nvSpPr>
          <p:cNvPr id="61484" name="Rechteck 117"/>
          <p:cNvSpPr>
            <a:spLocks noChangeArrowheads="1"/>
          </p:cNvSpPr>
          <p:nvPr/>
        </p:nvSpPr>
        <p:spPr bwMode="auto">
          <a:xfrm>
            <a:off x="250825" y="4149725"/>
            <a:ext cx="792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Global</a:t>
            </a:r>
          </a:p>
          <a:p>
            <a:pPr algn="r"/>
            <a:r>
              <a:rPr lang="en-US" sz="900"/>
              <a:t>Functions</a:t>
            </a:r>
          </a:p>
        </p:txBody>
      </p:sp>
      <p:sp>
        <p:nvSpPr>
          <p:cNvPr id="61485" name="Rechteck 118"/>
          <p:cNvSpPr>
            <a:spLocks noChangeArrowheads="1"/>
          </p:cNvSpPr>
          <p:nvPr/>
        </p:nvSpPr>
        <p:spPr bwMode="auto">
          <a:xfrm>
            <a:off x="250825" y="4797425"/>
            <a:ext cx="792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Modules</a:t>
            </a:r>
          </a:p>
        </p:txBody>
      </p:sp>
      <p:cxnSp>
        <p:nvCxnSpPr>
          <p:cNvPr id="61486" name="Gewinkelte Verbindung 104"/>
          <p:cNvCxnSpPr>
            <a:cxnSpLocks noChangeShapeType="1"/>
            <a:stCxn id="61498" idx="2"/>
            <a:endCxn id="0" idx="0"/>
          </p:cNvCxnSpPr>
          <p:nvPr/>
        </p:nvCxnSpPr>
        <p:spPr bwMode="auto">
          <a:xfrm rot="16200000" flipH="1">
            <a:off x="4395788" y="2424113"/>
            <a:ext cx="371475" cy="4857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grpSp>
        <p:nvGrpSpPr>
          <p:cNvPr id="89" name="Gruppieren 113"/>
          <p:cNvGrpSpPr/>
          <p:nvPr/>
        </p:nvGrpSpPr>
        <p:grpSpPr>
          <a:xfrm>
            <a:off x="4536021" y="4797152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90" name="Rechteck 123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91" name="Rechteck 12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</a:rPr>
                <a:t>Compass</a:t>
              </a:r>
            </a:p>
          </p:txBody>
        </p:sp>
        <p:sp>
          <p:nvSpPr>
            <p:cNvPr id="92" name="Zylinder 125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9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B447CE-186C-AC4F-8DA3-BE7506468FA2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Big Picture Inventory &amp; Archive</a:t>
            </a:r>
          </a:p>
        </p:txBody>
      </p:sp>
      <p:grpSp>
        <p:nvGrpSpPr>
          <p:cNvPr id="3" name="Gruppieren 113"/>
          <p:cNvGrpSpPr/>
          <p:nvPr/>
        </p:nvGrpSpPr>
        <p:grpSpPr>
          <a:xfrm>
            <a:off x="4536021" y="4797152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5" name="Rechteck 124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6" name="Rechteck 125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</a:rPr>
                <a:t>Compass</a:t>
              </a:r>
            </a:p>
          </p:txBody>
        </p:sp>
        <p:sp>
          <p:nvSpPr>
            <p:cNvPr id="7" name="Zylinder 126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cxnSp>
        <p:nvCxnSpPr>
          <p:cNvPr id="62467" name="Gewinkelte Verbindung 121"/>
          <p:cNvCxnSpPr>
            <a:cxnSpLocks noChangeShapeType="1"/>
            <a:stCxn id="0" idx="2"/>
          </p:cNvCxnSpPr>
          <p:nvPr/>
        </p:nvCxnSpPr>
        <p:spPr bwMode="auto">
          <a:xfrm rot="5400000">
            <a:off x="4850606" y="3942557"/>
            <a:ext cx="936625" cy="773112"/>
          </a:xfrm>
          <a:prstGeom prst="bentConnector3">
            <a:avLst>
              <a:gd name="adj1" fmla="val 81745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62468" name="Gewinkelte Verbindung 119"/>
          <p:cNvCxnSpPr>
            <a:cxnSpLocks noChangeShapeType="1"/>
            <a:stCxn id="0" idx="2"/>
            <a:endCxn id="62517" idx="0"/>
          </p:cNvCxnSpPr>
          <p:nvPr/>
        </p:nvCxnSpPr>
        <p:spPr bwMode="auto">
          <a:xfrm rot="16200000" flipH="1">
            <a:off x="5390356" y="4175919"/>
            <a:ext cx="936625" cy="306388"/>
          </a:xfrm>
          <a:prstGeom prst="bentConnector3">
            <a:avLst>
              <a:gd name="adj1" fmla="val 20694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grpSp>
        <p:nvGrpSpPr>
          <p:cNvPr id="62469" name="Gruppieren 21"/>
          <p:cNvGrpSpPr>
            <a:grpSpLocks/>
          </p:cNvGrpSpPr>
          <p:nvPr/>
        </p:nvGrpSpPr>
        <p:grpSpPr bwMode="auto">
          <a:xfrm>
            <a:off x="2879725" y="4797425"/>
            <a:ext cx="1379538" cy="1295400"/>
            <a:chOff x="2879836" y="4797152"/>
            <a:chExt cx="1379860" cy="1296144"/>
          </a:xfrm>
        </p:grpSpPr>
        <p:sp>
          <p:nvSpPr>
            <p:cNvPr id="62534" name="Rechteck 37"/>
            <p:cNvSpPr>
              <a:spLocks noChangeArrowheads="1"/>
            </p:cNvSpPr>
            <p:nvPr/>
          </p:nvSpPr>
          <p:spPr bwMode="auto">
            <a:xfrm>
              <a:off x="2879836" y="4797152"/>
              <a:ext cx="1379859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grpSp>
          <p:nvGrpSpPr>
            <p:cNvPr id="62535" name="Gruppieren 15"/>
            <p:cNvGrpSpPr>
              <a:grpSpLocks/>
            </p:cNvGrpSpPr>
            <p:nvPr/>
          </p:nvGrpSpPr>
          <p:grpSpPr bwMode="auto">
            <a:xfrm>
              <a:off x="3053056" y="5445224"/>
              <a:ext cx="1033419" cy="529363"/>
              <a:chOff x="2411760" y="5589240"/>
              <a:chExt cx="1033419" cy="529363"/>
            </a:xfrm>
          </p:grpSpPr>
          <p:sp>
            <p:nvSpPr>
              <p:cNvPr id="17" name="Würfel 89"/>
              <p:cNvSpPr/>
              <p:nvPr/>
            </p:nvSpPr>
            <p:spPr>
              <a:xfrm>
                <a:off x="2411618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FA</a:t>
                </a:r>
              </a:p>
            </p:txBody>
          </p:sp>
          <p:sp>
            <p:nvSpPr>
              <p:cNvPr id="18" name="Würfel 76"/>
              <p:cNvSpPr/>
              <p:nvPr/>
            </p:nvSpPr>
            <p:spPr>
              <a:xfrm>
                <a:off x="2916561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OR</a:t>
                </a:r>
              </a:p>
            </p:txBody>
          </p:sp>
        </p:grpSp>
        <p:sp>
          <p:nvSpPr>
            <p:cNvPr id="62536" name="Rechteck 43"/>
            <p:cNvSpPr>
              <a:spLocks noChangeArrowheads="1"/>
            </p:cNvSpPr>
            <p:nvPr/>
          </p:nvSpPr>
          <p:spPr bwMode="auto">
            <a:xfrm>
              <a:off x="3339790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Manage</a:t>
              </a:r>
            </a:p>
          </p:txBody>
        </p:sp>
        <p:sp>
          <p:nvSpPr>
            <p:cNvPr id="62537" name="Rechteck 90"/>
            <p:cNvSpPr>
              <a:spLocks noChangeArrowheads="1"/>
            </p:cNvSpPr>
            <p:nvPr/>
          </p:nvSpPr>
          <p:spPr bwMode="auto">
            <a:xfrm>
              <a:off x="3799743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Access</a:t>
              </a:r>
            </a:p>
          </p:txBody>
        </p:sp>
        <p:sp>
          <p:nvSpPr>
            <p:cNvPr id="62538" name="Rechteck 102"/>
            <p:cNvSpPr>
              <a:spLocks noChangeArrowheads="1"/>
            </p:cNvSpPr>
            <p:nvPr/>
          </p:nvSpPr>
          <p:spPr bwMode="auto">
            <a:xfrm>
              <a:off x="2879837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Ingest</a:t>
              </a:r>
            </a:p>
          </p:txBody>
        </p:sp>
        <p:sp>
          <p:nvSpPr>
            <p:cNvPr id="62539" name="Rechteck 108"/>
            <p:cNvSpPr>
              <a:spLocks noChangeArrowheads="1"/>
            </p:cNvSpPr>
            <p:nvPr/>
          </p:nvSpPr>
          <p:spPr bwMode="auto">
            <a:xfrm>
              <a:off x="2879836" y="4797152"/>
              <a:ext cx="1379860" cy="450050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FORS Archive</a:t>
              </a:r>
            </a:p>
            <a:p>
              <a:pPr algn="ctr"/>
              <a:endParaRPr lang="en-US" sz="900" b="0"/>
            </a:p>
          </p:txBody>
        </p:sp>
      </p:grpSp>
      <p:cxnSp>
        <p:nvCxnSpPr>
          <p:cNvPr id="62470" name="Gewinkelte Verbindung 40"/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5649913" y="3268662"/>
            <a:ext cx="287338" cy="1762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2471" name="Gewinkelte Verbindung 120"/>
          <p:cNvCxnSpPr>
            <a:cxnSpLocks noChangeShapeType="1"/>
            <a:stCxn id="0" idx="2"/>
            <a:endCxn id="62537" idx="0"/>
          </p:cNvCxnSpPr>
          <p:nvPr/>
        </p:nvCxnSpPr>
        <p:spPr bwMode="auto">
          <a:xfrm rot="5400000">
            <a:off x="4264025" y="3625850"/>
            <a:ext cx="1206500" cy="1676400"/>
          </a:xfrm>
          <a:prstGeom prst="bentConnector3">
            <a:avLst>
              <a:gd name="adj1" fmla="val 7671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21" name="Rechteck 78"/>
          <p:cNvSpPr/>
          <p:nvPr/>
        </p:nvSpPr>
        <p:spPr>
          <a:xfrm>
            <a:off x="7740351" y="3501008"/>
            <a:ext cx="792088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</a:t>
            </a:r>
          </a:p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Module</a:t>
            </a:r>
          </a:p>
        </p:txBody>
      </p:sp>
      <p:sp>
        <p:nvSpPr>
          <p:cNvPr id="22" name="Eingekerbter Richtungspfeil 87"/>
          <p:cNvSpPr/>
          <p:nvPr/>
        </p:nvSpPr>
        <p:spPr>
          <a:xfrm>
            <a:off x="7740351" y="2852936"/>
            <a:ext cx="792088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 Process</a:t>
            </a:r>
          </a:p>
        </p:txBody>
      </p:sp>
      <p:sp>
        <p:nvSpPr>
          <p:cNvPr id="62478" name="Rechteck 88"/>
          <p:cNvSpPr>
            <a:spLocks noChangeArrowheads="1"/>
          </p:cNvSpPr>
          <p:nvPr/>
        </p:nvSpPr>
        <p:spPr bwMode="auto">
          <a:xfrm>
            <a:off x="7346950" y="4149725"/>
            <a:ext cx="1185863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E48F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endParaRPr lang="en-US" sz="900" b="0"/>
          </a:p>
        </p:txBody>
      </p:sp>
      <p:grpSp>
        <p:nvGrpSpPr>
          <p:cNvPr id="24" name="Gruppieren 113"/>
          <p:cNvGrpSpPr/>
          <p:nvPr/>
        </p:nvGrpSpPr>
        <p:grpSpPr>
          <a:xfrm>
            <a:off x="7740351" y="4797009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25" name="Rechteck 115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26" name="Rechteck 11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Future</a:t>
              </a:r>
            </a:p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Module</a:t>
              </a:r>
            </a:p>
          </p:txBody>
        </p:sp>
        <p:sp>
          <p:nvSpPr>
            <p:cNvPr id="27" name="Zylinder 116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62480" name="Rechteck 61"/>
          <p:cNvSpPr>
            <a:spLocks noChangeArrowheads="1"/>
          </p:cNvSpPr>
          <p:nvPr/>
        </p:nvSpPr>
        <p:spPr bwMode="auto">
          <a:xfrm>
            <a:off x="1187450" y="3500438"/>
            <a:ext cx="1033463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Personal</a:t>
            </a:r>
          </a:p>
          <a:p>
            <a:pPr algn="ctr"/>
            <a:r>
              <a:rPr lang="en-US" sz="900" b="0"/>
              <a:t>Workspace</a:t>
            </a:r>
          </a:p>
        </p:txBody>
      </p:sp>
      <p:grpSp>
        <p:nvGrpSpPr>
          <p:cNvPr id="62481" name="Gruppieren 16"/>
          <p:cNvGrpSpPr>
            <a:grpSpLocks/>
          </p:cNvGrpSpPr>
          <p:nvPr/>
        </p:nvGrpSpPr>
        <p:grpSpPr bwMode="auto">
          <a:xfrm>
            <a:off x="1187450" y="4797425"/>
            <a:ext cx="1439863" cy="1295400"/>
            <a:chOff x="1187623" y="4797152"/>
            <a:chExt cx="1440160" cy="1296144"/>
          </a:xfrm>
        </p:grpSpPr>
        <p:sp>
          <p:nvSpPr>
            <p:cNvPr id="62529" name="Rechteck 57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sp>
          <p:nvSpPr>
            <p:cNvPr id="62530" name="Rechteck 56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Workspace</a:t>
              </a:r>
            </a:p>
          </p:txBody>
        </p:sp>
        <p:grpSp>
          <p:nvGrpSpPr>
            <p:cNvPr id="62531" name="Gruppieren 14"/>
            <p:cNvGrpSpPr>
              <a:grpSpLocks/>
            </p:cNvGrpSpPr>
            <p:nvPr/>
          </p:nvGrpSpPr>
          <p:grpSpPr bwMode="auto">
            <a:xfrm>
              <a:off x="1324334" y="5439875"/>
              <a:ext cx="1166739" cy="534712"/>
              <a:chOff x="622256" y="5583891"/>
              <a:chExt cx="1166739" cy="534712"/>
            </a:xfrm>
          </p:grpSpPr>
          <p:sp>
            <p:nvSpPr>
              <p:cNvPr id="33" name="Würfel 38"/>
              <p:cNvSpPr/>
              <p:nvPr/>
            </p:nvSpPr>
            <p:spPr>
              <a:xfrm>
                <a:off x="1260405" y="5589240"/>
                <a:ext cx="528747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Repo-</a:t>
                </a:r>
                <a:br>
                  <a:rPr lang="en-US" sz="900" b="0"/>
                </a:br>
                <a:r>
                  <a:rPr lang="en-US" sz="900" b="0"/>
                  <a:t>sitory</a:t>
                </a:r>
              </a:p>
            </p:txBody>
          </p:sp>
          <p:sp>
            <p:nvSpPr>
              <p:cNvPr id="34" name="Zylinder 62"/>
              <p:cNvSpPr/>
              <p:nvPr/>
            </p:nvSpPr>
            <p:spPr>
              <a:xfrm>
                <a:off x="622098" y="5584475"/>
                <a:ext cx="538274" cy="533706"/>
              </a:xfrm>
              <a:prstGeom prst="can">
                <a:avLst>
                  <a:gd name="adj" fmla="val 34874"/>
                </a:avLst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</p:grpSp>
      <p:sp>
        <p:nvSpPr>
          <p:cNvPr id="62482" name="Rechteck 64"/>
          <p:cNvSpPr>
            <a:spLocks noChangeArrowheads="1"/>
          </p:cNvSpPr>
          <p:nvPr/>
        </p:nvSpPr>
        <p:spPr bwMode="auto">
          <a:xfrm>
            <a:off x="2332038" y="3500438"/>
            <a:ext cx="1468437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FORS</a:t>
            </a:r>
          </a:p>
          <a:p>
            <a:pPr algn="ctr"/>
            <a:r>
              <a:rPr lang="en-US" sz="900" b="0"/>
              <a:t>Workspace</a:t>
            </a:r>
          </a:p>
        </p:txBody>
      </p:sp>
      <p:sp>
        <p:nvSpPr>
          <p:cNvPr id="62483" name="Eingekerbter Richtungspfeil 79"/>
          <p:cNvSpPr>
            <a:spLocks noChangeArrowheads="1"/>
          </p:cNvSpPr>
          <p:nvPr/>
        </p:nvSpPr>
        <p:spPr bwMode="auto">
          <a:xfrm>
            <a:off x="1187450" y="2852738"/>
            <a:ext cx="1011238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Study</a:t>
            </a:r>
          </a:p>
          <a:p>
            <a:pPr algn="ctr"/>
            <a:r>
              <a:rPr lang="en-US" sz="900" b="0"/>
              <a:t>Elaboration</a:t>
            </a:r>
          </a:p>
        </p:txBody>
      </p:sp>
      <p:sp>
        <p:nvSpPr>
          <p:cNvPr id="62484" name="Eingekerbter Richtungspfeil 80"/>
          <p:cNvSpPr>
            <a:spLocks noChangeArrowheads="1"/>
          </p:cNvSpPr>
          <p:nvPr/>
        </p:nvSpPr>
        <p:spPr bwMode="auto">
          <a:xfrm>
            <a:off x="2244725" y="2852738"/>
            <a:ext cx="1012825" cy="360362"/>
          </a:xfrm>
          <a:prstGeom prst="chevron">
            <a:avLst>
              <a:gd name="adj" fmla="val 23552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Submission</a:t>
            </a:r>
          </a:p>
        </p:txBody>
      </p:sp>
      <p:sp>
        <p:nvSpPr>
          <p:cNvPr id="62485" name="Eingekerbter Richtungspfeil 81"/>
          <p:cNvSpPr>
            <a:spLocks noChangeArrowheads="1"/>
          </p:cNvSpPr>
          <p:nvPr/>
        </p:nvSpPr>
        <p:spPr bwMode="auto">
          <a:xfrm>
            <a:off x="3303588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Quality Assurance</a:t>
            </a:r>
          </a:p>
        </p:txBody>
      </p:sp>
      <p:sp>
        <p:nvSpPr>
          <p:cNvPr id="62486" name="Eingekerbter Richtungspfeil 82"/>
          <p:cNvSpPr>
            <a:spLocks noChangeArrowheads="1"/>
          </p:cNvSpPr>
          <p:nvPr/>
        </p:nvSpPr>
        <p:spPr bwMode="auto">
          <a:xfrm>
            <a:off x="4360863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Publication/Archive</a:t>
            </a:r>
          </a:p>
        </p:txBody>
      </p:sp>
      <p:sp>
        <p:nvSpPr>
          <p:cNvPr id="40" name="Eingekerbter Richtungspfeil 83"/>
          <p:cNvSpPr/>
          <p:nvPr/>
        </p:nvSpPr>
        <p:spPr>
          <a:xfrm>
            <a:off x="5418723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Search, Browse</a:t>
            </a:r>
          </a:p>
        </p:txBody>
      </p:sp>
      <p:grpSp>
        <p:nvGrpSpPr>
          <p:cNvPr id="41" name="Gruppieren 15"/>
          <p:cNvGrpSpPr>
            <a:grpSpLocks/>
          </p:cNvGrpSpPr>
          <p:nvPr/>
        </p:nvGrpSpPr>
        <p:grpSpPr bwMode="auto">
          <a:xfrm>
            <a:off x="1817756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42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44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45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6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50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1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7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48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9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43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Producer</a:t>
              </a:r>
            </a:p>
          </p:txBody>
        </p:sp>
      </p:grpSp>
      <p:grpSp>
        <p:nvGrpSpPr>
          <p:cNvPr id="62491" name="Gruppieren 15"/>
          <p:cNvGrpSpPr>
            <a:grpSpLocks/>
          </p:cNvGrpSpPr>
          <p:nvPr/>
        </p:nvGrpSpPr>
        <p:grpSpPr bwMode="auto">
          <a:xfrm>
            <a:off x="3833813" y="1700213"/>
            <a:ext cx="1008062" cy="781050"/>
            <a:chOff x="1346150" y="2125950"/>
            <a:chExt cx="1008112" cy="780727"/>
          </a:xfrm>
        </p:grpSpPr>
        <p:grpSp>
          <p:nvGrpSpPr>
            <p:cNvPr id="62519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</p:grpSpPr>
          <p:sp>
            <p:nvSpPr>
              <p:cNvPr id="62521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62522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2523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62527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2528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2524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62525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2526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2520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29" tIns="51417" rIns="102829" bIns="51417" anchor="ctr"/>
            <a:lstStyle/>
            <a:p>
              <a:pPr algn="ctr"/>
              <a:r>
                <a:rPr lang="en-US" sz="900" b="0"/>
                <a:t>FORS Collaborator</a:t>
              </a:r>
            </a:p>
          </p:txBody>
        </p:sp>
      </p:grpSp>
      <p:grpSp>
        <p:nvGrpSpPr>
          <p:cNvPr id="63" name="Gruppieren 15"/>
          <p:cNvGrpSpPr>
            <a:grpSpLocks/>
          </p:cNvGrpSpPr>
          <p:nvPr/>
        </p:nvGrpSpPr>
        <p:grpSpPr bwMode="auto">
          <a:xfrm>
            <a:off x="5850154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64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66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67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8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72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3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9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70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1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5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Consumer</a:t>
              </a:r>
            </a:p>
          </p:txBody>
        </p:sp>
      </p:grpSp>
      <p:grpSp>
        <p:nvGrpSpPr>
          <p:cNvPr id="62493" name="Gruppieren 18"/>
          <p:cNvGrpSpPr>
            <a:grpSpLocks/>
          </p:cNvGrpSpPr>
          <p:nvPr/>
        </p:nvGrpSpPr>
        <p:grpSpPr bwMode="auto">
          <a:xfrm>
            <a:off x="5616575" y="4797425"/>
            <a:ext cx="792163" cy="1295400"/>
            <a:chOff x="5076056" y="4941168"/>
            <a:chExt cx="792088" cy="1296144"/>
          </a:xfrm>
        </p:grpSpPr>
        <p:sp>
          <p:nvSpPr>
            <p:cNvPr id="62516" name="Rechteck 111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sp>
          <p:nvSpPr>
            <p:cNvPr id="62517" name="Rechteck 110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Project</a:t>
              </a:r>
            </a:p>
            <a:p>
              <a:pPr algn="ctr"/>
              <a:r>
                <a:rPr lang="en-US" sz="900" b="0"/>
                <a:t>Inventory</a:t>
              </a:r>
            </a:p>
          </p:txBody>
        </p:sp>
        <p:sp>
          <p:nvSpPr>
            <p:cNvPr id="77" name="Zylinder 112"/>
            <p:cNvSpPr/>
            <p:nvPr/>
          </p:nvSpPr>
          <p:spPr>
            <a:xfrm>
              <a:off x="5203044" y="5584475"/>
              <a:ext cx="538112" cy="533706"/>
            </a:xfrm>
            <a:prstGeom prst="can">
              <a:avLst>
                <a:gd name="adj" fmla="val 34874"/>
              </a:avLst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62494" name="Rechteck 86"/>
          <p:cNvSpPr>
            <a:spLocks noChangeArrowheads="1"/>
          </p:cNvSpPr>
          <p:nvPr/>
        </p:nvSpPr>
        <p:spPr bwMode="auto">
          <a:xfrm>
            <a:off x="1187450" y="4149725"/>
            <a:ext cx="6300788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Communication, Messaging etc.</a:t>
            </a:r>
          </a:p>
        </p:txBody>
      </p:sp>
      <p:grpSp>
        <p:nvGrpSpPr>
          <p:cNvPr id="62495" name="Gruppieren 17"/>
          <p:cNvGrpSpPr>
            <a:grpSpLocks/>
          </p:cNvGrpSpPr>
          <p:nvPr/>
        </p:nvGrpSpPr>
        <p:grpSpPr bwMode="auto">
          <a:xfrm>
            <a:off x="6696075" y="4797425"/>
            <a:ext cx="792163" cy="1295400"/>
            <a:chOff x="6156176" y="4941168"/>
            <a:chExt cx="792088" cy="1296144"/>
          </a:xfrm>
        </p:grpSpPr>
        <p:sp>
          <p:nvSpPr>
            <p:cNvPr id="62511" name="Rechteck 106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grpSp>
          <p:nvGrpSpPr>
            <p:cNvPr id="62512" name="Gruppieren 54"/>
            <p:cNvGrpSpPr>
              <a:grpSpLocks/>
            </p:cNvGrpSpPr>
            <p:nvPr/>
          </p:nvGrpSpPr>
          <p:grpSpPr bwMode="auto">
            <a:xfrm>
              <a:off x="6297038" y="5671226"/>
              <a:ext cx="510364" cy="360039"/>
              <a:chOff x="3989628" y="3284984"/>
              <a:chExt cx="510364" cy="360039"/>
            </a:xfrm>
          </p:grpSpPr>
          <p:sp>
            <p:nvSpPr>
              <p:cNvPr id="83" name="Pfeil nach links 52"/>
              <p:cNvSpPr/>
              <p:nvPr/>
            </p:nvSpPr>
            <p:spPr>
              <a:xfrm>
                <a:off x="3990041" y="3285595"/>
                <a:ext cx="293659" cy="287503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  <p:sp>
            <p:nvSpPr>
              <p:cNvPr id="84" name="Pfeil nach links 53"/>
              <p:cNvSpPr/>
              <p:nvPr/>
            </p:nvSpPr>
            <p:spPr>
              <a:xfrm rot="10800000">
                <a:off x="4205921" y="3357074"/>
                <a:ext cx="293659" cy="287502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  <p:sp>
          <p:nvSpPr>
            <p:cNvPr id="62513" name="Rechteck 105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NESSTAR</a:t>
              </a:r>
            </a:p>
            <a:p>
              <a:pPr algn="ctr"/>
              <a:r>
                <a:rPr lang="en-US" sz="900" b="0"/>
                <a:t>Adaptor</a:t>
              </a:r>
            </a:p>
          </p:txBody>
        </p:sp>
      </p:grpSp>
      <p:sp>
        <p:nvSpPr>
          <p:cNvPr id="85" name="Rechteck 60"/>
          <p:cNvSpPr/>
          <p:nvPr/>
        </p:nvSpPr>
        <p:spPr>
          <a:xfrm>
            <a:off x="3923926" y="3501008"/>
            <a:ext cx="3564423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Unified Search, Browse, Filter, Access</a:t>
            </a:r>
          </a:p>
        </p:txBody>
      </p:sp>
      <p:sp>
        <p:nvSpPr>
          <p:cNvPr id="86" name="Eingekerbter Richtungspfeil 84"/>
          <p:cNvSpPr/>
          <p:nvPr/>
        </p:nvSpPr>
        <p:spPr>
          <a:xfrm>
            <a:off x="6476499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Download</a:t>
            </a:r>
          </a:p>
        </p:txBody>
      </p:sp>
      <p:sp>
        <p:nvSpPr>
          <p:cNvPr id="62502" name="Rechteck 36"/>
          <p:cNvSpPr>
            <a:spLocks noChangeArrowheads="1"/>
          </p:cNvSpPr>
          <p:nvPr/>
        </p:nvSpPr>
        <p:spPr bwMode="auto">
          <a:xfrm>
            <a:off x="250825" y="1700213"/>
            <a:ext cx="7921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Users</a:t>
            </a:r>
          </a:p>
        </p:txBody>
      </p:sp>
      <p:sp>
        <p:nvSpPr>
          <p:cNvPr id="62503" name="Rechteck 107"/>
          <p:cNvSpPr>
            <a:spLocks noChangeArrowheads="1"/>
          </p:cNvSpPr>
          <p:nvPr/>
        </p:nvSpPr>
        <p:spPr bwMode="auto">
          <a:xfrm>
            <a:off x="250825" y="2852738"/>
            <a:ext cx="7921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Processes</a:t>
            </a:r>
          </a:p>
        </p:txBody>
      </p:sp>
      <p:sp>
        <p:nvSpPr>
          <p:cNvPr id="62504" name="Rechteck 109"/>
          <p:cNvSpPr>
            <a:spLocks noChangeArrowheads="1"/>
          </p:cNvSpPr>
          <p:nvPr/>
        </p:nvSpPr>
        <p:spPr bwMode="auto">
          <a:xfrm>
            <a:off x="-152400" y="3500438"/>
            <a:ext cx="11953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Environment</a:t>
            </a:r>
          </a:p>
        </p:txBody>
      </p:sp>
      <p:sp>
        <p:nvSpPr>
          <p:cNvPr id="62505" name="Rechteck 117"/>
          <p:cNvSpPr>
            <a:spLocks noChangeArrowheads="1"/>
          </p:cNvSpPr>
          <p:nvPr/>
        </p:nvSpPr>
        <p:spPr bwMode="auto">
          <a:xfrm>
            <a:off x="250825" y="4149725"/>
            <a:ext cx="792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Global</a:t>
            </a:r>
          </a:p>
          <a:p>
            <a:pPr algn="r"/>
            <a:r>
              <a:rPr lang="en-US" sz="900"/>
              <a:t>Functions</a:t>
            </a:r>
          </a:p>
        </p:txBody>
      </p:sp>
      <p:sp>
        <p:nvSpPr>
          <p:cNvPr id="62506" name="Rechteck 118"/>
          <p:cNvSpPr>
            <a:spLocks noChangeArrowheads="1"/>
          </p:cNvSpPr>
          <p:nvPr/>
        </p:nvSpPr>
        <p:spPr bwMode="auto">
          <a:xfrm>
            <a:off x="250825" y="4797425"/>
            <a:ext cx="792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Modules</a:t>
            </a:r>
          </a:p>
        </p:txBody>
      </p:sp>
      <p:cxnSp>
        <p:nvCxnSpPr>
          <p:cNvPr id="62507" name="Gewinkelte Verbindung 104"/>
          <p:cNvCxnSpPr>
            <a:cxnSpLocks noChangeShapeType="1"/>
            <a:endCxn id="0" idx="0"/>
          </p:cNvCxnSpPr>
          <p:nvPr/>
        </p:nvCxnSpPr>
        <p:spPr bwMode="auto">
          <a:xfrm rot="16200000" flipH="1">
            <a:off x="3916363" y="887413"/>
            <a:ext cx="371475" cy="3559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62508" name="Gewinkelte Verbindung 122"/>
          <p:cNvCxnSpPr>
            <a:cxnSpLocks noChangeShapeType="1"/>
          </p:cNvCxnSpPr>
          <p:nvPr/>
        </p:nvCxnSpPr>
        <p:spPr bwMode="auto">
          <a:xfrm rot="5400000">
            <a:off x="5932488" y="2430463"/>
            <a:ext cx="371475" cy="4730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62509" name="Gewinkelte Verbindung 122"/>
          <p:cNvCxnSpPr>
            <a:cxnSpLocks noChangeShapeType="1"/>
            <a:stCxn id="62520" idx="2"/>
            <a:endCxn id="0" idx="0"/>
          </p:cNvCxnSpPr>
          <p:nvPr/>
        </p:nvCxnSpPr>
        <p:spPr bwMode="auto">
          <a:xfrm rot="16200000" flipH="1">
            <a:off x="4924425" y="1895476"/>
            <a:ext cx="371475" cy="154305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9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4BB58A-FFAC-964F-8E66-4BEBC1040D9A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Big Picture Inventory &amp; Archive</a:t>
            </a:r>
          </a:p>
        </p:txBody>
      </p:sp>
      <p:cxnSp>
        <p:nvCxnSpPr>
          <p:cNvPr id="63490" name="Gewinkelte Verbindung 122"/>
          <p:cNvCxnSpPr>
            <a:cxnSpLocks noChangeShapeType="1"/>
            <a:endCxn id="0" idx="0"/>
          </p:cNvCxnSpPr>
          <p:nvPr/>
        </p:nvCxnSpPr>
        <p:spPr bwMode="auto">
          <a:xfrm rot="16200000" flipH="1">
            <a:off x="6461919" y="2374107"/>
            <a:ext cx="371475" cy="5857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63491" name="Gewinkelte Verbindung 119"/>
          <p:cNvCxnSpPr>
            <a:cxnSpLocks noChangeShapeType="1"/>
            <a:stCxn id="0" idx="2"/>
            <a:endCxn id="63537" idx="0"/>
          </p:cNvCxnSpPr>
          <p:nvPr/>
        </p:nvCxnSpPr>
        <p:spPr bwMode="auto">
          <a:xfrm rot="16200000" flipH="1">
            <a:off x="5930900" y="3635375"/>
            <a:ext cx="936625" cy="1387475"/>
          </a:xfrm>
          <a:prstGeom prst="bentConnector3">
            <a:avLst>
              <a:gd name="adj1" fmla="val 20694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grpSp>
        <p:nvGrpSpPr>
          <p:cNvPr id="63492" name="Gruppieren 21"/>
          <p:cNvGrpSpPr>
            <a:grpSpLocks/>
          </p:cNvGrpSpPr>
          <p:nvPr/>
        </p:nvGrpSpPr>
        <p:grpSpPr bwMode="auto">
          <a:xfrm>
            <a:off x="2879725" y="4797425"/>
            <a:ext cx="1379538" cy="1295400"/>
            <a:chOff x="2879836" y="4797152"/>
            <a:chExt cx="1379860" cy="1296144"/>
          </a:xfrm>
        </p:grpSpPr>
        <p:sp>
          <p:nvSpPr>
            <p:cNvPr id="63558" name="Rechteck 37"/>
            <p:cNvSpPr>
              <a:spLocks noChangeArrowheads="1"/>
            </p:cNvSpPr>
            <p:nvPr/>
          </p:nvSpPr>
          <p:spPr bwMode="auto">
            <a:xfrm>
              <a:off x="2879836" y="4797152"/>
              <a:ext cx="1379859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grpSp>
          <p:nvGrpSpPr>
            <p:cNvPr id="63559" name="Gruppieren 15"/>
            <p:cNvGrpSpPr>
              <a:grpSpLocks/>
            </p:cNvGrpSpPr>
            <p:nvPr/>
          </p:nvGrpSpPr>
          <p:grpSpPr bwMode="auto">
            <a:xfrm>
              <a:off x="3053056" y="5445224"/>
              <a:ext cx="1033419" cy="529363"/>
              <a:chOff x="2411760" y="5589240"/>
              <a:chExt cx="1033419" cy="529363"/>
            </a:xfrm>
          </p:grpSpPr>
          <p:sp>
            <p:nvSpPr>
              <p:cNvPr id="13" name="Würfel 89"/>
              <p:cNvSpPr/>
              <p:nvPr/>
            </p:nvSpPr>
            <p:spPr>
              <a:xfrm>
                <a:off x="2411618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FA</a:t>
                </a:r>
              </a:p>
            </p:txBody>
          </p:sp>
          <p:sp>
            <p:nvSpPr>
              <p:cNvPr id="14" name="Würfel 76"/>
              <p:cNvSpPr/>
              <p:nvPr/>
            </p:nvSpPr>
            <p:spPr>
              <a:xfrm>
                <a:off x="2916561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OR</a:t>
                </a:r>
              </a:p>
            </p:txBody>
          </p:sp>
        </p:grpSp>
        <p:sp>
          <p:nvSpPr>
            <p:cNvPr id="63560" name="Rechteck 43"/>
            <p:cNvSpPr>
              <a:spLocks noChangeArrowheads="1"/>
            </p:cNvSpPr>
            <p:nvPr/>
          </p:nvSpPr>
          <p:spPr bwMode="auto">
            <a:xfrm>
              <a:off x="3339790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Manage</a:t>
              </a:r>
            </a:p>
          </p:txBody>
        </p:sp>
        <p:sp>
          <p:nvSpPr>
            <p:cNvPr id="63561" name="Rechteck 90"/>
            <p:cNvSpPr>
              <a:spLocks noChangeArrowheads="1"/>
            </p:cNvSpPr>
            <p:nvPr/>
          </p:nvSpPr>
          <p:spPr bwMode="auto">
            <a:xfrm>
              <a:off x="3799743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Access</a:t>
              </a:r>
            </a:p>
          </p:txBody>
        </p:sp>
        <p:sp>
          <p:nvSpPr>
            <p:cNvPr id="63562" name="Rechteck 102"/>
            <p:cNvSpPr>
              <a:spLocks noChangeArrowheads="1"/>
            </p:cNvSpPr>
            <p:nvPr/>
          </p:nvSpPr>
          <p:spPr bwMode="auto">
            <a:xfrm>
              <a:off x="2879837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Ingest</a:t>
              </a:r>
            </a:p>
          </p:txBody>
        </p:sp>
        <p:sp>
          <p:nvSpPr>
            <p:cNvPr id="63563" name="Rechteck 108"/>
            <p:cNvSpPr>
              <a:spLocks noChangeArrowheads="1"/>
            </p:cNvSpPr>
            <p:nvPr/>
          </p:nvSpPr>
          <p:spPr bwMode="auto">
            <a:xfrm>
              <a:off x="2879836" y="4797152"/>
              <a:ext cx="1379860" cy="450050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FORS Archive</a:t>
              </a:r>
            </a:p>
            <a:p>
              <a:pPr algn="ctr"/>
              <a:endParaRPr lang="en-US" sz="900" b="0"/>
            </a:p>
          </p:txBody>
        </p:sp>
      </p:grpSp>
      <p:cxnSp>
        <p:nvCxnSpPr>
          <p:cNvPr id="63493" name="Gewinkelte Verbindung 40"/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6179344" y="2739231"/>
            <a:ext cx="287338" cy="12350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3494" name="Gewinkelte Verbindung 120"/>
          <p:cNvCxnSpPr>
            <a:cxnSpLocks noChangeShapeType="1"/>
            <a:stCxn id="0" idx="2"/>
            <a:endCxn id="63561" idx="0"/>
          </p:cNvCxnSpPr>
          <p:nvPr/>
        </p:nvCxnSpPr>
        <p:spPr bwMode="auto">
          <a:xfrm rot="5400000">
            <a:off x="4264025" y="3625850"/>
            <a:ext cx="1206500" cy="1676400"/>
          </a:xfrm>
          <a:prstGeom prst="bentConnector3">
            <a:avLst>
              <a:gd name="adj1" fmla="val 7671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17" name="Rechteck 78"/>
          <p:cNvSpPr/>
          <p:nvPr/>
        </p:nvSpPr>
        <p:spPr>
          <a:xfrm>
            <a:off x="7740351" y="3501008"/>
            <a:ext cx="792088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</a:t>
            </a:r>
          </a:p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Module</a:t>
            </a:r>
          </a:p>
        </p:txBody>
      </p:sp>
      <p:sp>
        <p:nvSpPr>
          <p:cNvPr id="18" name="Eingekerbter Richtungspfeil 87"/>
          <p:cNvSpPr/>
          <p:nvPr/>
        </p:nvSpPr>
        <p:spPr>
          <a:xfrm>
            <a:off x="7740351" y="2852936"/>
            <a:ext cx="792088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 Process</a:t>
            </a:r>
          </a:p>
        </p:txBody>
      </p:sp>
      <p:sp>
        <p:nvSpPr>
          <p:cNvPr id="63501" name="Rechteck 88"/>
          <p:cNvSpPr>
            <a:spLocks noChangeArrowheads="1"/>
          </p:cNvSpPr>
          <p:nvPr/>
        </p:nvSpPr>
        <p:spPr bwMode="auto">
          <a:xfrm>
            <a:off x="7346950" y="4149725"/>
            <a:ext cx="1185863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E48F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endParaRPr lang="en-US" sz="900" b="0"/>
          </a:p>
        </p:txBody>
      </p:sp>
      <p:grpSp>
        <p:nvGrpSpPr>
          <p:cNvPr id="20" name="Gruppieren 113"/>
          <p:cNvGrpSpPr/>
          <p:nvPr/>
        </p:nvGrpSpPr>
        <p:grpSpPr>
          <a:xfrm>
            <a:off x="7740351" y="4797009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21" name="Rechteck 115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22" name="Rechteck 11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Future</a:t>
              </a:r>
            </a:p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Module</a:t>
              </a:r>
            </a:p>
          </p:txBody>
        </p:sp>
        <p:sp>
          <p:nvSpPr>
            <p:cNvPr id="23" name="Zylinder 116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63503" name="Rechteck 61"/>
          <p:cNvSpPr>
            <a:spLocks noChangeArrowheads="1"/>
          </p:cNvSpPr>
          <p:nvPr/>
        </p:nvSpPr>
        <p:spPr bwMode="auto">
          <a:xfrm>
            <a:off x="1187450" y="3500438"/>
            <a:ext cx="1033463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Personal</a:t>
            </a:r>
          </a:p>
          <a:p>
            <a:pPr algn="ctr"/>
            <a:r>
              <a:rPr lang="en-US" sz="900" b="0"/>
              <a:t>Workspace</a:t>
            </a:r>
          </a:p>
        </p:txBody>
      </p:sp>
      <p:grpSp>
        <p:nvGrpSpPr>
          <p:cNvPr id="63504" name="Gruppieren 16"/>
          <p:cNvGrpSpPr>
            <a:grpSpLocks/>
          </p:cNvGrpSpPr>
          <p:nvPr/>
        </p:nvGrpSpPr>
        <p:grpSpPr bwMode="auto">
          <a:xfrm>
            <a:off x="1187450" y="4797425"/>
            <a:ext cx="1439863" cy="1295400"/>
            <a:chOff x="1187623" y="4797152"/>
            <a:chExt cx="1440160" cy="1296144"/>
          </a:xfrm>
        </p:grpSpPr>
        <p:sp>
          <p:nvSpPr>
            <p:cNvPr id="63553" name="Rechteck 57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sp>
          <p:nvSpPr>
            <p:cNvPr id="63554" name="Rechteck 56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Workspace</a:t>
              </a:r>
            </a:p>
          </p:txBody>
        </p:sp>
        <p:grpSp>
          <p:nvGrpSpPr>
            <p:cNvPr id="63555" name="Gruppieren 14"/>
            <p:cNvGrpSpPr>
              <a:grpSpLocks/>
            </p:cNvGrpSpPr>
            <p:nvPr/>
          </p:nvGrpSpPr>
          <p:grpSpPr bwMode="auto">
            <a:xfrm>
              <a:off x="1324334" y="5439875"/>
              <a:ext cx="1166739" cy="534712"/>
              <a:chOff x="622256" y="5583891"/>
              <a:chExt cx="1166739" cy="534712"/>
            </a:xfrm>
          </p:grpSpPr>
          <p:sp>
            <p:nvSpPr>
              <p:cNvPr id="29" name="Würfel 38"/>
              <p:cNvSpPr/>
              <p:nvPr/>
            </p:nvSpPr>
            <p:spPr>
              <a:xfrm>
                <a:off x="1260405" y="5589240"/>
                <a:ext cx="528747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Repo-</a:t>
                </a:r>
                <a:br>
                  <a:rPr lang="en-US" sz="900" b="0"/>
                </a:br>
                <a:r>
                  <a:rPr lang="en-US" sz="900" b="0"/>
                  <a:t>sitory</a:t>
                </a:r>
              </a:p>
            </p:txBody>
          </p:sp>
          <p:sp>
            <p:nvSpPr>
              <p:cNvPr id="30" name="Zylinder 62"/>
              <p:cNvSpPr/>
              <p:nvPr/>
            </p:nvSpPr>
            <p:spPr>
              <a:xfrm>
                <a:off x="622098" y="5584475"/>
                <a:ext cx="538274" cy="533706"/>
              </a:xfrm>
              <a:prstGeom prst="can">
                <a:avLst>
                  <a:gd name="adj" fmla="val 34874"/>
                </a:avLst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</p:grpSp>
      <p:sp>
        <p:nvSpPr>
          <p:cNvPr id="63505" name="Rechteck 64"/>
          <p:cNvSpPr>
            <a:spLocks noChangeArrowheads="1"/>
          </p:cNvSpPr>
          <p:nvPr/>
        </p:nvSpPr>
        <p:spPr bwMode="auto">
          <a:xfrm>
            <a:off x="2332038" y="3500438"/>
            <a:ext cx="1468437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FORS</a:t>
            </a:r>
          </a:p>
          <a:p>
            <a:pPr algn="ctr"/>
            <a:r>
              <a:rPr lang="en-US" sz="900" b="0"/>
              <a:t>Workspace</a:t>
            </a:r>
          </a:p>
        </p:txBody>
      </p:sp>
      <p:sp>
        <p:nvSpPr>
          <p:cNvPr id="63506" name="Eingekerbter Richtungspfeil 79"/>
          <p:cNvSpPr>
            <a:spLocks noChangeArrowheads="1"/>
          </p:cNvSpPr>
          <p:nvPr/>
        </p:nvSpPr>
        <p:spPr bwMode="auto">
          <a:xfrm>
            <a:off x="1187450" y="2852738"/>
            <a:ext cx="1011238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Study</a:t>
            </a:r>
          </a:p>
          <a:p>
            <a:pPr algn="ctr"/>
            <a:r>
              <a:rPr lang="en-US" sz="900" b="0"/>
              <a:t>Elaboration</a:t>
            </a:r>
          </a:p>
        </p:txBody>
      </p:sp>
      <p:sp>
        <p:nvSpPr>
          <p:cNvPr id="63507" name="Eingekerbter Richtungspfeil 80"/>
          <p:cNvSpPr>
            <a:spLocks noChangeArrowheads="1"/>
          </p:cNvSpPr>
          <p:nvPr/>
        </p:nvSpPr>
        <p:spPr bwMode="auto">
          <a:xfrm>
            <a:off x="2244725" y="2852738"/>
            <a:ext cx="1012825" cy="360362"/>
          </a:xfrm>
          <a:prstGeom prst="chevron">
            <a:avLst>
              <a:gd name="adj" fmla="val 23552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Submission</a:t>
            </a:r>
          </a:p>
        </p:txBody>
      </p:sp>
      <p:sp>
        <p:nvSpPr>
          <p:cNvPr id="63508" name="Eingekerbter Richtungspfeil 81"/>
          <p:cNvSpPr>
            <a:spLocks noChangeArrowheads="1"/>
          </p:cNvSpPr>
          <p:nvPr/>
        </p:nvSpPr>
        <p:spPr bwMode="auto">
          <a:xfrm>
            <a:off x="3303588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Quality Assurance</a:t>
            </a:r>
          </a:p>
        </p:txBody>
      </p:sp>
      <p:sp>
        <p:nvSpPr>
          <p:cNvPr id="63509" name="Eingekerbter Richtungspfeil 82"/>
          <p:cNvSpPr>
            <a:spLocks noChangeArrowheads="1"/>
          </p:cNvSpPr>
          <p:nvPr/>
        </p:nvSpPr>
        <p:spPr bwMode="auto">
          <a:xfrm>
            <a:off x="4360863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Publication/Archive</a:t>
            </a:r>
          </a:p>
        </p:txBody>
      </p:sp>
      <p:sp>
        <p:nvSpPr>
          <p:cNvPr id="36" name="Eingekerbter Richtungspfeil 83"/>
          <p:cNvSpPr/>
          <p:nvPr/>
        </p:nvSpPr>
        <p:spPr>
          <a:xfrm>
            <a:off x="5418723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Search, Browse</a:t>
            </a:r>
          </a:p>
        </p:txBody>
      </p:sp>
      <p:grpSp>
        <p:nvGrpSpPr>
          <p:cNvPr id="37" name="Gruppieren 15"/>
          <p:cNvGrpSpPr>
            <a:grpSpLocks/>
          </p:cNvGrpSpPr>
          <p:nvPr/>
        </p:nvGrpSpPr>
        <p:grpSpPr bwMode="auto">
          <a:xfrm>
            <a:off x="1817756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38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40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41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42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46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7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43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44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45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39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Producer</a:t>
              </a:r>
            </a:p>
          </p:txBody>
        </p:sp>
      </p:grpSp>
      <p:grpSp>
        <p:nvGrpSpPr>
          <p:cNvPr id="63514" name="Gruppieren 15"/>
          <p:cNvGrpSpPr>
            <a:grpSpLocks/>
          </p:cNvGrpSpPr>
          <p:nvPr/>
        </p:nvGrpSpPr>
        <p:grpSpPr bwMode="auto">
          <a:xfrm>
            <a:off x="3833813" y="1700213"/>
            <a:ext cx="1008062" cy="781050"/>
            <a:chOff x="1346150" y="2125950"/>
            <a:chExt cx="1008112" cy="780727"/>
          </a:xfrm>
        </p:grpSpPr>
        <p:grpSp>
          <p:nvGrpSpPr>
            <p:cNvPr id="63543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</p:grpSpPr>
          <p:sp>
            <p:nvSpPr>
              <p:cNvPr id="63545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63546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3547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63551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3552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3548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63549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3550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3544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29" tIns="51417" rIns="102829" bIns="51417" anchor="ctr"/>
            <a:lstStyle/>
            <a:p>
              <a:pPr algn="ctr"/>
              <a:r>
                <a:rPr lang="en-US" sz="900" b="0"/>
                <a:t>FORS Collaborator</a:t>
              </a:r>
            </a:p>
          </p:txBody>
        </p:sp>
      </p:grpSp>
      <p:grpSp>
        <p:nvGrpSpPr>
          <p:cNvPr id="59" name="Gruppieren 15"/>
          <p:cNvGrpSpPr>
            <a:grpSpLocks/>
          </p:cNvGrpSpPr>
          <p:nvPr/>
        </p:nvGrpSpPr>
        <p:grpSpPr bwMode="auto">
          <a:xfrm>
            <a:off x="5850154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60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62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63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4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68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9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5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66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7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1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Consumer</a:t>
              </a:r>
            </a:p>
          </p:txBody>
        </p:sp>
      </p:grpSp>
      <p:grpSp>
        <p:nvGrpSpPr>
          <p:cNvPr id="63516" name="Gruppieren 18"/>
          <p:cNvGrpSpPr>
            <a:grpSpLocks/>
          </p:cNvGrpSpPr>
          <p:nvPr/>
        </p:nvGrpSpPr>
        <p:grpSpPr bwMode="auto">
          <a:xfrm>
            <a:off x="5616575" y="4797425"/>
            <a:ext cx="792163" cy="1295400"/>
            <a:chOff x="5076056" y="4941168"/>
            <a:chExt cx="792088" cy="1296144"/>
          </a:xfrm>
        </p:grpSpPr>
        <p:sp>
          <p:nvSpPr>
            <p:cNvPr id="63540" name="Rechteck 111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sp>
          <p:nvSpPr>
            <p:cNvPr id="63541" name="Rechteck 110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Project</a:t>
              </a:r>
            </a:p>
            <a:p>
              <a:pPr algn="ctr"/>
              <a:r>
                <a:rPr lang="en-US" sz="900" b="0"/>
                <a:t>Inventory</a:t>
              </a:r>
            </a:p>
          </p:txBody>
        </p:sp>
        <p:sp>
          <p:nvSpPr>
            <p:cNvPr id="73" name="Zylinder 112"/>
            <p:cNvSpPr/>
            <p:nvPr/>
          </p:nvSpPr>
          <p:spPr>
            <a:xfrm>
              <a:off x="5203044" y="5584475"/>
              <a:ext cx="538112" cy="533706"/>
            </a:xfrm>
            <a:prstGeom prst="can">
              <a:avLst>
                <a:gd name="adj" fmla="val 34874"/>
              </a:avLst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63517" name="Rechteck 86"/>
          <p:cNvSpPr>
            <a:spLocks noChangeArrowheads="1"/>
          </p:cNvSpPr>
          <p:nvPr/>
        </p:nvSpPr>
        <p:spPr bwMode="auto">
          <a:xfrm>
            <a:off x="1187450" y="4149725"/>
            <a:ext cx="6300788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Communication, Messaging etc.</a:t>
            </a:r>
          </a:p>
        </p:txBody>
      </p:sp>
      <p:grpSp>
        <p:nvGrpSpPr>
          <p:cNvPr id="63518" name="Gruppieren 17"/>
          <p:cNvGrpSpPr>
            <a:grpSpLocks/>
          </p:cNvGrpSpPr>
          <p:nvPr/>
        </p:nvGrpSpPr>
        <p:grpSpPr bwMode="auto">
          <a:xfrm>
            <a:off x="6696075" y="4797425"/>
            <a:ext cx="792163" cy="1295400"/>
            <a:chOff x="6156176" y="4941168"/>
            <a:chExt cx="792088" cy="1296144"/>
          </a:xfrm>
        </p:grpSpPr>
        <p:sp>
          <p:nvSpPr>
            <p:cNvPr id="63535" name="Rechteck 106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grpSp>
          <p:nvGrpSpPr>
            <p:cNvPr id="63536" name="Gruppieren 54"/>
            <p:cNvGrpSpPr>
              <a:grpSpLocks/>
            </p:cNvGrpSpPr>
            <p:nvPr/>
          </p:nvGrpSpPr>
          <p:grpSpPr bwMode="auto">
            <a:xfrm>
              <a:off x="6297038" y="5671226"/>
              <a:ext cx="510364" cy="360039"/>
              <a:chOff x="3989628" y="3284984"/>
              <a:chExt cx="510364" cy="360039"/>
            </a:xfrm>
          </p:grpSpPr>
          <p:sp>
            <p:nvSpPr>
              <p:cNvPr id="79" name="Pfeil nach links 52"/>
              <p:cNvSpPr/>
              <p:nvPr/>
            </p:nvSpPr>
            <p:spPr>
              <a:xfrm>
                <a:off x="3990041" y="3285595"/>
                <a:ext cx="293659" cy="287503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  <p:sp>
            <p:nvSpPr>
              <p:cNvPr id="80" name="Pfeil nach links 53"/>
              <p:cNvSpPr/>
              <p:nvPr/>
            </p:nvSpPr>
            <p:spPr>
              <a:xfrm rot="10800000">
                <a:off x="4205921" y="3357074"/>
                <a:ext cx="293659" cy="287502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  <p:sp>
          <p:nvSpPr>
            <p:cNvPr id="63537" name="Rechteck 105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NESSTAR</a:t>
              </a:r>
            </a:p>
            <a:p>
              <a:pPr algn="ctr"/>
              <a:r>
                <a:rPr lang="en-US" sz="900" b="0"/>
                <a:t>Adaptor</a:t>
              </a:r>
            </a:p>
          </p:txBody>
        </p:sp>
      </p:grpSp>
      <p:sp>
        <p:nvSpPr>
          <p:cNvPr id="81" name="Rechteck 60"/>
          <p:cNvSpPr/>
          <p:nvPr/>
        </p:nvSpPr>
        <p:spPr>
          <a:xfrm>
            <a:off x="3923926" y="3501008"/>
            <a:ext cx="3564423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Unified Search, Browse, Filter, Access</a:t>
            </a:r>
          </a:p>
        </p:txBody>
      </p:sp>
      <p:sp>
        <p:nvSpPr>
          <p:cNvPr id="82" name="Eingekerbter Richtungspfeil 84"/>
          <p:cNvSpPr/>
          <p:nvPr/>
        </p:nvSpPr>
        <p:spPr>
          <a:xfrm>
            <a:off x="6476499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Download</a:t>
            </a:r>
          </a:p>
        </p:txBody>
      </p:sp>
      <p:sp>
        <p:nvSpPr>
          <p:cNvPr id="63525" name="Rechteck 36"/>
          <p:cNvSpPr>
            <a:spLocks noChangeArrowheads="1"/>
          </p:cNvSpPr>
          <p:nvPr/>
        </p:nvSpPr>
        <p:spPr bwMode="auto">
          <a:xfrm>
            <a:off x="250825" y="1700213"/>
            <a:ext cx="7921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Users</a:t>
            </a:r>
          </a:p>
        </p:txBody>
      </p:sp>
      <p:sp>
        <p:nvSpPr>
          <p:cNvPr id="63526" name="Rechteck 107"/>
          <p:cNvSpPr>
            <a:spLocks noChangeArrowheads="1"/>
          </p:cNvSpPr>
          <p:nvPr/>
        </p:nvSpPr>
        <p:spPr bwMode="auto">
          <a:xfrm>
            <a:off x="250825" y="2852738"/>
            <a:ext cx="7921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Processes</a:t>
            </a:r>
          </a:p>
        </p:txBody>
      </p:sp>
      <p:sp>
        <p:nvSpPr>
          <p:cNvPr id="63527" name="Rechteck 109"/>
          <p:cNvSpPr>
            <a:spLocks noChangeArrowheads="1"/>
          </p:cNvSpPr>
          <p:nvPr/>
        </p:nvSpPr>
        <p:spPr bwMode="auto">
          <a:xfrm>
            <a:off x="-304800" y="3500438"/>
            <a:ext cx="13477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Environment</a:t>
            </a:r>
          </a:p>
        </p:txBody>
      </p:sp>
      <p:sp>
        <p:nvSpPr>
          <p:cNvPr id="63528" name="Rechteck 117"/>
          <p:cNvSpPr>
            <a:spLocks noChangeArrowheads="1"/>
          </p:cNvSpPr>
          <p:nvPr/>
        </p:nvSpPr>
        <p:spPr bwMode="auto">
          <a:xfrm>
            <a:off x="250825" y="4149725"/>
            <a:ext cx="792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Global</a:t>
            </a:r>
          </a:p>
          <a:p>
            <a:pPr algn="r"/>
            <a:r>
              <a:rPr lang="en-US" sz="900"/>
              <a:t>Functions</a:t>
            </a:r>
          </a:p>
        </p:txBody>
      </p:sp>
      <p:sp>
        <p:nvSpPr>
          <p:cNvPr id="63529" name="Rechteck 118"/>
          <p:cNvSpPr>
            <a:spLocks noChangeArrowheads="1"/>
          </p:cNvSpPr>
          <p:nvPr/>
        </p:nvSpPr>
        <p:spPr bwMode="auto">
          <a:xfrm>
            <a:off x="250825" y="4797425"/>
            <a:ext cx="792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Modules</a:t>
            </a:r>
          </a:p>
        </p:txBody>
      </p:sp>
      <p:cxnSp>
        <p:nvCxnSpPr>
          <p:cNvPr id="63530" name="Gewinkelte Verbindung 104"/>
          <p:cNvCxnSpPr>
            <a:cxnSpLocks noChangeShapeType="1"/>
            <a:stCxn id="63544" idx="2"/>
            <a:endCxn id="0" idx="0"/>
          </p:cNvCxnSpPr>
          <p:nvPr/>
        </p:nvCxnSpPr>
        <p:spPr bwMode="auto">
          <a:xfrm rot="16200000" flipH="1">
            <a:off x="5453856" y="1366045"/>
            <a:ext cx="371475" cy="260191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grpSp>
        <p:nvGrpSpPr>
          <p:cNvPr id="89" name="Gruppieren 113"/>
          <p:cNvGrpSpPr/>
          <p:nvPr/>
        </p:nvGrpSpPr>
        <p:grpSpPr>
          <a:xfrm>
            <a:off x="4536021" y="4797152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90" name="Rechteck 123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91" name="Rechteck 12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</a:rPr>
                <a:t>Compass</a:t>
              </a:r>
            </a:p>
          </p:txBody>
        </p:sp>
        <p:sp>
          <p:nvSpPr>
            <p:cNvPr id="92" name="Zylinder 125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cxnSp>
        <p:nvCxnSpPr>
          <p:cNvPr id="63532" name="Gewinkelte Verbindung 122"/>
          <p:cNvCxnSpPr>
            <a:cxnSpLocks noChangeShapeType="1"/>
          </p:cNvCxnSpPr>
          <p:nvPr/>
        </p:nvCxnSpPr>
        <p:spPr bwMode="auto">
          <a:xfrm rot="5400000">
            <a:off x="5932488" y="2430463"/>
            <a:ext cx="371475" cy="4730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cxnSp>
        <p:nvCxnSpPr>
          <p:cNvPr id="63533" name="Gewinkelte Verbindung 122"/>
          <p:cNvCxnSpPr>
            <a:cxnSpLocks noChangeShapeType="1"/>
            <a:endCxn id="0" idx="0"/>
          </p:cNvCxnSpPr>
          <p:nvPr/>
        </p:nvCxnSpPr>
        <p:spPr bwMode="auto">
          <a:xfrm rot="16200000" flipH="1">
            <a:off x="3916363" y="887413"/>
            <a:ext cx="371475" cy="3559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95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002D3D-B413-644E-B20F-F7ADC519E9B9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 txBox="1">
            <a:spLocks/>
          </p:cNvSpPr>
          <p:nvPr/>
        </p:nvSpPr>
        <p:spPr bwMode="auto">
          <a:xfrm>
            <a:off x="1371600" y="2781300"/>
            <a:ext cx="6629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500" dirty="0" smtClean="0">
                <a:solidFill>
                  <a:srgbClr val="0E75BE"/>
                </a:solidFill>
                <a:latin typeface="Corbel" charset="0"/>
              </a:rPr>
              <a:t>DEMO</a:t>
            </a:r>
          </a:p>
          <a:p>
            <a:pPr algn="ctr" eaLnBrk="1" hangingPunct="1"/>
            <a:endParaRPr lang="en-US" sz="3500" dirty="0" smtClean="0">
              <a:solidFill>
                <a:srgbClr val="0E75BE"/>
              </a:solidFill>
              <a:latin typeface="Corbel" charset="0"/>
            </a:endParaRPr>
          </a:p>
          <a:p>
            <a:pPr algn="ctr" eaLnBrk="1" hangingPunct="1"/>
            <a:r>
              <a:rPr lang="en-US" sz="3500" dirty="0" err="1" smtClean="0">
                <a:solidFill>
                  <a:srgbClr val="0E75BE"/>
                </a:solidFill>
                <a:latin typeface="Corbel" charset="0"/>
              </a:rPr>
              <a:t>forsbase.unil.ch</a:t>
            </a:r>
            <a:endParaRPr lang="en-US" sz="3500" dirty="0">
              <a:solidFill>
                <a:srgbClr val="0E75BE"/>
              </a:solidFill>
              <a:latin typeface="Corbel" charset="0"/>
            </a:endParaRP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CC79B1-3647-A047-811D-86C3BFA7F67E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Freihandform 59"/>
          <p:cNvSpPr>
            <a:spLocks/>
          </p:cNvSpPr>
          <p:nvPr/>
        </p:nvSpPr>
        <p:spPr bwMode="auto">
          <a:xfrm rot="16200000">
            <a:off x="4586406" y="1139148"/>
            <a:ext cx="331230" cy="4680522"/>
          </a:xfrm>
          <a:custGeom>
            <a:avLst/>
            <a:gdLst>
              <a:gd name="T0" fmla="*/ 769069 w 623888"/>
              <a:gd name="T1" fmla="*/ 1080121 h 1033463"/>
              <a:gd name="T2" fmla="*/ 463790 w 623888"/>
              <a:gd name="T3" fmla="*/ 386074 h 1033463"/>
              <a:gd name="T4" fmla="*/ 0 w 623888"/>
              <a:gd name="T5" fmla="*/ 0 h 1033463"/>
              <a:gd name="T6" fmla="*/ 0 60000 65536"/>
              <a:gd name="T7" fmla="*/ 0 60000 65536"/>
              <a:gd name="T8" fmla="*/ 0 60000 65536"/>
              <a:gd name="connsiteX0" fmla="*/ 5268 w 528419"/>
              <a:gd name="connsiteY0" fmla="*/ 1144160 h 1144160"/>
              <a:gd name="connsiteX1" fmla="*/ 517695 w 528419"/>
              <a:gd name="connsiteY1" fmla="*/ 369397 h 1144160"/>
              <a:gd name="connsiteX2" fmla="*/ 141457 w 528419"/>
              <a:gd name="connsiteY2" fmla="*/ 0 h 1144160"/>
              <a:gd name="connsiteX0" fmla="*/ 0 w 549575"/>
              <a:gd name="connsiteY0" fmla="*/ 1144160 h 1144160"/>
              <a:gd name="connsiteX1" fmla="*/ 512427 w 549575"/>
              <a:gd name="connsiteY1" fmla="*/ 369397 h 1144160"/>
              <a:gd name="connsiteX2" fmla="*/ 136189 w 549575"/>
              <a:gd name="connsiteY2" fmla="*/ 0 h 1144160"/>
              <a:gd name="connsiteX0" fmla="*/ 0 w 560077"/>
              <a:gd name="connsiteY0" fmla="*/ 1144160 h 1144160"/>
              <a:gd name="connsiteX1" fmla="*/ 524492 w 560077"/>
              <a:gd name="connsiteY1" fmla="*/ 498545 h 1144160"/>
              <a:gd name="connsiteX2" fmla="*/ 136189 w 560077"/>
              <a:gd name="connsiteY2" fmla="*/ 0 h 1144160"/>
              <a:gd name="connsiteX0" fmla="*/ 0 w 528878"/>
              <a:gd name="connsiteY0" fmla="*/ 1144160 h 1144160"/>
              <a:gd name="connsiteX1" fmla="*/ 524492 w 528878"/>
              <a:gd name="connsiteY1" fmla="*/ 498545 h 1144160"/>
              <a:gd name="connsiteX2" fmla="*/ 136189 w 528878"/>
              <a:gd name="connsiteY2" fmla="*/ 0 h 1144160"/>
              <a:gd name="connsiteX0" fmla="*/ 0 w 528878"/>
              <a:gd name="connsiteY0" fmla="*/ 1144160 h 1144160"/>
              <a:gd name="connsiteX1" fmla="*/ 524492 w 528878"/>
              <a:gd name="connsiteY1" fmla="*/ 498545 h 1144160"/>
              <a:gd name="connsiteX2" fmla="*/ 136189 w 528878"/>
              <a:gd name="connsiteY2" fmla="*/ 0 h 1144160"/>
              <a:gd name="connsiteX0" fmla="*/ 0 w 528878"/>
              <a:gd name="connsiteY0" fmla="*/ 1144160 h 1144160"/>
              <a:gd name="connsiteX1" fmla="*/ 524492 w 528878"/>
              <a:gd name="connsiteY1" fmla="*/ 547744 h 1144160"/>
              <a:gd name="connsiteX2" fmla="*/ 136189 w 528878"/>
              <a:gd name="connsiteY2" fmla="*/ 0 h 1144160"/>
              <a:gd name="connsiteX0" fmla="*/ 0 w 525598"/>
              <a:gd name="connsiteY0" fmla="*/ 1144160 h 1144160"/>
              <a:gd name="connsiteX1" fmla="*/ 524492 w 525598"/>
              <a:gd name="connsiteY1" fmla="*/ 547744 h 1144160"/>
              <a:gd name="connsiteX2" fmla="*/ 136189 w 525598"/>
              <a:gd name="connsiteY2" fmla="*/ 0 h 1144160"/>
              <a:gd name="connsiteX0" fmla="*/ 0 w 525597"/>
              <a:gd name="connsiteY0" fmla="*/ 1017971 h 1017971"/>
              <a:gd name="connsiteX1" fmla="*/ 524492 w 525597"/>
              <a:gd name="connsiteY1" fmla="*/ 421555 h 1017971"/>
              <a:gd name="connsiteX2" fmla="*/ 26153 w 525597"/>
              <a:gd name="connsiteY2" fmla="*/ 0 h 1017971"/>
              <a:gd name="connsiteX0" fmla="*/ 0 w 525597"/>
              <a:gd name="connsiteY0" fmla="*/ 1017971 h 1017971"/>
              <a:gd name="connsiteX1" fmla="*/ 524492 w 525597"/>
              <a:gd name="connsiteY1" fmla="*/ 421555 h 1017971"/>
              <a:gd name="connsiteX2" fmla="*/ 26153 w 525597"/>
              <a:gd name="connsiteY2" fmla="*/ 0 h 1017971"/>
              <a:gd name="connsiteX0" fmla="*/ 0 w 525597"/>
              <a:gd name="connsiteY0" fmla="*/ 1017971 h 1017971"/>
              <a:gd name="connsiteX1" fmla="*/ 524492 w 525597"/>
              <a:gd name="connsiteY1" fmla="*/ 421555 h 1017971"/>
              <a:gd name="connsiteX2" fmla="*/ 26153 w 525597"/>
              <a:gd name="connsiteY2" fmla="*/ 0 h 1017971"/>
              <a:gd name="connsiteX0" fmla="*/ 0 w 542565"/>
              <a:gd name="connsiteY0" fmla="*/ 998823 h 998823"/>
              <a:gd name="connsiteX1" fmla="*/ 524492 w 542565"/>
              <a:gd name="connsiteY1" fmla="*/ 402407 h 998823"/>
              <a:gd name="connsiteX2" fmla="*/ 396950 w 542565"/>
              <a:gd name="connsiteY2" fmla="*/ 0 h 998823"/>
              <a:gd name="connsiteX0" fmla="*/ 0 w 525597"/>
              <a:gd name="connsiteY0" fmla="*/ 998823 h 998823"/>
              <a:gd name="connsiteX1" fmla="*/ 524492 w 525597"/>
              <a:gd name="connsiteY1" fmla="*/ 402407 h 998823"/>
              <a:gd name="connsiteX2" fmla="*/ 396950 w 525597"/>
              <a:gd name="connsiteY2" fmla="*/ 0 h 998823"/>
              <a:gd name="connsiteX0" fmla="*/ 0 w 529851"/>
              <a:gd name="connsiteY0" fmla="*/ 998823 h 998823"/>
              <a:gd name="connsiteX1" fmla="*/ 524492 w 529851"/>
              <a:gd name="connsiteY1" fmla="*/ 402407 h 998823"/>
              <a:gd name="connsiteX2" fmla="*/ 396950 w 529851"/>
              <a:gd name="connsiteY2" fmla="*/ 0 h 998823"/>
              <a:gd name="connsiteX0" fmla="*/ 0 w 525597"/>
              <a:gd name="connsiteY0" fmla="*/ 998823 h 998823"/>
              <a:gd name="connsiteX1" fmla="*/ 524492 w 525597"/>
              <a:gd name="connsiteY1" fmla="*/ 402407 h 998823"/>
              <a:gd name="connsiteX2" fmla="*/ 396950 w 525597"/>
              <a:gd name="connsiteY2" fmla="*/ 0 h 998823"/>
              <a:gd name="connsiteX0" fmla="*/ 0 w 525597"/>
              <a:gd name="connsiteY0" fmla="*/ 998823 h 998823"/>
              <a:gd name="connsiteX1" fmla="*/ 524492 w 525597"/>
              <a:gd name="connsiteY1" fmla="*/ 402407 h 998823"/>
              <a:gd name="connsiteX2" fmla="*/ 396950 w 525597"/>
              <a:gd name="connsiteY2" fmla="*/ 0 h 998823"/>
              <a:gd name="connsiteX0" fmla="*/ 0 w 525597"/>
              <a:gd name="connsiteY0" fmla="*/ 989756 h 989756"/>
              <a:gd name="connsiteX1" fmla="*/ 524492 w 525597"/>
              <a:gd name="connsiteY1" fmla="*/ 393340 h 989756"/>
              <a:gd name="connsiteX2" fmla="*/ 72503 w 525597"/>
              <a:gd name="connsiteY2" fmla="*/ 0 h 989756"/>
              <a:gd name="connsiteX0" fmla="*/ 0 w 402952"/>
              <a:gd name="connsiteY0" fmla="*/ 989756 h 989756"/>
              <a:gd name="connsiteX1" fmla="*/ 400892 w 402952"/>
              <a:gd name="connsiteY1" fmla="*/ 458802 h 989756"/>
              <a:gd name="connsiteX2" fmla="*/ 72503 w 402952"/>
              <a:gd name="connsiteY2" fmla="*/ 0 h 989756"/>
              <a:gd name="connsiteX0" fmla="*/ 0 w 402952"/>
              <a:gd name="connsiteY0" fmla="*/ 991040 h 991040"/>
              <a:gd name="connsiteX1" fmla="*/ 400892 w 402952"/>
              <a:gd name="connsiteY1" fmla="*/ 460086 h 991040"/>
              <a:gd name="connsiteX2" fmla="*/ 211553 w 402952"/>
              <a:gd name="connsiteY2" fmla="*/ 0 h 991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952" h="991040">
                <a:moveTo>
                  <a:pt x="0" y="991040"/>
                </a:moveTo>
                <a:cubicBezTo>
                  <a:pt x="302172" y="816985"/>
                  <a:pt x="420423" y="767628"/>
                  <a:pt x="400892" y="460086"/>
                </a:cubicBezTo>
                <a:cubicBezTo>
                  <a:pt x="385682" y="279772"/>
                  <a:pt x="293715" y="184726"/>
                  <a:pt x="211553" y="0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86" name="Freihandform 61"/>
          <p:cNvSpPr>
            <a:spLocks/>
          </p:cNvSpPr>
          <p:nvPr/>
        </p:nvSpPr>
        <p:spPr bwMode="auto">
          <a:xfrm rot="5400000" flipH="1">
            <a:off x="5258110" y="4327064"/>
            <a:ext cx="936103" cy="2452340"/>
          </a:xfrm>
          <a:custGeom>
            <a:avLst/>
            <a:gdLst>
              <a:gd name="T0" fmla="*/ 0 w 933450"/>
              <a:gd name="T1" fmla="*/ 0 h 985838"/>
              <a:gd name="T2" fmla="*/ 234787 w 933450"/>
              <a:gd name="T3" fmla="*/ 681547 h 985838"/>
              <a:gd name="T4" fmla="*/ 958712 w 933450"/>
              <a:gd name="T5" fmla="*/ 1146994 h 985838"/>
              <a:gd name="T6" fmla="*/ 0 60000 65536"/>
              <a:gd name="T7" fmla="*/ 0 60000 65536"/>
              <a:gd name="T8" fmla="*/ 0 60000 65536"/>
              <a:gd name="connsiteX0" fmla="*/ 33752 w 967202"/>
              <a:gd name="connsiteY0" fmla="*/ 0 h 985838"/>
              <a:gd name="connsiteX1" fmla="*/ 70709 w 967202"/>
              <a:gd name="connsiteY1" fmla="*/ 516986 h 985838"/>
              <a:gd name="connsiteX2" fmla="*/ 967202 w 967202"/>
              <a:gd name="connsiteY2" fmla="*/ 985838 h 985838"/>
              <a:gd name="connsiteX0" fmla="*/ 33752 w 1114754"/>
              <a:gd name="connsiteY0" fmla="*/ 0 h 968232"/>
              <a:gd name="connsiteX1" fmla="*/ 70709 w 1114754"/>
              <a:gd name="connsiteY1" fmla="*/ 516986 h 968232"/>
              <a:gd name="connsiteX2" fmla="*/ 1114755 w 1114754"/>
              <a:gd name="connsiteY2" fmla="*/ 968232 h 968232"/>
              <a:gd name="connsiteX0" fmla="*/ 33752 w 1114756"/>
              <a:gd name="connsiteY0" fmla="*/ 0 h 968232"/>
              <a:gd name="connsiteX1" fmla="*/ 70709 w 1114756"/>
              <a:gd name="connsiteY1" fmla="*/ 516986 h 968232"/>
              <a:gd name="connsiteX2" fmla="*/ 1114755 w 1114756"/>
              <a:gd name="connsiteY2" fmla="*/ 968232 h 968232"/>
              <a:gd name="connsiteX0" fmla="*/ 81456 w 1162459"/>
              <a:gd name="connsiteY0" fmla="*/ 0 h 968232"/>
              <a:gd name="connsiteX1" fmla="*/ 118413 w 1162459"/>
              <a:gd name="connsiteY1" fmla="*/ 516986 h 968232"/>
              <a:gd name="connsiteX2" fmla="*/ 1162459 w 1162459"/>
              <a:gd name="connsiteY2" fmla="*/ 968232 h 96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2459" h="968232">
                <a:moveTo>
                  <a:pt x="81456" y="0"/>
                </a:moveTo>
                <a:cubicBezTo>
                  <a:pt x="-28699" y="208065"/>
                  <a:pt x="-37162" y="352680"/>
                  <a:pt x="118413" y="516986"/>
                </a:cubicBezTo>
                <a:cubicBezTo>
                  <a:pt x="273988" y="681292"/>
                  <a:pt x="676464" y="867684"/>
                  <a:pt x="1162459" y="968232"/>
                </a:cubicBezTo>
              </a:path>
            </a:pathLst>
          </a:custGeom>
          <a:noFill/>
          <a:ln w="28575">
            <a:solidFill>
              <a:srgbClr val="00B15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 Survey Tool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FDCA5B-65B6-4BB8-9FBF-A59FDF738511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4" name="Freihandform 61"/>
          <p:cNvSpPr>
            <a:spLocks/>
          </p:cNvSpPr>
          <p:nvPr/>
        </p:nvSpPr>
        <p:spPr bwMode="auto">
          <a:xfrm rot="16200000">
            <a:off x="2879814" y="3897052"/>
            <a:ext cx="216024" cy="1152128"/>
          </a:xfrm>
          <a:custGeom>
            <a:avLst/>
            <a:gdLst>
              <a:gd name="T0" fmla="*/ 0 w 933450"/>
              <a:gd name="T1" fmla="*/ 0 h 985838"/>
              <a:gd name="T2" fmla="*/ 234787 w 933450"/>
              <a:gd name="T3" fmla="*/ 681547 h 985838"/>
              <a:gd name="T4" fmla="*/ 958712 w 933450"/>
              <a:gd name="T5" fmla="*/ 1146994 h 98583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33450" h="985838">
                <a:moveTo>
                  <a:pt x="0" y="0"/>
                </a:moveTo>
                <a:cubicBezTo>
                  <a:pt x="36512" y="210741"/>
                  <a:pt x="73025" y="421482"/>
                  <a:pt x="228600" y="585788"/>
                </a:cubicBezTo>
                <a:cubicBezTo>
                  <a:pt x="384175" y="750094"/>
                  <a:pt x="658812" y="867966"/>
                  <a:pt x="933450" y="985838"/>
                </a:cubicBezTo>
              </a:path>
            </a:pathLst>
          </a:custGeom>
          <a:noFill/>
          <a:ln w="28575">
            <a:solidFill>
              <a:srgbClr val="00B15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47" name="Würfel 62"/>
          <p:cNvSpPr>
            <a:spLocks noChangeArrowheads="1"/>
          </p:cNvSpPr>
          <p:nvPr/>
        </p:nvSpPr>
        <p:spPr bwMode="auto">
          <a:xfrm>
            <a:off x="611560" y="4941168"/>
            <a:ext cx="504056" cy="504056"/>
          </a:xfrm>
          <a:prstGeom prst="cube">
            <a:avLst>
              <a:gd name="adj" fmla="val 25000"/>
            </a:avLst>
          </a:prstGeom>
          <a:solidFill>
            <a:srgbClr val="CEEAB0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endParaRPr lang="en-US" sz="1200" b="0"/>
          </a:p>
        </p:txBody>
      </p:sp>
      <p:sp>
        <p:nvSpPr>
          <p:cNvPr id="3" name="Pfeil nach oben 2"/>
          <p:cNvSpPr/>
          <p:nvPr/>
        </p:nvSpPr>
        <p:spPr bwMode="auto">
          <a:xfrm>
            <a:off x="6876256" y="3356992"/>
            <a:ext cx="1008112" cy="648072"/>
          </a:xfrm>
          <a:prstGeom prst="upArrow">
            <a:avLst>
              <a:gd name="adj1" fmla="val 84582"/>
              <a:gd name="adj2" fmla="val 35629"/>
            </a:avLst>
          </a:prstGeom>
          <a:solidFill>
            <a:schemeClr val="bg1"/>
          </a:solidFill>
          <a:ln w="38100">
            <a:solidFill>
              <a:srgbClr val="008BCA"/>
            </a:solidFill>
            <a:miter lim="800000"/>
            <a:headEnd/>
            <a:tailEnd/>
          </a:ln>
          <a:extLst/>
        </p:spPr>
        <p:txBody>
          <a:bodyPr lIns="102829" tIns="51417" rIns="102829" bIns="51417" anchor="ctr"/>
          <a:lstStyle/>
          <a:p>
            <a:pPr algn="ctr"/>
            <a:r>
              <a:rPr lang="de-DE" sz="1200" b="0" dirty="0" smtClean="0"/>
              <a:t>Survey</a:t>
            </a:r>
          </a:p>
          <a:p>
            <a:pPr algn="ctr"/>
            <a:r>
              <a:rPr lang="de-DE" sz="1200" b="0" dirty="0" smtClean="0"/>
              <a:t>Institute</a:t>
            </a:r>
          </a:p>
        </p:txBody>
      </p:sp>
      <p:sp>
        <p:nvSpPr>
          <p:cNvPr id="82" name="Pfeil nach oben 81"/>
          <p:cNvSpPr/>
          <p:nvPr/>
        </p:nvSpPr>
        <p:spPr bwMode="auto">
          <a:xfrm>
            <a:off x="6876256" y="5445224"/>
            <a:ext cx="1008112" cy="648072"/>
          </a:xfrm>
          <a:prstGeom prst="upArrow">
            <a:avLst>
              <a:gd name="adj1" fmla="val 84582"/>
              <a:gd name="adj2" fmla="val 35629"/>
            </a:avLst>
          </a:prstGeom>
          <a:solidFill>
            <a:schemeClr val="bg1"/>
          </a:solidFill>
          <a:ln w="38100">
            <a:solidFill>
              <a:srgbClr val="008BCA"/>
            </a:solidFill>
            <a:miter lim="800000"/>
            <a:headEnd/>
            <a:tailEnd/>
          </a:ln>
          <a:extLst/>
        </p:spPr>
        <p:txBody>
          <a:bodyPr lIns="102829" tIns="51417" rIns="102829" bIns="51417" anchor="ctr"/>
          <a:lstStyle/>
          <a:p>
            <a:pPr algn="ctr"/>
            <a:r>
              <a:rPr lang="de-DE" sz="1200" b="0" dirty="0" smtClean="0"/>
              <a:t>Trans-</a:t>
            </a:r>
            <a:r>
              <a:rPr lang="de-DE" sz="1200" b="0" dirty="0" err="1" smtClean="0"/>
              <a:t>lations</a:t>
            </a:r>
            <a:endParaRPr lang="de-DE" sz="1200" b="0" dirty="0" smtClean="0"/>
          </a:p>
        </p:txBody>
      </p:sp>
      <p:sp>
        <p:nvSpPr>
          <p:cNvPr id="84" name="Zylinder 83"/>
          <p:cNvSpPr/>
          <p:nvPr/>
        </p:nvSpPr>
        <p:spPr bwMode="auto">
          <a:xfrm>
            <a:off x="1619672" y="2780928"/>
            <a:ext cx="792088" cy="792088"/>
          </a:xfrm>
          <a:prstGeom prst="can">
            <a:avLst/>
          </a:prstGeom>
          <a:solidFill>
            <a:schemeClr val="bg1"/>
          </a:solidFill>
          <a:ln w="38100">
            <a:solidFill>
              <a:srgbClr val="008BCA"/>
            </a:solidFill>
            <a:miter lim="800000"/>
            <a:headEnd/>
            <a:tailEnd/>
          </a:ln>
          <a:extLst/>
        </p:spPr>
        <p:txBody>
          <a:bodyPr lIns="0" tIns="0" rIns="0" bIns="0" anchor="ctr"/>
          <a:lstStyle/>
          <a:p>
            <a:pPr algn="ctr"/>
            <a:r>
              <a:rPr lang="en-US" sz="1200" b="0" dirty="0" smtClean="0"/>
              <a:t>Primary</a:t>
            </a:r>
          </a:p>
          <a:p>
            <a:pPr algn="ctr"/>
            <a:r>
              <a:rPr lang="en-US" sz="1200" b="0" dirty="0" smtClean="0"/>
              <a:t>Data</a:t>
            </a:r>
            <a:endParaRPr lang="en-US" sz="1200" b="0" dirty="0"/>
          </a:p>
        </p:txBody>
      </p:sp>
      <p:cxnSp>
        <p:nvCxnSpPr>
          <p:cNvPr id="85" name="Gerade Verbindung 39"/>
          <p:cNvCxnSpPr>
            <a:cxnSpLocks noChangeShapeType="1"/>
            <a:stCxn id="2" idx="1"/>
            <a:endCxn id="84" idx="3"/>
          </p:cNvCxnSpPr>
          <p:nvPr/>
        </p:nvCxnSpPr>
        <p:spPr bwMode="auto">
          <a:xfrm flipV="1">
            <a:off x="2015716" y="3573016"/>
            <a:ext cx="0" cy="36004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diamond" w="lg" len="lg"/>
            <a:tailEnd type="diamond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7" name="Gruppierung 36"/>
          <p:cNvGrpSpPr/>
          <p:nvPr/>
        </p:nvGrpSpPr>
        <p:grpSpPr>
          <a:xfrm>
            <a:off x="1763688" y="5753696"/>
            <a:ext cx="792088" cy="843656"/>
            <a:chOff x="899592" y="5383436"/>
            <a:chExt cx="792088" cy="843656"/>
          </a:xfrm>
        </p:grpSpPr>
        <p:grpSp>
          <p:nvGrpSpPr>
            <p:cNvPr id="89" name="Gruppieren 20"/>
            <p:cNvGrpSpPr>
              <a:grpSpLocks/>
            </p:cNvGrpSpPr>
            <p:nvPr/>
          </p:nvGrpSpPr>
          <p:grpSpPr bwMode="auto">
            <a:xfrm>
              <a:off x="971600" y="5527452"/>
              <a:ext cx="173028" cy="420861"/>
              <a:chOff x="4109074" y="2213566"/>
              <a:chExt cx="173960" cy="419551"/>
            </a:xfrm>
          </p:grpSpPr>
          <p:sp>
            <p:nvSpPr>
              <p:cNvPr id="91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92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93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97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8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94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95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96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99" name="Gruppieren 20"/>
            <p:cNvGrpSpPr>
              <a:grpSpLocks/>
            </p:cNvGrpSpPr>
            <p:nvPr/>
          </p:nvGrpSpPr>
          <p:grpSpPr bwMode="auto">
            <a:xfrm>
              <a:off x="1259632" y="5383436"/>
              <a:ext cx="173028" cy="420861"/>
              <a:chOff x="4109074" y="2213566"/>
              <a:chExt cx="173960" cy="419551"/>
            </a:xfrm>
          </p:grpSpPr>
          <p:sp>
            <p:nvSpPr>
              <p:cNvPr id="100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101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02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106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7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03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104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5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108" name="Gruppieren 20"/>
            <p:cNvGrpSpPr>
              <a:grpSpLocks/>
            </p:cNvGrpSpPr>
            <p:nvPr/>
          </p:nvGrpSpPr>
          <p:grpSpPr bwMode="auto">
            <a:xfrm>
              <a:off x="1518652" y="5599460"/>
              <a:ext cx="173028" cy="420861"/>
              <a:chOff x="4109074" y="2213566"/>
              <a:chExt cx="173960" cy="419551"/>
            </a:xfrm>
          </p:grpSpPr>
          <p:sp>
            <p:nvSpPr>
              <p:cNvPr id="109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110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11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115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6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12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113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14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35" name="Rechteck 69"/>
            <p:cNvSpPr>
              <a:spLocks noChangeArrowheads="1"/>
            </p:cNvSpPr>
            <p:nvPr/>
          </p:nvSpPr>
          <p:spPr bwMode="auto">
            <a:xfrm>
              <a:off x="899592" y="5949280"/>
              <a:ext cx="720725" cy="27781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arrow" w="med" len="med"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900" b="0" dirty="0" smtClean="0"/>
                <a:t>"Tester"</a:t>
              </a:r>
              <a:endParaRPr lang="en-US" sz="900" b="0" dirty="0"/>
            </a:p>
          </p:txBody>
        </p:sp>
      </p:grpSp>
      <p:cxnSp>
        <p:nvCxnSpPr>
          <p:cNvPr id="139" name="Gekrümmte Verbindung 138"/>
          <p:cNvCxnSpPr>
            <a:stCxn id="83" idx="2"/>
          </p:cNvCxnSpPr>
          <p:nvPr/>
        </p:nvCxnSpPr>
        <p:spPr bwMode="auto">
          <a:xfrm rot="16200000" flipH="1">
            <a:off x="4229963" y="3735034"/>
            <a:ext cx="914400" cy="1022412"/>
          </a:xfrm>
          <a:prstGeom prst="curvedConnector4">
            <a:avLst>
              <a:gd name="adj1" fmla="val -25000"/>
              <a:gd name="adj2" fmla="val 69368"/>
            </a:avLst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Gekrümmte Verbindung 142"/>
          <p:cNvCxnSpPr/>
          <p:nvPr/>
        </p:nvCxnSpPr>
        <p:spPr bwMode="auto">
          <a:xfrm rot="10800000">
            <a:off x="4211961" y="4005064"/>
            <a:ext cx="648072" cy="576064"/>
          </a:xfrm>
          <a:prstGeom prst="curvedConnector3">
            <a:avLst>
              <a:gd name="adj1" fmla="val 111403"/>
            </a:avLst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Freihandform 59"/>
          <p:cNvSpPr>
            <a:spLocks/>
          </p:cNvSpPr>
          <p:nvPr/>
        </p:nvSpPr>
        <p:spPr bwMode="auto">
          <a:xfrm rot="16200000">
            <a:off x="2843810" y="3645024"/>
            <a:ext cx="288032" cy="1152128"/>
          </a:xfrm>
          <a:custGeom>
            <a:avLst/>
            <a:gdLst>
              <a:gd name="T0" fmla="*/ 769069 w 623888"/>
              <a:gd name="T1" fmla="*/ 1080121 h 1033463"/>
              <a:gd name="T2" fmla="*/ 463790 w 623888"/>
              <a:gd name="T3" fmla="*/ 386074 h 1033463"/>
              <a:gd name="T4" fmla="*/ 0 w 623888"/>
              <a:gd name="T5" fmla="*/ 0 h 10334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623888" h="1033463">
                <a:moveTo>
                  <a:pt x="623888" y="1033463"/>
                </a:moveTo>
                <a:cubicBezTo>
                  <a:pt x="552053" y="767160"/>
                  <a:pt x="480219" y="541641"/>
                  <a:pt x="376238" y="369397"/>
                </a:cubicBezTo>
                <a:cubicBezTo>
                  <a:pt x="272257" y="197153"/>
                  <a:pt x="136128" y="78184"/>
                  <a:pt x="0" y="0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59" name="Rechteck 69"/>
          <p:cNvSpPr>
            <a:spLocks noChangeArrowheads="1"/>
          </p:cNvSpPr>
          <p:nvPr/>
        </p:nvSpPr>
        <p:spPr bwMode="auto">
          <a:xfrm>
            <a:off x="2555776" y="3861048"/>
            <a:ext cx="720725" cy="2778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new</a:t>
            </a:r>
          </a:p>
          <a:p>
            <a:pPr algn="ctr"/>
            <a:r>
              <a:rPr lang="en-US" sz="900" b="0" dirty="0" smtClean="0"/>
              <a:t>questions</a:t>
            </a:r>
            <a:endParaRPr lang="en-US" sz="900" b="0" dirty="0"/>
          </a:p>
        </p:txBody>
      </p:sp>
      <p:grpSp>
        <p:nvGrpSpPr>
          <p:cNvPr id="24" name="Gruppierung 23"/>
          <p:cNvGrpSpPr/>
          <p:nvPr/>
        </p:nvGrpSpPr>
        <p:grpSpPr>
          <a:xfrm>
            <a:off x="5240646" y="5517232"/>
            <a:ext cx="627498" cy="792088"/>
            <a:chOff x="4283968" y="4365104"/>
            <a:chExt cx="627498" cy="792088"/>
          </a:xfrm>
        </p:grpSpPr>
        <p:grpSp>
          <p:nvGrpSpPr>
            <p:cNvPr id="78" name="Gruppierung 77"/>
            <p:cNvGrpSpPr/>
            <p:nvPr/>
          </p:nvGrpSpPr>
          <p:grpSpPr>
            <a:xfrm>
              <a:off x="4572000" y="4509120"/>
              <a:ext cx="339466" cy="432048"/>
              <a:chOff x="4283968" y="4365104"/>
              <a:chExt cx="339466" cy="432048"/>
            </a:xfrm>
          </p:grpSpPr>
          <p:sp>
            <p:nvSpPr>
              <p:cNvPr id="79" name="Gefaltete Ecke 78"/>
              <p:cNvSpPr/>
              <p:nvPr/>
            </p:nvSpPr>
            <p:spPr bwMode="auto">
              <a:xfrm rot="10800000" flipH="1">
                <a:off x="4283968" y="4365104"/>
                <a:ext cx="339466" cy="432048"/>
              </a:xfrm>
              <a:prstGeom prst="foldedCorner">
                <a:avLst>
                  <a:gd name="adj" fmla="val 21370"/>
                </a:avLst>
              </a:prstGeom>
              <a:solidFill>
                <a:srgbClr val="CEEAB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  <a:extLst/>
            </p:spPr>
            <p:txBody>
              <a:bodyPr vert="horz" lIns="102829" tIns="51417" rIns="102829" bIns="51417" anchor="ctr"/>
              <a:lstStyle/>
              <a:p>
                <a:pPr algn="ctr"/>
                <a:endParaRPr lang="de-DE" sz="1200" b="0" dirty="0"/>
              </a:p>
            </p:txBody>
          </p:sp>
          <p:sp>
            <p:nvSpPr>
              <p:cNvPr id="81" name="Rechteck 69"/>
              <p:cNvSpPr>
                <a:spLocks noChangeArrowheads="1"/>
              </p:cNvSpPr>
              <p:nvPr/>
            </p:nvSpPr>
            <p:spPr bwMode="auto">
              <a:xfrm>
                <a:off x="4309685" y="4365104"/>
                <a:ext cx="288031" cy="43204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anchor="ctr"/>
              <a:lstStyle/>
              <a:p>
                <a:pPr algn="ctr"/>
                <a:r>
                  <a:rPr lang="en-US" sz="900" b="0" dirty="0" smtClean="0"/>
                  <a:t>DE</a:t>
                </a:r>
                <a:endParaRPr lang="en-US" sz="900" b="0" dirty="0"/>
              </a:p>
            </p:txBody>
          </p:sp>
        </p:grpSp>
        <p:grpSp>
          <p:nvGrpSpPr>
            <p:cNvPr id="23" name="Gruppierung 22"/>
            <p:cNvGrpSpPr/>
            <p:nvPr/>
          </p:nvGrpSpPr>
          <p:grpSpPr>
            <a:xfrm>
              <a:off x="4283968" y="4365104"/>
              <a:ext cx="339466" cy="432048"/>
              <a:chOff x="4283968" y="4365104"/>
              <a:chExt cx="339466" cy="432048"/>
            </a:xfrm>
          </p:grpSpPr>
          <p:sp>
            <p:nvSpPr>
              <p:cNvPr id="72" name="Gefaltete Ecke 71"/>
              <p:cNvSpPr/>
              <p:nvPr/>
            </p:nvSpPr>
            <p:spPr bwMode="auto">
              <a:xfrm rot="10800000" flipH="1">
                <a:off x="4283968" y="4365104"/>
                <a:ext cx="339466" cy="432048"/>
              </a:xfrm>
              <a:prstGeom prst="foldedCorner">
                <a:avLst>
                  <a:gd name="adj" fmla="val 21370"/>
                </a:avLst>
              </a:prstGeom>
              <a:solidFill>
                <a:srgbClr val="CEEAB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  <a:extLst/>
            </p:spPr>
            <p:txBody>
              <a:bodyPr vert="horz" lIns="102829" tIns="51417" rIns="102829" bIns="51417" anchor="ctr"/>
              <a:lstStyle/>
              <a:p>
                <a:pPr algn="ctr"/>
                <a:endParaRPr lang="de-DE" sz="1200" b="0" dirty="0"/>
              </a:p>
            </p:txBody>
          </p:sp>
          <p:sp>
            <p:nvSpPr>
              <p:cNvPr id="73" name="Rechteck 69"/>
              <p:cNvSpPr>
                <a:spLocks noChangeArrowheads="1"/>
              </p:cNvSpPr>
              <p:nvPr/>
            </p:nvSpPr>
            <p:spPr bwMode="auto">
              <a:xfrm>
                <a:off x="4309685" y="4365104"/>
                <a:ext cx="288031" cy="43204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anchor="ctr"/>
              <a:lstStyle/>
              <a:p>
                <a:pPr algn="ctr"/>
                <a:r>
                  <a:rPr lang="en-US" sz="900" b="0" dirty="0" smtClean="0"/>
                  <a:t>EN</a:t>
                </a:r>
                <a:endParaRPr lang="en-US" sz="900" b="0" dirty="0"/>
              </a:p>
            </p:txBody>
          </p:sp>
        </p:grpSp>
        <p:grpSp>
          <p:nvGrpSpPr>
            <p:cNvPr id="75" name="Gruppierung 74"/>
            <p:cNvGrpSpPr/>
            <p:nvPr/>
          </p:nvGrpSpPr>
          <p:grpSpPr>
            <a:xfrm>
              <a:off x="4376550" y="4725144"/>
              <a:ext cx="339466" cy="432048"/>
              <a:chOff x="4283968" y="4365104"/>
              <a:chExt cx="339466" cy="432048"/>
            </a:xfrm>
          </p:grpSpPr>
          <p:sp>
            <p:nvSpPr>
              <p:cNvPr id="76" name="Gefaltete Ecke 75"/>
              <p:cNvSpPr/>
              <p:nvPr/>
            </p:nvSpPr>
            <p:spPr bwMode="auto">
              <a:xfrm rot="10800000" flipH="1">
                <a:off x="4283968" y="4365104"/>
                <a:ext cx="339466" cy="432048"/>
              </a:xfrm>
              <a:prstGeom prst="foldedCorner">
                <a:avLst>
                  <a:gd name="adj" fmla="val 21370"/>
                </a:avLst>
              </a:prstGeom>
              <a:solidFill>
                <a:srgbClr val="CEEAB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  <a:extLst/>
            </p:spPr>
            <p:txBody>
              <a:bodyPr vert="horz" lIns="102829" tIns="51417" rIns="102829" bIns="51417" anchor="ctr"/>
              <a:lstStyle/>
              <a:p>
                <a:pPr algn="ctr"/>
                <a:endParaRPr lang="de-DE" sz="1200" b="0" dirty="0"/>
              </a:p>
            </p:txBody>
          </p:sp>
          <p:sp>
            <p:nvSpPr>
              <p:cNvPr id="77" name="Rechteck 69"/>
              <p:cNvSpPr>
                <a:spLocks noChangeArrowheads="1"/>
              </p:cNvSpPr>
              <p:nvPr/>
            </p:nvSpPr>
            <p:spPr bwMode="auto">
              <a:xfrm>
                <a:off x="4309685" y="4365104"/>
                <a:ext cx="288031" cy="43204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anchor="ctr"/>
              <a:lstStyle/>
              <a:p>
                <a:pPr algn="ctr"/>
                <a:r>
                  <a:rPr lang="en-US" sz="900" b="0" dirty="0" smtClean="0"/>
                  <a:t>FR</a:t>
                </a:r>
                <a:endParaRPr lang="en-US" sz="900" b="0" dirty="0"/>
              </a:p>
            </p:txBody>
          </p:sp>
        </p:grpSp>
      </p:grpSp>
      <p:grpSp>
        <p:nvGrpSpPr>
          <p:cNvPr id="87" name="Gruppieren 20"/>
          <p:cNvGrpSpPr>
            <a:grpSpLocks/>
          </p:cNvGrpSpPr>
          <p:nvPr/>
        </p:nvGrpSpPr>
        <p:grpSpPr bwMode="auto">
          <a:xfrm>
            <a:off x="7335862" y="1491134"/>
            <a:ext cx="173028" cy="420861"/>
            <a:chOff x="4109074" y="2213566"/>
            <a:chExt cx="173960" cy="419551"/>
          </a:xfrm>
        </p:grpSpPr>
        <p:sp>
          <p:nvSpPr>
            <p:cNvPr id="88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90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17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21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2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8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19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0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23" name="Gruppieren 20"/>
          <p:cNvGrpSpPr>
            <a:grpSpLocks/>
          </p:cNvGrpSpPr>
          <p:nvPr/>
        </p:nvGrpSpPr>
        <p:grpSpPr bwMode="auto">
          <a:xfrm>
            <a:off x="7674694" y="1340768"/>
            <a:ext cx="173028" cy="420861"/>
            <a:chOff x="4109074" y="2213566"/>
            <a:chExt cx="173960" cy="419551"/>
          </a:xfrm>
        </p:grpSpPr>
        <p:sp>
          <p:nvSpPr>
            <p:cNvPr id="124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125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26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30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7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28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32" name="Gruppieren 20"/>
          <p:cNvGrpSpPr>
            <a:grpSpLocks/>
          </p:cNvGrpSpPr>
          <p:nvPr/>
        </p:nvGrpSpPr>
        <p:grpSpPr bwMode="auto">
          <a:xfrm>
            <a:off x="7948572" y="1639987"/>
            <a:ext cx="173028" cy="420861"/>
            <a:chOff x="4109074" y="2213566"/>
            <a:chExt cx="173960" cy="419551"/>
          </a:xfrm>
        </p:grpSpPr>
        <p:sp>
          <p:nvSpPr>
            <p:cNvPr id="133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134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38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44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5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0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41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2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46" name="Gruppieren 20"/>
          <p:cNvGrpSpPr>
            <a:grpSpLocks/>
          </p:cNvGrpSpPr>
          <p:nvPr/>
        </p:nvGrpSpPr>
        <p:grpSpPr bwMode="auto">
          <a:xfrm>
            <a:off x="7236296" y="2033290"/>
            <a:ext cx="173028" cy="420861"/>
            <a:chOff x="4109074" y="2213566"/>
            <a:chExt cx="173960" cy="419551"/>
          </a:xfrm>
        </p:grpSpPr>
        <p:sp>
          <p:nvSpPr>
            <p:cNvPr id="147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148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49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53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4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0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51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55" name="Gruppieren 20"/>
          <p:cNvGrpSpPr>
            <a:grpSpLocks/>
          </p:cNvGrpSpPr>
          <p:nvPr/>
        </p:nvGrpSpPr>
        <p:grpSpPr bwMode="auto">
          <a:xfrm>
            <a:off x="7553340" y="1961282"/>
            <a:ext cx="173028" cy="420861"/>
            <a:chOff x="4109074" y="2213566"/>
            <a:chExt cx="173960" cy="419551"/>
          </a:xfrm>
        </p:grpSpPr>
        <p:sp>
          <p:nvSpPr>
            <p:cNvPr id="156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157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8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62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59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60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1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64" name="Gruppieren 20"/>
          <p:cNvGrpSpPr>
            <a:grpSpLocks/>
          </p:cNvGrpSpPr>
          <p:nvPr/>
        </p:nvGrpSpPr>
        <p:grpSpPr bwMode="auto">
          <a:xfrm>
            <a:off x="7812360" y="2177306"/>
            <a:ext cx="173028" cy="420861"/>
            <a:chOff x="4109074" y="2213566"/>
            <a:chExt cx="173960" cy="419551"/>
          </a:xfrm>
        </p:grpSpPr>
        <p:sp>
          <p:nvSpPr>
            <p:cNvPr id="165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166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67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71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2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68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69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0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73" name="Gruppieren 20"/>
          <p:cNvGrpSpPr>
            <a:grpSpLocks/>
          </p:cNvGrpSpPr>
          <p:nvPr/>
        </p:nvGrpSpPr>
        <p:grpSpPr bwMode="auto">
          <a:xfrm>
            <a:off x="8119442" y="2325514"/>
            <a:ext cx="173028" cy="420861"/>
            <a:chOff x="4109074" y="2213566"/>
            <a:chExt cx="173960" cy="419551"/>
          </a:xfrm>
        </p:grpSpPr>
        <p:sp>
          <p:nvSpPr>
            <p:cNvPr id="174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175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6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80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1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77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78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9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82" name="Gruppieren 20"/>
          <p:cNvGrpSpPr>
            <a:grpSpLocks/>
          </p:cNvGrpSpPr>
          <p:nvPr/>
        </p:nvGrpSpPr>
        <p:grpSpPr bwMode="auto">
          <a:xfrm>
            <a:off x="8359412" y="1961282"/>
            <a:ext cx="173028" cy="420861"/>
            <a:chOff x="4109074" y="2213566"/>
            <a:chExt cx="173960" cy="419551"/>
          </a:xfrm>
        </p:grpSpPr>
        <p:sp>
          <p:nvSpPr>
            <p:cNvPr id="183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184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85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89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0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86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87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8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91" name="Gruppieren 20"/>
          <p:cNvGrpSpPr>
            <a:grpSpLocks/>
          </p:cNvGrpSpPr>
          <p:nvPr/>
        </p:nvGrpSpPr>
        <p:grpSpPr bwMode="auto">
          <a:xfrm>
            <a:off x="8244408" y="1385218"/>
            <a:ext cx="173028" cy="420861"/>
            <a:chOff x="4109074" y="2213566"/>
            <a:chExt cx="173960" cy="419551"/>
          </a:xfrm>
        </p:grpSpPr>
        <p:sp>
          <p:nvSpPr>
            <p:cNvPr id="192" name="Ellipse 5"/>
            <p:cNvSpPr>
              <a:spLocks noChangeArrowheads="1"/>
            </p:cNvSpPr>
            <p:nvPr/>
          </p:nvSpPr>
          <p:spPr bwMode="auto">
            <a:xfrm>
              <a:off x="4136543" y="2213566"/>
              <a:ext cx="119022" cy="119022"/>
            </a:xfrm>
            <a:prstGeom prst="ellipse">
              <a:avLst/>
            </a:prstGeom>
            <a:solidFill>
              <a:srgbClr val="008BCA"/>
            </a:solidFill>
            <a:ln w="38100">
              <a:solidFill>
                <a:srgbClr val="008BCA"/>
              </a:solidFill>
              <a:round/>
              <a:headEnd/>
              <a:tailEnd/>
            </a:ln>
          </p:spPr>
          <p:txBody>
            <a:bodyPr lIns="102829" tIns="51417" rIns="102829" bIns="51417" anchor="ctr"/>
            <a:lstStyle/>
            <a:p>
              <a:endParaRPr lang="en-US"/>
            </a:p>
          </p:txBody>
        </p:sp>
        <p:cxnSp>
          <p:nvCxnSpPr>
            <p:cNvPr id="193" name="Gerade Verbindung 8"/>
            <p:cNvCxnSpPr>
              <a:cxnSpLocks noChangeShapeType="1"/>
            </p:cNvCxnSpPr>
            <p:nvPr/>
          </p:nvCxnSpPr>
          <p:spPr bwMode="auto">
            <a:xfrm>
              <a:off x="4196054" y="2345085"/>
              <a:ext cx="0" cy="144016"/>
            </a:xfrm>
            <a:prstGeom prst="line">
              <a:avLst/>
            </a:prstGeom>
            <a:noFill/>
            <a:ln w="38100" cap="rnd">
              <a:solidFill>
                <a:srgbClr val="008BC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94" name="Gruppieren 13"/>
            <p:cNvGrpSpPr>
              <a:grpSpLocks/>
            </p:cNvGrpSpPr>
            <p:nvPr/>
          </p:nvGrpSpPr>
          <p:grpSpPr bwMode="auto">
            <a:xfrm>
              <a:off x="4132430" y="2489101"/>
              <a:ext cx="127248" cy="144016"/>
              <a:chOff x="4436368" y="2573288"/>
              <a:chExt cx="127248" cy="216024"/>
            </a:xfrm>
          </p:grpSpPr>
          <p:cxnSp>
            <p:nvCxnSpPr>
              <p:cNvPr id="198" name="Gerade Verbindung 10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9" name="Gerade Verbindung 12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95" name="Gruppieren 17"/>
            <p:cNvGrpSpPr>
              <a:grpSpLocks/>
            </p:cNvGrpSpPr>
            <p:nvPr/>
          </p:nvGrpSpPr>
          <p:grpSpPr bwMode="auto">
            <a:xfrm>
              <a:off x="4109074" y="2391747"/>
              <a:ext cx="173960" cy="49515"/>
              <a:chOff x="4436368" y="2573288"/>
              <a:chExt cx="127248" cy="216024"/>
            </a:xfrm>
          </p:grpSpPr>
          <p:cxnSp>
            <p:nvCxnSpPr>
              <p:cNvPr id="196" name="Gerade Verbindung 18"/>
              <p:cNvCxnSpPr>
                <a:cxnSpLocks noChangeShapeType="1"/>
              </p:cNvCxnSpPr>
              <p:nvPr/>
            </p:nvCxnSpPr>
            <p:spPr bwMode="auto">
              <a:xfrm flipH="1">
                <a:off x="4436368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7" name="Gerade Verbindung 19"/>
              <p:cNvCxnSpPr>
                <a:cxnSpLocks noChangeShapeType="1"/>
              </p:cNvCxnSpPr>
              <p:nvPr/>
            </p:nvCxnSpPr>
            <p:spPr bwMode="auto">
              <a:xfrm>
                <a:off x="4499992" y="2573288"/>
                <a:ext cx="63624" cy="216024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00" name="Freihandform 112"/>
          <p:cNvSpPr>
            <a:spLocks/>
          </p:cNvSpPr>
          <p:nvPr/>
        </p:nvSpPr>
        <p:spPr bwMode="auto">
          <a:xfrm rot="12746039">
            <a:off x="7394488" y="2574621"/>
            <a:ext cx="227013" cy="655930"/>
          </a:xfrm>
          <a:custGeom>
            <a:avLst/>
            <a:gdLst>
              <a:gd name="T0" fmla="*/ 0 w 266700"/>
              <a:gd name="T1" fmla="*/ 0 h 584200"/>
              <a:gd name="T2" fmla="*/ 162734 w 266700"/>
              <a:gd name="T3" fmla="*/ 588088 h 584200"/>
              <a:gd name="T4" fmla="*/ 227828 w 266700"/>
              <a:gd name="T5" fmla="*/ 1176176 h 584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6700" h="584200">
                <a:moveTo>
                  <a:pt x="0" y="0"/>
                </a:moveTo>
                <a:cubicBezTo>
                  <a:pt x="73025" y="97366"/>
                  <a:pt x="146050" y="194733"/>
                  <a:pt x="190500" y="292100"/>
                </a:cubicBezTo>
                <a:cubicBezTo>
                  <a:pt x="234950" y="389467"/>
                  <a:pt x="250825" y="486833"/>
                  <a:pt x="266700" y="584200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2" name="Freihandform 63"/>
          <p:cNvSpPr>
            <a:spLocks/>
          </p:cNvSpPr>
          <p:nvPr/>
        </p:nvSpPr>
        <p:spPr bwMode="auto">
          <a:xfrm rot="20357309">
            <a:off x="4698296" y="4154963"/>
            <a:ext cx="2333185" cy="134709"/>
          </a:xfrm>
          <a:custGeom>
            <a:avLst/>
            <a:gdLst>
              <a:gd name="T0" fmla="*/ 0 w 1585912"/>
              <a:gd name="T1" fmla="*/ 128587 h 128587"/>
              <a:gd name="T2" fmla="*/ 795337 w 1585912"/>
              <a:gd name="T3" fmla="*/ 0 h 128587"/>
              <a:gd name="T4" fmla="*/ 1585912 w 1585912"/>
              <a:gd name="T5" fmla="*/ 128587 h 128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5912" h="128587">
                <a:moveTo>
                  <a:pt x="0" y="128587"/>
                </a:moveTo>
                <a:cubicBezTo>
                  <a:pt x="265509" y="64293"/>
                  <a:pt x="531018" y="0"/>
                  <a:pt x="795337" y="0"/>
                </a:cubicBezTo>
                <a:cubicBezTo>
                  <a:pt x="1059656" y="0"/>
                  <a:pt x="1322784" y="64293"/>
                  <a:pt x="1585912" y="128587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grpSp>
        <p:nvGrpSpPr>
          <p:cNvPr id="203" name="Gruppierung 202"/>
          <p:cNvGrpSpPr/>
          <p:nvPr/>
        </p:nvGrpSpPr>
        <p:grpSpPr>
          <a:xfrm>
            <a:off x="5724128" y="3861048"/>
            <a:ext cx="627498" cy="792088"/>
            <a:chOff x="4283968" y="4365104"/>
            <a:chExt cx="627498" cy="792088"/>
          </a:xfrm>
        </p:grpSpPr>
        <p:grpSp>
          <p:nvGrpSpPr>
            <p:cNvPr id="204" name="Gruppierung 203"/>
            <p:cNvGrpSpPr/>
            <p:nvPr/>
          </p:nvGrpSpPr>
          <p:grpSpPr>
            <a:xfrm>
              <a:off x="4572000" y="4509120"/>
              <a:ext cx="339466" cy="432048"/>
              <a:chOff x="4283968" y="4365104"/>
              <a:chExt cx="339466" cy="432048"/>
            </a:xfrm>
          </p:grpSpPr>
          <p:sp>
            <p:nvSpPr>
              <p:cNvPr id="211" name="Gefaltete Ecke 210"/>
              <p:cNvSpPr/>
              <p:nvPr/>
            </p:nvSpPr>
            <p:spPr bwMode="auto">
              <a:xfrm rot="10800000" flipH="1">
                <a:off x="4283968" y="4365104"/>
                <a:ext cx="339466" cy="432048"/>
              </a:xfrm>
              <a:prstGeom prst="foldedCorner">
                <a:avLst>
                  <a:gd name="adj" fmla="val 21370"/>
                </a:avLst>
              </a:prstGeom>
              <a:solidFill>
                <a:srgbClr val="CEEAB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  <a:extLst/>
            </p:spPr>
            <p:txBody>
              <a:bodyPr vert="horz" lIns="102829" tIns="51417" rIns="102829" bIns="51417" anchor="ctr"/>
              <a:lstStyle/>
              <a:p>
                <a:pPr algn="ctr"/>
                <a:endParaRPr lang="de-DE" sz="1200" b="0" dirty="0"/>
              </a:p>
            </p:txBody>
          </p:sp>
          <p:sp>
            <p:nvSpPr>
              <p:cNvPr id="212" name="Rechteck 69"/>
              <p:cNvSpPr>
                <a:spLocks noChangeArrowheads="1"/>
              </p:cNvSpPr>
              <p:nvPr/>
            </p:nvSpPr>
            <p:spPr bwMode="auto">
              <a:xfrm>
                <a:off x="4309685" y="4365104"/>
                <a:ext cx="288031" cy="43204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anchor="ctr"/>
              <a:lstStyle/>
              <a:p>
                <a:pPr algn="ctr"/>
                <a:r>
                  <a:rPr lang="en-US" sz="900" b="0" dirty="0" smtClean="0"/>
                  <a:t>DE</a:t>
                </a:r>
                <a:endParaRPr lang="en-US" sz="900" b="0" dirty="0"/>
              </a:p>
            </p:txBody>
          </p:sp>
        </p:grpSp>
        <p:grpSp>
          <p:nvGrpSpPr>
            <p:cNvPr id="205" name="Gruppierung 204"/>
            <p:cNvGrpSpPr/>
            <p:nvPr/>
          </p:nvGrpSpPr>
          <p:grpSpPr>
            <a:xfrm>
              <a:off x="4283968" y="4365104"/>
              <a:ext cx="339466" cy="432048"/>
              <a:chOff x="4283968" y="4365104"/>
              <a:chExt cx="339466" cy="432048"/>
            </a:xfrm>
          </p:grpSpPr>
          <p:sp>
            <p:nvSpPr>
              <p:cNvPr id="209" name="Gefaltete Ecke 208"/>
              <p:cNvSpPr/>
              <p:nvPr/>
            </p:nvSpPr>
            <p:spPr bwMode="auto">
              <a:xfrm rot="10800000" flipH="1">
                <a:off x="4283968" y="4365104"/>
                <a:ext cx="339466" cy="432048"/>
              </a:xfrm>
              <a:prstGeom prst="foldedCorner">
                <a:avLst>
                  <a:gd name="adj" fmla="val 21370"/>
                </a:avLst>
              </a:prstGeom>
              <a:solidFill>
                <a:srgbClr val="CEEAB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  <a:extLst/>
            </p:spPr>
            <p:txBody>
              <a:bodyPr vert="horz" lIns="102829" tIns="51417" rIns="102829" bIns="51417" anchor="ctr"/>
              <a:lstStyle/>
              <a:p>
                <a:pPr algn="ctr"/>
                <a:endParaRPr lang="de-DE" sz="1200" b="0" dirty="0"/>
              </a:p>
            </p:txBody>
          </p:sp>
          <p:sp>
            <p:nvSpPr>
              <p:cNvPr id="210" name="Rechteck 69"/>
              <p:cNvSpPr>
                <a:spLocks noChangeArrowheads="1"/>
              </p:cNvSpPr>
              <p:nvPr/>
            </p:nvSpPr>
            <p:spPr bwMode="auto">
              <a:xfrm>
                <a:off x="4309685" y="4365104"/>
                <a:ext cx="288031" cy="43204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anchor="ctr"/>
              <a:lstStyle/>
              <a:p>
                <a:pPr algn="ctr"/>
                <a:r>
                  <a:rPr lang="en-US" sz="900" b="0" dirty="0" smtClean="0"/>
                  <a:t>EN</a:t>
                </a:r>
                <a:endParaRPr lang="en-US" sz="900" b="0" dirty="0"/>
              </a:p>
            </p:txBody>
          </p:sp>
        </p:grpSp>
        <p:grpSp>
          <p:nvGrpSpPr>
            <p:cNvPr id="206" name="Gruppierung 205"/>
            <p:cNvGrpSpPr/>
            <p:nvPr/>
          </p:nvGrpSpPr>
          <p:grpSpPr>
            <a:xfrm>
              <a:off x="4376550" y="4725144"/>
              <a:ext cx="339466" cy="432048"/>
              <a:chOff x="4283968" y="4365104"/>
              <a:chExt cx="339466" cy="432048"/>
            </a:xfrm>
          </p:grpSpPr>
          <p:sp>
            <p:nvSpPr>
              <p:cNvPr id="207" name="Gefaltete Ecke 206"/>
              <p:cNvSpPr/>
              <p:nvPr/>
            </p:nvSpPr>
            <p:spPr bwMode="auto">
              <a:xfrm rot="10800000" flipH="1">
                <a:off x="4283968" y="4365104"/>
                <a:ext cx="339466" cy="432048"/>
              </a:xfrm>
              <a:prstGeom prst="foldedCorner">
                <a:avLst>
                  <a:gd name="adj" fmla="val 21370"/>
                </a:avLst>
              </a:prstGeom>
              <a:solidFill>
                <a:srgbClr val="CEEAB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  <a:extLst/>
            </p:spPr>
            <p:txBody>
              <a:bodyPr vert="horz" lIns="102829" tIns="51417" rIns="102829" bIns="51417" anchor="ctr"/>
              <a:lstStyle/>
              <a:p>
                <a:pPr algn="ctr"/>
                <a:endParaRPr lang="de-DE" sz="1200" b="0" dirty="0"/>
              </a:p>
            </p:txBody>
          </p:sp>
          <p:sp>
            <p:nvSpPr>
              <p:cNvPr id="208" name="Rechteck 69"/>
              <p:cNvSpPr>
                <a:spLocks noChangeArrowheads="1"/>
              </p:cNvSpPr>
              <p:nvPr/>
            </p:nvSpPr>
            <p:spPr bwMode="auto">
              <a:xfrm>
                <a:off x="4309685" y="4365104"/>
                <a:ext cx="288031" cy="43204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anchor="ctr"/>
              <a:lstStyle/>
              <a:p>
                <a:pPr algn="ctr"/>
                <a:r>
                  <a:rPr lang="en-US" sz="900" b="0" dirty="0" smtClean="0"/>
                  <a:t>FR</a:t>
                </a:r>
                <a:endParaRPr lang="en-US" sz="900" b="0" dirty="0"/>
              </a:p>
            </p:txBody>
          </p:sp>
        </p:grpSp>
      </p:grpSp>
      <p:grpSp>
        <p:nvGrpSpPr>
          <p:cNvPr id="30" name="Gruppierung 29"/>
          <p:cNvGrpSpPr/>
          <p:nvPr/>
        </p:nvGrpSpPr>
        <p:grpSpPr>
          <a:xfrm>
            <a:off x="3563889" y="3717032"/>
            <a:ext cx="1224136" cy="1368152"/>
            <a:chOff x="2843808" y="4725144"/>
            <a:chExt cx="1224136" cy="1368152"/>
          </a:xfrm>
        </p:grpSpPr>
        <p:sp>
          <p:nvSpPr>
            <p:cNvPr id="27" name="Rechteck 26"/>
            <p:cNvSpPr/>
            <p:nvPr/>
          </p:nvSpPr>
          <p:spPr bwMode="auto">
            <a:xfrm>
              <a:off x="2843808" y="4725144"/>
              <a:ext cx="1224136" cy="136815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8BCA"/>
              </a:solidFill>
              <a:miter lim="800000"/>
              <a:headEnd/>
              <a:tailEnd/>
            </a:ln>
            <a:extLst/>
          </p:spPr>
          <p:txBody>
            <a:bodyPr lIns="102829" tIns="51417" rIns="102829" bIns="51417" rtlCol="0" anchor="b"/>
            <a:lstStyle/>
            <a:p>
              <a:pPr algn="ctr"/>
              <a:r>
                <a:rPr lang="de-DE" sz="1200" b="0" dirty="0" smtClean="0"/>
                <a:t>Survey Tool</a:t>
              </a:r>
            </a:p>
          </p:txBody>
        </p:sp>
        <p:grpSp>
          <p:nvGrpSpPr>
            <p:cNvPr id="29" name="Gruppierung 28"/>
            <p:cNvGrpSpPr/>
            <p:nvPr/>
          </p:nvGrpSpPr>
          <p:grpSpPr>
            <a:xfrm>
              <a:off x="3059832" y="4797152"/>
              <a:ext cx="792088" cy="1008112"/>
              <a:chOff x="3059832" y="4797152"/>
              <a:chExt cx="792088" cy="1008112"/>
            </a:xfrm>
          </p:grpSpPr>
          <p:sp>
            <p:nvSpPr>
              <p:cNvPr id="83" name="Gefaltete Ecke 82"/>
              <p:cNvSpPr/>
              <p:nvPr/>
            </p:nvSpPr>
            <p:spPr bwMode="auto">
              <a:xfrm rot="10800000" flipH="1">
                <a:off x="3059832" y="4797152"/>
                <a:ext cx="792088" cy="1008112"/>
              </a:xfrm>
              <a:prstGeom prst="foldedCorner">
                <a:avLst>
                  <a:gd name="adj" fmla="val 21370"/>
                </a:avLst>
              </a:prstGeom>
              <a:solidFill>
                <a:srgbClr val="CEEAB0"/>
              </a:solidFill>
              <a:ln w="9525">
                <a:solidFill>
                  <a:srgbClr val="00B050"/>
                </a:solidFill>
                <a:round/>
                <a:headEnd/>
                <a:tailEnd/>
              </a:ln>
              <a:extLst/>
            </p:spPr>
            <p:txBody>
              <a:bodyPr vert="horz" lIns="102829" tIns="51417" rIns="102829" bIns="51417" anchor="ctr"/>
              <a:lstStyle/>
              <a:p>
                <a:pPr algn="ctr"/>
                <a:endParaRPr lang="de-DE" sz="1200" b="0" dirty="0"/>
              </a:p>
            </p:txBody>
          </p:sp>
          <p:sp>
            <p:nvSpPr>
              <p:cNvPr id="136" name="Rechteck 69"/>
              <p:cNvSpPr>
                <a:spLocks noChangeArrowheads="1"/>
              </p:cNvSpPr>
              <p:nvPr/>
            </p:nvSpPr>
            <p:spPr bwMode="auto">
              <a:xfrm>
                <a:off x="3059832" y="4797152"/>
                <a:ext cx="792088" cy="1008112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 anchor="t"/>
              <a:lstStyle/>
              <a:p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</a:rPr>
                  <a:t>1) Question?</a:t>
                </a:r>
              </a:p>
              <a:p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</a:rPr>
                  <a:t>    ☐ a    </a:t>
                </a:r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  <a:ea typeface="ＭＳ ゴシック"/>
                    <a:cs typeface="ＭＳ ゴシック"/>
                  </a:rPr>
                  <a:t>☐ c</a:t>
                </a:r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</a:rPr>
                  <a:t/>
                </a:r>
                <a:br>
                  <a:rPr lang="en-US" sz="700" b="0" dirty="0" smtClean="0">
                    <a:solidFill>
                      <a:srgbClr val="000000"/>
                    </a:solidFill>
                    <a:latin typeface="+mn-lt"/>
                  </a:rPr>
                </a:br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</a:rPr>
                  <a:t>    ☐ b    </a:t>
                </a:r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  <a:ea typeface="ＭＳ ゴシック"/>
                    <a:cs typeface="ＭＳ ゴシック"/>
                  </a:rPr>
                  <a:t>☐ d</a:t>
                </a:r>
              </a:p>
              <a:p>
                <a:endParaRPr lang="en-US" sz="700" b="0" dirty="0">
                  <a:solidFill>
                    <a:srgbClr val="000000"/>
                  </a:solidFill>
                  <a:latin typeface="+mn-lt"/>
                  <a:ea typeface="ＭＳ ゴシック"/>
                  <a:cs typeface="ＭＳ ゴシック"/>
                </a:endParaRPr>
              </a:p>
              <a:p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  <a:ea typeface="ＭＳ ゴシック"/>
                    <a:cs typeface="ＭＳ ゴシック"/>
                  </a:rPr>
                  <a:t>2) Question?</a:t>
                </a:r>
              </a:p>
              <a:p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</a:rPr>
                  <a:t>    </a:t>
                </a:r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  <a:ea typeface="ＭＳ ゴシック"/>
                    <a:cs typeface="ＭＳ ゴシック"/>
                  </a:rPr>
                  <a:t>☐ 1 - 10</a:t>
                </a:r>
              </a:p>
              <a:p>
                <a:r>
                  <a:rPr lang="en-US" sz="700" b="0" dirty="0">
                    <a:solidFill>
                      <a:srgbClr val="000000"/>
                    </a:solidFill>
                    <a:latin typeface="+mn-lt"/>
                    <a:ea typeface="ＭＳ ゴシック"/>
                    <a:cs typeface="ＭＳ ゴシック"/>
                  </a:rPr>
                  <a:t> </a:t>
                </a:r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  <a:ea typeface="ＭＳ ゴシック"/>
                    <a:cs typeface="ＭＳ ゴシック"/>
                  </a:rPr>
                  <a:t>   ☐ 11 - 50</a:t>
                </a:r>
              </a:p>
              <a:p>
                <a:r>
                  <a:rPr lang="en-US" sz="700" b="0" dirty="0">
                    <a:solidFill>
                      <a:srgbClr val="000000"/>
                    </a:solidFill>
                    <a:latin typeface="+mn-lt"/>
                    <a:ea typeface="ＭＳ ゴシック"/>
                    <a:cs typeface="ＭＳ ゴシック"/>
                  </a:rPr>
                  <a:t> </a:t>
                </a:r>
                <a:r>
                  <a:rPr lang="en-US" sz="700" b="0" dirty="0" smtClean="0">
                    <a:solidFill>
                      <a:srgbClr val="000000"/>
                    </a:solidFill>
                    <a:latin typeface="+mn-lt"/>
                    <a:ea typeface="ＭＳ ゴシック"/>
                    <a:cs typeface="ＭＳ ゴシック"/>
                  </a:rPr>
                  <a:t>   ☐ 51 - 100</a:t>
                </a:r>
                <a:endParaRPr lang="en-US" sz="700" b="0" dirty="0">
                  <a:solidFill>
                    <a:srgbClr val="000000"/>
                  </a:solidFill>
                  <a:latin typeface="+mn-lt"/>
                </a:endParaRPr>
              </a:p>
            </p:txBody>
          </p:sp>
        </p:grpSp>
      </p:grpSp>
      <p:sp>
        <p:nvSpPr>
          <p:cNvPr id="213" name="Rechteck 69"/>
          <p:cNvSpPr>
            <a:spLocks noChangeArrowheads="1"/>
          </p:cNvSpPr>
          <p:nvPr/>
        </p:nvSpPr>
        <p:spPr bwMode="auto">
          <a:xfrm>
            <a:off x="6875611" y="2708920"/>
            <a:ext cx="720725" cy="2778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conduct</a:t>
            </a:r>
          </a:p>
          <a:p>
            <a:pPr algn="ctr"/>
            <a:r>
              <a:rPr lang="en-US" sz="900" b="0" dirty="0" smtClean="0"/>
              <a:t>survey</a:t>
            </a:r>
            <a:endParaRPr lang="en-US" sz="900" b="0" dirty="0"/>
          </a:p>
        </p:txBody>
      </p:sp>
      <p:sp>
        <p:nvSpPr>
          <p:cNvPr id="216" name="Freihandform 132"/>
          <p:cNvSpPr>
            <a:spLocks/>
          </p:cNvSpPr>
          <p:nvPr/>
        </p:nvSpPr>
        <p:spPr bwMode="auto">
          <a:xfrm>
            <a:off x="2627784" y="5085184"/>
            <a:ext cx="1008112" cy="1080120"/>
          </a:xfrm>
          <a:custGeom>
            <a:avLst/>
            <a:gdLst>
              <a:gd name="T0" fmla="*/ 0 w 1054894"/>
              <a:gd name="T1" fmla="*/ 519113 h 590315"/>
              <a:gd name="T2" fmla="*/ 550069 w 1054894"/>
              <a:gd name="T3" fmla="*/ 581025 h 590315"/>
              <a:gd name="T4" fmla="*/ 969169 w 1054894"/>
              <a:gd name="T5" fmla="*/ 342900 h 590315"/>
              <a:gd name="T6" fmla="*/ 1054894 w 1054894"/>
              <a:gd name="T7" fmla="*/ 0 h 590315"/>
              <a:gd name="T8" fmla="*/ 0 60000 65536"/>
              <a:gd name="T9" fmla="*/ 0 60000 65536"/>
              <a:gd name="T10" fmla="*/ 0 60000 65536"/>
              <a:gd name="T11" fmla="*/ 0 60000 65536"/>
              <a:gd name="connsiteX0" fmla="*/ 0 w 1054894"/>
              <a:gd name="connsiteY0" fmla="*/ 519113 h 519113"/>
              <a:gd name="connsiteX1" fmla="*/ 969169 w 1054894"/>
              <a:gd name="connsiteY1" fmla="*/ 342900 h 519113"/>
              <a:gd name="connsiteX2" fmla="*/ 1054894 w 1054894"/>
              <a:gd name="connsiteY2" fmla="*/ 0 h 519113"/>
              <a:gd name="connsiteX0" fmla="*/ 0 w 1054894"/>
              <a:gd name="connsiteY0" fmla="*/ 519113 h 519113"/>
              <a:gd name="connsiteX1" fmla="*/ 969169 w 1054894"/>
              <a:gd name="connsiteY1" fmla="*/ 342900 h 519113"/>
              <a:gd name="connsiteX2" fmla="*/ 1054894 w 1054894"/>
              <a:gd name="connsiteY2" fmla="*/ 0 h 519113"/>
              <a:gd name="connsiteX0" fmla="*/ 0 w 1054894"/>
              <a:gd name="connsiteY0" fmla="*/ 519113 h 519113"/>
              <a:gd name="connsiteX1" fmla="*/ 719469 w 1054894"/>
              <a:gd name="connsiteY1" fmla="*/ 365781 h 519113"/>
              <a:gd name="connsiteX2" fmla="*/ 1054894 w 1054894"/>
              <a:gd name="connsiteY2" fmla="*/ 0 h 519113"/>
              <a:gd name="connsiteX0" fmla="*/ 0 w 1054894"/>
              <a:gd name="connsiteY0" fmla="*/ 519113 h 519113"/>
              <a:gd name="connsiteX1" fmla="*/ 719469 w 1054894"/>
              <a:gd name="connsiteY1" fmla="*/ 365781 h 519113"/>
              <a:gd name="connsiteX2" fmla="*/ 1054894 w 1054894"/>
              <a:gd name="connsiteY2" fmla="*/ 0 h 519113"/>
              <a:gd name="connsiteX0" fmla="*/ 0 w 1054894"/>
              <a:gd name="connsiteY0" fmla="*/ 519113 h 519113"/>
              <a:gd name="connsiteX1" fmla="*/ 719469 w 1054894"/>
              <a:gd name="connsiteY1" fmla="*/ 365781 h 519113"/>
              <a:gd name="connsiteX2" fmla="*/ 1054894 w 1054894"/>
              <a:gd name="connsiteY2" fmla="*/ 0 h 51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4894" h="519113">
                <a:moveTo>
                  <a:pt x="0" y="519113"/>
                </a:moveTo>
                <a:cubicBezTo>
                  <a:pt x="201910" y="482402"/>
                  <a:pt x="502821" y="476518"/>
                  <a:pt x="719469" y="365781"/>
                </a:cubicBezTo>
                <a:cubicBezTo>
                  <a:pt x="833696" y="307395"/>
                  <a:pt x="1054100" y="123031"/>
                  <a:pt x="1054894" y="0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61" name="Rechteck 69"/>
          <p:cNvSpPr>
            <a:spLocks noChangeArrowheads="1"/>
          </p:cNvSpPr>
          <p:nvPr/>
        </p:nvSpPr>
        <p:spPr bwMode="auto">
          <a:xfrm>
            <a:off x="3059187" y="5445224"/>
            <a:ext cx="720725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validate</a:t>
            </a:r>
          </a:p>
          <a:p>
            <a:pPr algn="ctr"/>
            <a:r>
              <a:rPr lang="en-US" sz="900" b="0" dirty="0" smtClean="0"/>
              <a:t>questionnaire</a:t>
            </a:r>
            <a:endParaRPr lang="en-US" sz="900" b="0" dirty="0"/>
          </a:p>
        </p:txBody>
      </p:sp>
      <p:sp>
        <p:nvSpPr>
          <p:cNvPr id="45" name="Rechteck 69"/>
          <p:cNvSpPr>
            <a:spLocks noChangeArrowheads="1"/>
          </p:cNvSpPr>
          <p:nvPr/>
        </p:nvSpPr>
        <p:spPr bwMode="auto">
          <a:xfrm>
            <a:off x="2699791" y="4437112"/>
            <a:ext cx="504057" cy="2880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arrow" w="med" len="med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 b="0" dirty="0" smtClean="0"/>
              <a:t>re-use</a:t>
            </a:r>
          </a:p>
          <a:p>
            <a:pPr algn="ctr"/>
            <a:r>
              <a:rPr lang="en-US" sz="900" b="0" dirty="0" smtClean="0"/>
              <a:t>questions</a:t>
            </a:r>
            <a:endParaRPr lang="en-US" sz="900" b="0" dirty="0"/>
          </a:p>
        </p:txBody>
      </p:sp>
      <p:sp>
        <p:nvSpPr>
          <p:cNvPr id="226" name="Rechteck 69"/>
          <p:cNvSpPr>
            <a:spLocks noChangeArrowheads="1"/>
          </p:cNvSpPr>
          <p:nvPr/>
        </p:nvSpPr>
        <p:spPr bwMode="auto">
          <a:xfrm>
            <a:off x="2771800" y="3223196"/>
            <a:ext cx="432693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store </a:t>
            </a:r>
          </a:p>
          <a:p>
            <a:pPr algn="ctr"/>
            <a:r>
              <a:rPr lang="en-US" sz="900" b="0" dirty="0" smtClean="0"/>
              <a:t>data</a:t>
            </a:r>
            <a:endParaRPr lang="en-US" sz="900" b="0" dirty="0"/>
          </a:p>
        </p:txBody>
      </p:sp>
      <p:sp>
        <p:nvSpPr>
          <p:cNvPr id="227" name="Freihandform 61"/>
          <p:cNvSpPr>
            <a:spLocks/>
          </p:cNvSpPr>
          <p:nvPr/>
        </p:nvSpPr>
        <p:spPr bwMode="auto">
          <a:xfrm rot="16200000">
            <a:off x="2879811" y="1952837"/>
            <a:ext cx="576065" cy="1512168"/>
          </a:xfrm>
          <a:custGeom>
            <a:avLst/>
            <a:gdLst>
              <a:gd name="T0" fmla="*/ 0 w 933450"/>
              <a:gd name="T1" fmla="*/ 0 h 985838"/>
              <a:gd name="T2" fmla="*/ 234787 w 933450"/>
              <a:gd name="T3" fmla="*/ 681547 h 985838"/>
              <a:gd name="T4" fmla="*/ 958712 w 933450"/>
              <a:gd name="T5" fmla="*/ 1146994 h 985838"/>
              <a:gd name="T6" fmla="*/ 0 60000 65536"/>
              <a:gd name="T7" fmla="*/ 0 60000 65536"/>
              <a:gd name="T8" fmla="*/ 0 60000 65536"/>
              <a:gd name="connsiteX0" fmla="*/ 0 w 933450"/>
              <a:gd name="connsiteY0" fmla="*/ 0 h 985838"/>
              <a:gd name="connsiteX1" fmla="*/ 431224 w 933450"/>
              <a:gd name="connsiteY1" fmla="*/ 562910 h 985838"/>
              <a:gd name="connsiteX2" fmla="*/ 933450 w 933450"/>
              <a:gd name="connsiteY2" fmla="*/ 985838 h 985838"/>
              <a:gd name="connsiteX0" fmla="*/ 0 w 933450"/>
              <a:gd name="connsiteY0" fmla="*/ 0 h 985838"/>
              <a:gd name="connsiteX1" fmla="*/ 431224 w 933450"/>
              <a:gd name="connsiteY1" fmla="*/ 562910 h 985838"/>
              <a:gd name="connsiteX2" fmla="*/ 933450 w 933450"/>
              <a:gd name="connsiteY2" fmla="*/ 985838 h 985838"/>
              <a:gd name="connsiteX0" fmla="*/ 0 w 933450"/>
              <a:gd name="connsiteY0" fmla="*/ 0 h 985838"/>
              <a:gd name="connsiteX1" fmla="*/ 469216 w 933450"/>
              <a:gd name="connsiteY1" fmla="*/ 466823 h 985838"/>
              <a:gd name="connsiteX2" fmla="*/ 933450 w 933450"/>
              <a:gd name="connsiteY2" fmla="*/ 985838 h 985838"/>
              <a:gd name="connsiteX0" fmla="*/ 0 w 933450"/>
              <a:gd name="connsiteY0" fmla="*/ 0 h 985838"/>
              <a:gd name="connsiteX1" fmla="*/ 659176 w 933450"/>
              <a:gd name="connsiteY1" fmla="*/ 389038 h 985838"/>
              <a:gd name="connsiteX2" fmla="*/ 933450 w 933450"/>
              <a:gd name="connsiteY2" fmla="*/ 985838 h 985838"/>
              <a:gd name="connsiteX0" fmla="*/ 0 w 933450"/>
              <a:gd name="connsiteY0" fmla="*/ 0 h 985838"/>
              <a:gd name="connsiteX1" fmla="*/ 659176 w 933450"/>
              <a:gd name="connsiteY1" fmla="*/ 389038 h 985838"/>
              <a:gd name="connsiteX2" fmla="*/ 933450 w 933450"/>
              <a:gd name="connsiteY2" fmla="*/ 985838 h 985838"/>
              <a:gd name="connsiteX0" fmla="*/ 0 w 933450"/>
              <a:gd name="connsiteY0" fmla="*/ 0 h 985838"/>
              <a:gd name="connsiteX1" fmla="*/ 659176 w 933450"/>
              <a:gd name="connsiteY1" fmla="*/ 389038 h 985838"/>
              <a:gd name="connsiteX2" fmla="*/ 933450 w 933450"/>
              <a:gd name="connsiteY2" fmla="*/ 985838 h 985838"/>
              <a:gd name="connsiteX0" fmla="*/ 0 w 933450"/>
              <a:gd name="connsiteY0" fmla="*/ 0 h 985838"/>
              <a:gd name="connsiteX1" fmla="*/ 659176 w 933450"/>
              <a:gd name="connsiteY1" fmla="*/ 389038 h 985838"/>
              <a:gd name="connsiteX2" fmla="*/ 933450 w 933450"/>
              <a:gd name="connsiteY2" fmla="*/ 985838 h 985838"/>
              <a:gd name="connsiteX0" fmla="*/ 0 w 933450"/>
              <a:gd name="connsiteY0" fmla="*/ 0 h 985838"/>
              <a:gd name="connsiteX1" fmla="*/ 659176 w 933450"/>
              <a:gd name="connsiteY1" fmla="*/ 389038 h 985838"/>
              <a:gd name="connsiteX2" fmla="*/ 933450 w 933450"/>
              <a:gd name="connsiteY2" fmla="*/ 985838 h 985838"/>
              <a:gd name="connsiteX0" fmla="*/ 0 w 933450"/>
              <a:gd name="connsiteY0" fmla="*/ 0 h 985838"/>
              <a:gd name="connsiteX1" fmla="*/ 725029 w 933450"/>
              <a:gd name="connsiteY1" fmla="*/ 457671 h 985838"/>
              <a:gd name="connsiteX2" fmla="*/ 933450 w 933450"/>
              <a:gd name="connsiteY2" fmla="*/ 985838 h 9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3450" h="985838">
                <a:moveTo>
                  <a:pt x="0" y="0"/>
                </a:moveTo>
                <a:cubicBezTo>
                  <a:pt x="454424" y="160410"/>
                  <a:pt x="556789" y="297940"/>
                  <a:pt x="725029" y="457671"/>
                </a:cubicBezTo>
                <a:cubicBezTo>
                  <a:pt x="880604" y="621977"/>
                  <a:pt x="874101" y="744425"/>
                  <a:pt x="933450" y="985838"/>
                </a:cubicBezTo>
              </a:path>
            </a:pathLst>
          </a:custGeom>
          <a:noFill/>
          <a:ln w="28575">
            <a:solidFill>
              <a:srgbClr val="00B15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28" name="Rechteck 69"/>
          <p:cNvSpPr>
            <a:spLocks noChangeArrowheads="1"/>
          </p:cNvSpPr>
          <p:nvPr/>
        </p:nvSpPr>
        <p:spPr bwMode="auto">
          <a:xfrm>
            <a:off x="2555776" y="2564904"/>
            <a:ext cx="432693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update</a:t>
            </a:r>
          </a:p>
          <a:p>
            <a:pPr algn="ctr"/>
            <a:r>
              <a:rPr lang="en-US" sz="900" b="0" dirty="0" smtClean="0"/>
              <a:t>data</a:t>
            </a:r>
            <a:endParaRPr lang="en-US" sz="900" b="0" dirty="0"/>
          </a:p>
        </p:txBody>
      </p:sp>
      <p:sp>
        <p:nvSpPr>
          <p:cNvPr id="48" name="Bogen 47"/>
          <p:cNvSpPr/>
          <p:nvPr/>
        </p:nvSpPr>
        <p:spPr bwMode="auto">
          <a:xfrm>
            <a:off x="4923532" y="1772816"/>
            <a:ext cx="728588" cy="504056"/>
          </a:xfrm>
          <a:prstGeom prst="arc">
            <a:avLst>
              <a:gd name="adj1" fmla="val 11304758"/>
              <a:gd name="adj2" fmla="val 7073203"/>
            </a:avLst>
          </a:prstGeom>
          <a:noFill/>
          <a:ln w="28575">
            <a:solidFill>
              <a:srgbClr val="00B05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20" name="Rechteck 219"/>
          <p:cNvSpPr/>
          <p:nvPr/>
        </p:nvSpPr>
        <p:spPr bwMode="auto">
          <a:xfrm>
            <a:off x="3923928" y="1916832"/>
            <a:ext cx="1224136" cy="648072"/>
          </a:xfrm>
          <a:prstGeom prst="rect">
            <a:avLst/>
          </a:prstGeom>
          <a:solidFill>
            <a:schemeClr val="bg1"/>
          </a:solidFill>
          <a:ln w="38100">
            <a:solidFill>
              <a:srgbClr val="008BCA"/>
            </a:solidFill>
            <a:miter lim="800000"/>
            <a:headEnd/>
            <a:tailEnd/>
          </a:ln>
          <a:extLst/>
        </p:spPr>
        <p:txBody>
          <a:bodyPr lIns="102829" tIns="51417" rIns="102829" bIns="51417" rtlCol="0" anchor="ctr"/>
          <a:lstStyle/>
          <a:p>
            <a:pPr algn="ctr"/>
            <a:r>
              <a:rPr lang="de-DE" sz="1200" b="0" dirty="0" smtClean="0"/>
              <a:t>Data</a:t>
            </a:r>
          </a:p>
          <a:p>
            <a:pPr algn="ctr"/>
            <a:r>
              <a:rPr lang="de-DE" sz="1200" b="0" dirty="0" smtClean="0"/>
              <a:t>Treatment</a:t>
            </a:r>
          </a:p>
        </p:txBody>
      </p:sp>
      <p:sp>
        <p:nvSpPr>
          <p:cNvPr id="230" name="Rechteck 69"/>
          <p:cNvSpPr>
            <a:spLocks noChangeArrowheads="1"/>
          </p:cNvSpPr>
          <p:nvPr/>
        </p:nvSpPr>
        <p:spPr bwMode="auto">
          <a:xfrm>
            <a:off x="5364088" y="1916832"/>
            <a:ext cx="576064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check &amp;</a:t>
            </a:r>
          </a:p>
          <a:p>
            <a:pPr algn="ctr"/>
            <a:r>
              <a:rPr lang="en-US" sz="900" b="0" dirty="0" smtClean="0"/>
              <a:t>enhance data</a:t>
            </a:r>
            <a:endParaRPr lang="en-US" sz="900" b="0" dirty="0"/>
          </a:p>
        </p:txBody>
      </p:sp>
      <p:sp>
        <p:nvSpPr>
          <p:cNvPr id="49" name="Abgerundete rechteckige Legende 48"/>
          <p:cNvSpPr/>
          <p:nvPr/>
        </p:nvSpPr>
        <p:spPr bwMode="auto">
          <a:xfrm>
            <a:off x="3491880" y="1628800"/>
            <a:ext cx="576064" cy="504056"/>
          </a:xfrm>
          <a:prstGeom prst="wedgeRoundRectCallout">
            <a:avLst>
              <a:gd name="adj1" fmla="val 63572"/>
              <a:gd name="adj2" fmla="val 22187"/>
              <a:gd name="adj3" fmla="val 16667"/>
            </a:avLst>
          </a:prstGeom>
          <a:solidFill>
            <a:srgbClr val="FFFF9B"/>
          </a:solidFill>
          <a:ln w="38100">
            <a:solidFill>
              <a:srgbClr val="D1D1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lIns="36000" tIns="0" rIns="0" bIns="0" rtlCol="0" anchor="ctr"/>
          <a:lstStyle/>
          <a:p>
            <a:pPr marL="88900" indent="-88900">
              <a:buFont typeface="Arial"/>
              <a:buChar char="•"/>
            </a:pPr>
            <a:r>
              <a:rPr lang="de-DE" sz="900" b="0" dirty="0" smtClean="0"/>
              <a:t>SPSS</a:t>
            </a:r>
          </a:p>
          <a:p>
            <a:pPr marL="88900" indent="-88900">
              <a:buFont typeface="Arial"/>
              <a:buChar char="•"/>
            </a:pPr>
            <a:r>
              <a:rPr lang="de-DE" sz="900" b="0" dirty="0" smtClean="0"/>
              <a:t>SAS</a:t>
            </a:r>
          </a:p>
          <a:p>
            <a:pPr marL="88900" indent="-88900">
              <a:buFont typeface="Arial"/>
              <a:buChar char="•"/>
            </a:pPr>
            <a:r>
              <a:rPr lang="de-DE" sz="900" b="0" dirty="0"/>
              <a:t>R</a:t>
            </a:r>
            <a:endParaRPr lang="de-DE" sz="900" b="0" dirty="0" smtClean="0"/>
          </a:p>
        </p:txBody>
      </p:sp>
      <p:sp>
        <p:nvSpPr>
          <p:cNvPr id="231" name="Freihandform 59"/>
          <p:cNvSpPr>
            <a:spLocks/>
          </p:cNvSpPr>
          <p:nvPr/>
        </p:nvSpPr>
        <p:spPr bwMode="auto">
          <a:xfrm rot="16200000">
            <a:off x="1055047" y="2840657"/>
            <a:ext cx="719734" cy="1176340"/>
          </a:xfrm>
          <a:custGeom>
            <a:avLst/>
            <a:gdLst>
              <a:gd name="T0" fmla="*/ 769069 w 623888"/>
              <a:gd name="T1" fmla="*/ 1080121 h 1033463"/>
              <a:gd name="T2" fmla="*/ 463790 w 623888"/>
              <a:gd name="T3" fmla="*/ 386074 h 1033463"/>
              <a:gd name="T4" fmla="*/ 0 w 623888"/>
              <a:gd name="T5" fmla="*/ 0 h 1033463"/>
              <a:gd name="T6" fmla="*/ 0 60000 65536"/>
              <a:gd name="T7" fmla="*/ 0 60000 65536"/>
              <a:gd name="T8" fmla="*/ 0 60000 65536"/>
              <a:gd name="connsiteX0" fmla="*/ 251605 w 1752593"/>
              <a:gd name="connsiteY0" fmla="*/ 1061943 h 1061943"/>
              <a:gd name="connsiteX1" fmla="*/ 3955 w 1752593"/>
              <a:gd name="connsiteY1" fmla="*/ 397877 h 1061943"/>
              <a:gd name="connsiteX2" fmla="*/ 1745885 w 1752593"/>
              <a:gd name="connsiteY2" fmla="*/ 0 h 1061943"/>
              <a:gd name="connsiteX0" fmla="*/ 259520 w 1753799"/>
              <a:gd name="connsiteY0" fmla="*/ 1068501 h 1068501"/>
              <a:gd name="connsiteX1" fmla="*/ 11870 w 1753799"/>
              <a:gd name="connsiteY1" fmla="*/ 404435 h 1068501"/>
              <a:gd name="connsiteX2" fmla="*/ 1753800 w 1753799"/>
              <a:gd name="connsiteY2" fmla="*/ 6558 h 1068501"/>
              <a:gd name="connsiteX0" fmla="*/ 253524 w 2463029"/>
              <a:gd name="connsiteY0" fmla="*/ 985380 h 985380"/>
              <a:gd name="connsiteX1" fmla="*/ 5874 w 2463029"/>
              <a:gd name="connsiteY1" fmla="*/ 321314 h 985380"/>
              <a:gd name="connsiteX2" fmla="*/ 2463028 w 2463029"/>
              <a:gd name="connsiteY2" fmla="*/ 8877 h 985380"/>
              <a:gd name="connsiteX0" fmla="*/ 143994 w 2353499"/>
              <a:gd name="connsiteY0" fmla="*/ 992084 h 992084"/>
              <a:gd name="connsiteX1" fmla="*/ 6378 w 2353499"/>
              <a:gd name="connsiteY1" fmla="*/ 219797 h 992084"/>
              <a:gd name="connsiteX2" fmla="*/ 2353498 w 2353499"/>
              <a:gd name="connsiteY2" fmla="*/ 15581 h 992084"/>
              <a:gd name="connsiteX0" fmla="*/ 143994 w 2353499"/>
              <a:gd name="connsiteY0" fmla="*/ 992084 h 992084"/>
              <a:gd name="connsiteX1" fmla="*/ 6378 w 2353499"/>
              <a:gd name="connsiteY1" fmla="*/ 219797 h 992084"/>
              <a:gd name="connsiteX2" fmla="*/ 2353498 w 2353499"/>
              <a:gd name="connsiteY2" fmla="*/ 15581 h 992084"/>
              <a:gd name="connsiteX0" fmla="*/ 137615 w 2347120"/>
              <a:gd name="connsiteY0" fmla="*/ 993854 h 993854"/>
              <a:gd name="connsiteX1" fmla="*/ -1 w 2347120"/>
              <a:gd name="connsiteY1" fmla="*/ 221567 h 993854"/>
              <a:gd name="connsiteX2" fmla="*/ 2347119 w 2347120"/>
              <a:gd name="connsiteY2" fmla="*/ 17351 h 993854"/>
              <a:gd name="connsiteX0" fmla="*/ 55089 w 2264594"/>
              <a:gd name="connsiteY0" fmla="*/ 993854 h 993854"/>
              <a:gd name="connsiteX1" fmla="*/ 0 w 2264594"/>
              <a:gd name="connsiteY1" fmla="*/ 221567 h 993854"/>
              <a:gd name="connsiteX2" fmla="*/ 2264593 w 2264594"/>
              <a:gd name="connsiteY2" fmla="*/ 17351 h 993854"/>
              <a:gd name="connsiteX0" fmla="*/ 102252 w 2311757"/>
              <a:gd name="connsiteY0" fmla="*/ 993854 h 993854"/>
              <a:gd name="connsiteX1" fmla="*/ 47163 w 2311757"/>
              <a:gd name="connsiteY1" fmla="*/ 221567 h 993854"/>
              <a:gd name="connsiteX2" fmla="*/ 2311756 w 2311757"/>
              <a:gd name="connsiteY2" fmla="*/ 17351 h 993854"/>
              <a:gd name="connsiteX0" fmla="*/ 126704 w 2336209"/>
              <a:gd name="connsiteY0" fmla="*/ 993854 h 993854"/>
              <a:gd name="connsiteX1" fmla="*/ 71615 w 2336209"/>
              <a:gd name="connsiteY1" fmla="*/ 221567 h 993854"/>
              <a:gd name="connsiteX2" fmla="*/ 2336208 w 2336209"/>
              <a:gd name="connsiteY2" fmla="*/ 17351 h 993854"/>
              <a:gd name="connsiteX0" fmla="*/ 38473 w 2247978"/>
              <a:gd name="connsiteY0" fmla="*/ 999046 h 999046"/>
              <a:gd name="connsiteX1" fmla="*/ 148436 w 2247978"/>
              <a:gd name="connsiteY1" fmla="*/ 192585 h 999046"/>
              <a:gd name="connsiteX2" fmla="*/ 2247977 w 2247978"/>
              <a:gd name="connsiteY2" fmla="*/ 22543 h 999046"/>
              <a:gd name="connsiteX0" fmla="*/ 38473 w 2247978"/>
              <a:gd name="connsiteY0" fmla="*/ 999046 h 999046"/>
              <a:gd name="connsiteX1" fmla="*/ 148436 w 2247978"/>
              <a:gd name="connsiteY1" fmla="*/ 192585 h 999046"/>
              <a:gd name="connsiteX2" fmla="*/ 2247977 w 2247978"/>
              <a:gd name="connsiteY2" fmla="*/ 22543 h 999046"/>
              <a:gd name="connsiteX0" fmla="*/ 45597 w 2255102"/>
              <a:gd name="connsiteY0" fmla="*/ 995663 h 995663"/>
              <a:gd name="connsiteX1" fmla="*/ 155560 w 2255102"/>
              <a:gd name="connsiteY1" fmla="*/ 189202 h 995663"/>
              <a:gd name="connsiteX2" fmla="*/ 2255101 w 2255102"/>
              <a:gd name="connsiteY2" fmla="*/ 19160 h 995663"/>
              <a:gd name="connsiteX0" fmla="*/ 70078 w 2375869"/>
              <a:gd name="connsiteY0" fmla="*/ 884833 h 884833"/>
              <a:gd name="connsiteX1" fmla="*/ 276327 w 2375869"/>
              <a:gd name="connsiteY1" fmla="*/ 186593 h 884833"/>
              <a:gd name="connsiteX2" fmla="*/ 2375868 w 2375869"/>
              <a:gd name="connsiteY2" fmla="*/ 16551 h 884833"/>
              <a:gd name="connsiteX0" fmla="*/ 78812 w 2541216"/>
              <a:gd name="connsiteY0" fmla="*/ 754425 h 754425"/>
              <a:gd name="connsiteX1" fmla="*/ 285061 w 2541216"/>
              <a:gd name="connsiteY1" fmla="*/ 56185 h 754425"/>
              <a:gd name="connsiteX2" fmla="*/ 2541216 w 2541216"/>
              <a:gd name="connsiteY2" fmla="*/ 79069 h 754425"/>
              <a:gd name="connsiteX0" fmla="*/ 78814 w 2541218"/>
              <a:gd name="connsiteY0" fmla="*/ 875587 h 875587"/>
              <a:gd name="connsiteX1" fmla="*/ 285063 w 2541218"/>
              <a:gd name="connsiteY1" fmla="*/ 177347 h 875587"/>
              <a:gd name="connsiteX2" fmla="*/ 2541218 w 2541218"/>
              <a:gd name="connsiteY2" fmla="*/ 200231 h 875587"/>
              <a:gd name="connsiteX0" fmla="*/ 52615 w 2515019"/>
              <a:gd name="connsiteY0" fmla="*/ 883819 h 883819"/>
              <a:gd name="connsiteX1" fmla="*/ 258864 w 2515019"/>
              <a:gd name="connsiteY1" fmla="*/ 185579 h 883819"/>
              <a:gd name="connsiteX2" fmla="*/ 2515019 w 2515019"/>
              <a:gd name="connsiteY2" fmla="*/ 208463 h 883819"/>
              <a:gd name="connsiteX0" fmla="*/ 33216 w 2495620"/>
              <a:gd name="connsiteY0" fmla="*/ 919411 h 919411"/>
              <a:gd name="connsiteX1" fmla="*/ 312552 w 2495620"/>
              <a:gd name="connsiteY1" fmla="*/ 138488 h 919411"/>
              <a:gd name="connsiteX2" fmla="*/ 2495620 w 2495620"/>
              <a:gd name="connsiteY2" fmla="*/ 244055 h 919411"/>
              <a:gd name="connsiteX0" fmla="*/ 51410 w 2513814"/>
              <a:gd name="connsiteY0" fmla="*/ 916884 h 916884"/>
              <a:gd name="connsiteX1" fmla="*/ 330746 w 2513814"/>
              <a:gd name="connsiteY1" fmla="*/ 135961 h 916884"/>
              <a:gd name="connsiteX2" fmla="*/ 2513814 w 2513814"/>
              <a:gd name="connsiteY2" fmla="*/ 241528 h 916884"/>
              <a:gd name="connsiteX0" fmla="*/ 51410 w 2513814"/>
              <a:gd name="connsiteY0" fmla="*/ 916884 h 916884"/>
              <a:gd name="connsiteX1" fmla="*/ 330746 w 2513814"/>
              <a:gd name="connsiteY1" fmla="*/ 135961 h 916884"/>
              <a:gd name="connsiteX2" fmla="*/ 2513814 w 2513814"/>
              <a:gd name="connsiteY2" fmla="*/ 241528 h 916884"/>
              <a:gd name="connsiteX0" fmla="*/ 33364 w 2495768"/>
              <a:gd name="connsiteY0" fmla="*/ 941838 h 941838"/>
              <a:gd name="connsiteX1" fmla="*/ 385786 w 2495768"/>
              <a:gd name="connsiteY1" fmla="*/ 112686 h 941838"/>
              <a:gd name="connsiteX2" fmla="*/ 2495768 w 2495768"/>
              <a:gd name="connsiteY2" fmla="*/ 266482 h 941838"/>
              <a:gd name="connsiteX0" fmla="*/ 43382 w 2505786"/>
              <a:gd name="connsiteY0" fmla="*/ 925556 h 925556"/>
              <a:gd name="connsiteX1" fmla="*/ 395804 w 2505786"/>
              <a:gd name="connsiteY1" fmla="*/ 96404 h 925556"/>
              <a:gd name="connsiteX2" fmla="*/ 2505786 w 2505786"/>
              <a:gd name="connsiteY2" fmla="*/ 250200 h 925556"/>
              <a:gd name="connsiteX0" fmla="*/ 43382 w 2505786"/>
              <a:gd name="connsiteY0" fmla="*/ 891438 h 891438"/>
              <a:gd name="connsiteX1" fmla="*/ 395804 w 2505786"/>
              <a:gd name="connsiteY1" fmla="*/ 62286 h 891438"/>
              <a:gd name="connsiteX2" fmla="*/ 2505786 w 2505786"/>
              <a:gd name="connsiteY2" fmla="*/ 216082 h 891438"/>
              <a:gd name="connsiteX0" fmla="*/ 34105 w 2496509"/>
              <a:gd name="connsiteY0" fmla="*/ 891438 h 891438"/>
              <a:gd name="connsiteX1" fmla="*/ 386527 w 2496509"/>
              <a:gd name="connsiteY1" fmla="*/ 62286 h 891438"/>
              <a:gd name="connsiteX2" fmla="*/ 2496509 w 2496509"/>
              <a:gd name="connsiteY2" fmla="*/ 216082 h 891438"/>
              <a:gd name="connsiteX0" fmla="*/ 211281 w 2673685"/>
              <a:gd name="connsiteY0" fmla="*/ 812582 h 812582"/>
              <a:gd name="connsiteX1" fmla="*/ 219876 w 2673685"/>
              <a:gd name="connsiteY1" fmla="*/ 150218 h 812582"/>
              <a:gd name="connsiteX2" fmla="*/ 2673685 w 2673685"/>
              <a:gd name="connsiteY2" fmla="*/ 137226 h 812582"/>
              <a:gd name="connsiteX0" fmla="*/ 177470 w 2639874"/>
              <a:gd name="connsiteY0" fmla="*/ 821717 h 821717"/>
              <a:gd name="connsiteX1" fmla="*/ 186065 w 2639874"/>
              <a:gd name="connsiteY1" fmla="*/ 159353 h 821717"/>
              <a:gd name="connsiteX2" fmla="*/ 2639874 w 2639874"/>
              <a:gd name="connsiteY2" fmla="*/ 146361 h 821717"/>
              <a:gd name="connsiteX0" fmla="*/ 233505 w 2695909"/>
              <a:gd name="connsiteY0" fmla="*/ 773627 h 773627"/>
              <a:gd name="connsiteX1" fmla="*/ 165698 w 2695909"/>
              <a:gd name="connsiteY1" fmla="*/ 302456 h 773627"/>
              <a:gd name="connsiteX2" fmla="*/ 2695909 w 2695909"/>
              <a:gd name="connsiteY2" fmla="*/ 98271 h 773627"/>
              <a:gd name="connsiteX0" fmla="*/ 233505 w 2695909"/>
              <a:gd name="connsiteY0" fmla="*/ 677555 h 677555"/>
              <a:gd name="connsiteX1" fmla="*/ 165698 w 2695909"/>
              <a:gd name="connsiteY1" fmla="*/ 206384 h 677555"/>
              <a:gd name="connsiteX2" fmla="*/ 2695909 w 2695909"/>
              <a:gd name="connsiteY2" fmla="*/ 2199 h 677555"/>
              <a:gd name="connsiteX0" fmla="*/ 148888 w 2611292"/>
              <a:gd name="connsiteY0" fmla="*/ 677991 h 677991"/>
              <a:gd name="connsiteX1" fmla="*/ 81081 w 2611292"/>
              <a:gd name="connsiteY1" fmla="*/ 206820 h 677991"/>
              <a:gd name="connsiteX2" fmla="*/ 2611292 w 2611292"/>
              <a:gd name="connsiteY2" fmla="*/ 2635 h 677991"/>
              <a:gd name="connsiteX0" fmla="*/ 175985 w 2638389"/>
              <a:gd name="connsiteY0" fmla="*/ 677991 h 677991"/>
              <a:gd name="connsiteX1" fmla="*/ 108178 w 2638389"/>
              <a:gd name="connsiteY1" fmla="*/ 206820 h 677991"/>
              <a:gd name="connsiteX2" fmla="*/ 2638389 w 2638389"/>
              <a:gd name="connsiteY2" fmla="*/ 2635 h 677991"/>
              <a:gd name="connsiteX0" fmla="*/ 151126 w 2613530"/>
              <a:gd name="connsiteY0" fmla="*/ 678476 h 678476"/>
              <a:gd name="connsiteX1" fmla="*/ 83319 w 2613530"/>
              <a:gd name="connsiteY1" fmla="*/ 207305 h 678476"/>
              <a:gd name="connsiteX2" fmla="*/ 2613530 w 2613530"/>
              <a:gd name="connsiteY2" fmla="*/ 3120 h 67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13530" h="678476">
                <a:moveTo>
                  <a:pt x="151126" y="678476"/>
                </a:moveTo>
                <a:cubicBezTo>
                  <a:pt x="-14454" y="325423"/>
                  <a:pt x="-54241" y="368553"/>
                  <a:pt x="83319" y="207305"/>
                </a:cubicBezTo>
                <a:cubicBezTo>
                  <a:pt x="220879" y="46057"/>
                  <a:pt x="742353" y="-15153"/>
                  <a:pt x="2613530" y="3120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grpSp>
        <p:nvGrpSpPr>
          <p:cNvPr id="52" name="Gruppierung 51"/>
          <p:cNvGrpSpPr/>
          <p:nvPr/>
        </p:nvGrpSpPr>
        <p:grpSpPr>
          <a:xfrm>
            <a:off x="611560" y="2492896"/>
            <a:ext cx="483482" cy="576064"/>
            <a:chOff x="755576" y="1700808"/>
            <a:chExt cx="483482" cy="576064"/>
          </a:xfrm>
        </p:grpSpPr>
        <p:sp>
          <p:nvSpPr>
            <p:cNvPr id="232" name="Gefaltete Ecke 231"/>
            <p:cNvSpPr/>
            <p:nvPr/>
          </p:nvSpPr>
          <p:spPr bwMode="auto">
            <a:xfrm rot="10800000" flipH="1">
              <a:off x="755576" y="1700808"/>
              <a:ext cx="483482" cy="576064"/>
            </a:xfrm>
            <a:prstGeom prst="foldedCorner">
              <a:avLst>
                <a:gd name="adj" fmla="val 21370"/>
              </a:avLst>
            </a:prstGeom>
            <a:solidFill>
              <a:srgbClr val="CEEAB0"/>
            </a:solidFill>
            <a:ln w="9525">
              <a:solidFill>
                <a:srgbClr val="00B050"/>
              </a:solidFill>
              <a:round/>
              <a:headEnd/>
              <a:tailEnd/>
            </a:ln>
            <a:extLst/>
          </p:spPr>
          <p:txBody>
            <a:bodyPr vert="horz" lIns="102829" tIns="51417" rIns="102829" bIns="51417" anchor="ctr"/>
            <a:lstStyle/>
            <a:p>
              <a:pPr algn="ctr"/>
              <a:endParaRPr lang="de-DE" sz="1200" b="0" dirty="0"/>
            </a:p>
          </p:txBody>
        </p:sp>
        <p:sp>
          <p:nvSpPr>
            <p:cNvPr id="233" name="Rechteck 69"/>
            <p:cNvSpPr>
              <a:spLocks noChangeArrowheads="1"/>
            </p:cNvSpPr>
            <p:nvPr/>
          </p:nvSpPr>
          <p:spPr bwMode="auto">
            <a:xfrm>
              <a:off x="780971" y="1700808"/>
              <a:ext cx="432693" cy="57606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anchor="ctr"/>
            <a:lstStyle/>
            <a:p>
              <a:pPr algn="ctr"/>
              <a:r>
                <a:rPr lang="en-US" sz="900" b="0" dirty="0" smtClean="0"/>
                <a:t>Labeled</a:t>
              </a:r>
            </a:p>
            <a:p>
              <a:pPr algn="ctr"/>
              <a:r>
                <a:rPr lang="en-US" sz="900" b="0" dirty="0" smtClean="0"/>
                <a:t>Data</a:t>
              </a:r>
              <a:endParaRPr lang="en-US" sz="900" b="0" dirty="0"/>
            </a:p>
          </p:txBody>
        </p:sp>
      </p:grpSp>
      <p:sp>
        <p:nvSpPr>
          <p:cNvPr id="234" name="Freihandform 59"/>
          <p:cNvSpPr>
            <a:spLocks/>
          </p:cNvSpPr>
          <p:nvPr/>
        </p:nvSpPr>
        <p:spPr bwMode="auto">
          <a:xfrm rot="5400000" flipV="1">
            <a:off x="539554" y="4077073"/>
            <a:ext cx="1152127" cy="576064"/>
          </a:xfrm>
          <a:custGeom>
            <a:avLst/>
            <a:gdLst>
              <a:gd name="T0" fmla="*/ 769069 w 623888"/>
              <a:gd name="T1" fmla="*/ 1080121 h 1033463"/>
              <a:gd name="T2" fmla="*/ 463790 w 623888"/>
              <a:gd name="T3" fmla="*/ 386074 h 1033463"/>
              <a:gd name="T4" fmla="*/ 0 w 623888"/>
              <a:gd name="T5" fmla="*/ 0 h 1033463"/>
              <a:gd name="T6" fmla="*/ 0 60000 65536"/>
              <a:gd name="T7" fmla="*/ 0 60000 65536"/>
              <a:gd name="T8" fmla="*/ 0 60000 65536"/>
              <a:gd name="connsiteX0" fmla="*/ 251605 w 1752593"/>
              <a:gd name="connsiteY0" fmla="*/ 1061943 h 1061943"/>
              <a:gd name="connsiteX1" fmla="*/ 3955 w 1752593"/>
              <a:gd name="connsiteY1" fmla="*/ 397877 h 1061943"/>
              <a:gd name="connsiteX2" fmla="*/ 1745885 w 1752593"/>
              <a:gd name="connsiteY2" fmla="*/ 0 h 1061943"/>
              <a:gd name="connsiteX0" fmla="*/ 259520 w 1753799"/>
              <a:gd name="connsiteY0" fmla="*/ 1068501 h 1068501"/>
              <a:gd name="connsiteX1" fmla="*/ 11870 w 1753799"/>
              <a:gd name="connsiteY1" fmla="*/ 404435 h 1068501"/>
              <a:gd name="connsiteX2" fmla="*/ 1753800 w 1753799"/>
              <a:gd name="connsiteY2" fmla="*/ 6558 h 1068501"/>
              <a:gd name="connsiteX0" fmla="*/ 253524 w 2463029"/>
              <a:gd name="connsiteY0" fmla="*/ 985380 h 985380"/>
              <a:gd name="connsiteX1" fmla="*/ 5874 w 2463029"/>
              <a:gd name="connsiteY1" fmla="*/ 321314 h 985380"/>
              <a:gd name="connsiteX2" fmla="*/ 2463028 w 2463029"/>
              <a:gd name="connsiteY2" fmla="*/ 8877 h 985380"/>
              <a:gd name="connsiteX0" fmla="*/ 143994 w 2353499"/>
              <a:gd name="connsiteY0" fmla="*/ 992084 h 992084"/>
              <a:gd name="connsiteX1" fmla="*/ 6378 w 2353499"/>
              <a:gd name="connsiteY1" fmla="*/ 219797 h 992084"/>
              <a:gd name="connsiteX2" fmla="*/ 2353498 w 2353499"/>
              <a:gd name="connsiteY2" fmla="*/ 15581 h 992084"/>
              <a:gd name="connsiteX0" fmla="*/ 143994 w 2353499"/>
              <a:gd name="connsiteY0" fmla="*/ 992084 h 992084"/>
              <a:gd name="connsiteX1" fmla="*/ 6378 w 2353499"/>
              <a:gd name="connsiteY1" fmla="*/ 219797 h 992084"/>
              <a:gd name="connsiteX2" fmla="*/ 2353498 w 2353499"/>
              <a:gd name="connsiteY2" fmla="*/ 15581 h 992084"/>
              <a:gd name="connsiteX0" fmla="*/ 137615 w 2347120"/>
              <a:gd name="connsiteY0" fmla="*/ 993854 h 993854"/>
              <a:gd name="connsiteX1" fmla="*/ -1 w 2347120"/>
              <a:gd name="connsiteY1" fmla="*/ 221567 h 993854"/>
              <a:gd name="connsiteX2" fmla="*/ 2347119 w 2347120"/>
              <a:gd name="connsiteY2" fmla="*/ 17351 h 993854"/>
              <a:gd name="connsiteX0" fmla="*/ 55089 w 2264594"/>
              <a:gd name="connsiteY0" fmla="*/ 993854 h 993854"/>
              <a:gd name="connsiteX1" fmla="*/ 0 w 2264594"/>
              <a:gd name="connsiteY1" fmla="*/ 221567 h 993854"/>
              <a:gd name="connsiteX2" fmla="*/ 2264593 w 2264594"/>
              <a:gd name="connsiteY2" fmla="*/ 17351 h 993854"/>
              <a:gd name="connsiteX0" fmla="*/ 102252 w 2311757"/>
              <a:gd name="connsiteY0" fmla="*/ 993854 h 993854"/>
              <a:gd name="connsiteX1" fmla="*/ 47163 w 2311757"/>
              <a:gd name="connsiteY1" fmla="*/ 221567 h 993854"/>
              <a:gd name="connsiteX2" fmla="*/ 2311756 w 2311757"/>
              <a:gd name="connsiteY2" fmla="*/ 17351 h 993854"/>
              <a:gd name="connsiteX0" fmla="*/ 126704 w 2336209"/>
              <a:gd name="connsiteY0" fmla="*/ 993854 h 993854"/>
              <a:gd name="connsiteX1" fmla="*/ 71615 w 2336209"/>
              <a:gd name="connsiteY1" fmla="*/ 221567 h 993854"/>
              <a:gd name="connsiteX2" fmla="*/ 2336208 w 2336209"/>
              <a:gd name="connsiteY2" fmla="*/ 17351 h 993854"/>
              <a:gd name="connsiteX0" fmla="*/ 38473 w 2247978"/>
              <a:gd name="connsiteY0" fmla="*/ 999046 h 999046"/>
              <a:gd name="connsiteX1" fmla="*/ 148436 w 2247978"/>
              <a:gd name="connsiteY1" fmla="*/ 192585 h 999046"/>
              <a:gd name="connsiteX2" fmla="*/ 2247977 w 2247978"/>
              <a:gd name="connsiteY2" fmla="*/ 22543 h 999046"/>
              <a:gd name="connsiteX0" fmla="*/ 38473 w 2247978"/>
              <a:gd name="connsiteY0" fmla="*/ 999046 h 999046"/>
              <a:gd name="connsiteX1" fmla="*/ 148436 w 2247978"/>
              <a:gd name="connsiteY1" fmla="*/ 192585 h 999046"/>
              <a:gd name="connsiteX2" fmla="*/ 2247977 w 2247978"/>
              <a:gd name="connsiteY2" fmla="*/ 22543 h 999046"/>
              <a:gd name="connsiteX0" fmla="*/ 45597 w 2255102"/>
              <a:gd name="connsiteY0" fmla="*/ 995663 h 995663"/>
              <a:gd name="connsiteX1" fmla="*/ 155560 w 2255102"/>
              <a:gd name="connsiteY1" fmla="*/ 189202 h 995663"/>
              <a:gd name="connsiteX2" fmla="*/ 2255101 w 2255102"/>
              <a:gd name="connsiteY2" fmla="*/ 19160 h 995663"/>
              <a:gd name="connsiteX0" fmla="*/ 70078 w 2375869"/>
              <a:gd name="connsiteY0" fmla="*/ 884833 h 884833"/>
              <a:gd name="connsiteX1" fmla="*/ 276327 w 2375869"/>
              <a:gd name="connsiteY1" fmla="*/ 186593 h 884833"/>
              <a:gd name="connsiteX2" fmla="*/ 2375868 w 2375869"/>
              <a:gd name="connsiteY2" fmla="*/ 16551 h 884833"/>
              <a:gd name="connsiteX0" fmla="*/ 78812 w 2541216"/>
              <a:gd name="connsiteY0" fmla="*/ 754425 h 754425"/>
              <a:gd name="connsiteX1" fmla="*/ 285061 w 2541216"/>
              <a:gd name="connsiteY1" fmla="*/ 56185 h 754425"/>
              <a:gd name="connsiteX2" fmla="*/ 2541216 w 2541216"/>
              <a:gd name="connsiteY2" fmla="*/ 79069 h 754425"/>
              <a:gd name="connsiteX0" fmla="*/ 78814 w 2541218"/>
              <a:gd name="connsiteY0" fmla="*/ 875587 h 875587"/>
              <a:gd name="connsiteX1" fmla="*/ 285063 w 2541218"/>
              <a:gd name="connsiteY1" fmla="*/ 177347 h 875587"/>
              <a:gd name="connsiteX2" fmla="*/ 2541218 w 2541218"/>
              <a:gd name="connsiteY2" fmla="*/ 200231 h 875587"/>
              <a:gd name="connsiteX0" fmla="*/ 52615 w 2515019"/>
              <a:gd name="connsiteY0" fmla="*/ 883819 h 883819"/>
              <a:gd name="connsiteX1" fmla="*/ 258864 w 2515019"/>
              <a:gd name="connsiteY1" fmla="*/ 185579 h 883819"/>
              <a:gd name="connsiteX2" fmla="*/ 2515019 w 2515019"/>
              <a:gd name="connsiteY2" fmla="*/ 208463 h 883819"/>
              <a:gd name="connsiteX0" fmla="*/ 33216 w 2495620"/>
              <a:gd name="connsiteY0" fmla="*/ 919411 h 919411"/>
              <a:gd name="connsiteX1" fmla="*/ 312552 w 2495620"/>
              <a:gd name="connsiteY1" fmla="*/ 138488 h 919411"/>
              <a:gd name="connsiteX2" fmla="*/ 2495620 w 2495620"/>
              <a:gd name="connsiteY2" fmla="*/ 244055 h 919411"/>
              <a:gd name="connsiteX0" fmla="*/ 51410 w 2513814"/>
              <a:gd name="connsiteY0" fmla="*/ 916884 h 916884"/>
              <a:gd name="connsiteX1" fmla="*/ 330746 w 2513814"/>
              <a:gd name="connsiteY1" fmla="*/ 135961 h 916884"/>
              <a:gd name="connsiteX2" fmla="*/ 2513814 w 2513814"/>
              <a:gd name="connsiteY2" fmla="*/ 241528 h 916884"/>
              <a:gd name="connsiteX0" fmla="*/ 51410 w 2513814"/>
              <a:gd name="connsiteY0" fmla="*/ 916884 h 916884"/>
              <a:gd name="connsiteX1" fmla="*/ 330746 w 2513814"/>
              <a:gd name="connsiteY1" fmla="*/ 135961 h 916884"/>
              <a:gd name="connsiteX2" fmla="*/ 2513814 w 2513814"/>
              <a:gd name="connsiteY2" fmla="*/ 241528 h 916884"/>
              <a:gd name="connsiteX0" fmla="*/ 33364 w 2495768"/>
              <a:gd name="connsiteY0" fmla="*/ 941838 h 941838"/>
              <a:gd name="connsiteX1" fmla="*/ 385786 w 2495768"/>
              <a:gd name="connsiteY1" fmla="*/ 112686 h 941838"/>
              <a:gd name="connsiteX2" fmla="*/ 2495768 w 2495768"/>
              <a:gd name="connsiteY2" fmla="*/ 266482 h 941838"/>
              <a:gd name="connsiteX0" fmla="*/ 43382 w 2505786"/>
              <a:gd name="connsiteY0" fmla="*/ 925556 h 925556"/>
              <a:gd name="connsiteX1" fmla="*/ 395804 w 2505786"/>
              <a:gd name="connsiteY1" fmla="*/ 96404 h 925556"/>
              <a:gd name="connsiteX2" fmla="*/ 2505786 w 2505786"/>
              <a:gd name="connsiteY2" fmla="*/ 250200 h 925556"/>
              <a:gd name="connsiteX0" fmla="*/ 43382 w 2505786"/>
              <a:gd name="connsiteY0" fmla="*/ 891438 h 891438"/>
              <a:gd name="connsiteX1" fmla="*/ 395804 w 2505786"/>
              <a:gd name="connsiteY1" fmla="*/ 62286 h 891438"/>
              <a:gd name="connsiteX2" fmla="*/ 2505786 w 2505786"/>
              <a:gd name="connsiteY2" fmla="*/ 216082 h 891438"/>
              <a:gd name="connsiteX0" fmla="*/ 34105 w 2496509"/>
              <a:gd name="connsiteY0" fmla="*/ 891438 h 891438"/>
              <a:gd name="connsiteX1" fmla="*/ 386527 w 2496509"/>
              <a:gd name="connsiteY1" fmla="*/ 62286 h 891438"/>
              <a:gd name="connsiteX2" fmla="*/ 2496509 w 2496509"/>
              <a:gd name="connsiteY2" fmla="*/ 216082 h 891438"/>
              <a:gd name="connsiteX0" fmla="*/ 211281 w 2673685"/>
              <a:gd name="connsiteY0" fmla="*/ 812582 h 812582"/>
              <a:gd name="connsiteX1" fmla="*/ 219876 w 2673685"/>
              <a:gd name="connsiteY1" fmla="*/ 150218 h 812582"/>
              <a:gd name="connsiteX2" fmla="*/ 2673685 w 2673685"/>
              <a:gd name="connsiteY2" fmla="*/ 137226 h 812582"/>
              <a:gd name="connsiteX0" fmla="*/ 177470 w 2639874"/>
              <a:gd name="connsiteY0" fmla="*/ 821717 h 821717"/>
              <a:gd name="connsiteX1" fmla="*/ 186065 w 2639874"/>
              <a:gd name="connsiteY1" fmla="*/ 159353 h 821717"/>
              <a:gd name="connsiteX2" fmla="*/ 2639874 w 2639874"/>
              <a:gd name="connsiteY2" fmla="*/ 146361 h 821717"/>
              <a:gd name="connsiteX0" fmla="*/ 233505 w 2695909"/>
              <a:gd name="connsiteY0" fmla="*/ 773627 h 773627"/>
              <a:gd name="connsiteX1" fmla="*/ 165698 w 2695909"/>
              <a:gd name="connsiteY1" fmla="*/ 302456 h 773627"/>
              <a:gd name="connsiteX2" fmla="*/ 2695909 w 2695909"/>
              <a:gd name="connsiteY2" fmla="*/ 98271 h 773627"/>
              <a:gd name="connsiteX0" fmla="*/ 233505 w 2695909"/>
              <a:gd name="connsiteY0" fmla="*/ 677555 h 677555"/>
              <a:gd name="connsiteX1" fmla="*/ 165698 w 2695909"/>
              <a:gd name="connsiteY1" fmla="*/ 206384 h 677555"/>
              <a:gd name="connsiteX2" fmla="*/ 2695909 w 2695909"/>
              <a:gd name="connsiteY2" fmla="*/ 2199 h 677555"/>
              <a:gd name="connsiteX0" fmla="*/ 148888 w 2611292"/>
              <a:gd name="connsiteY0" fmla="*/ 677991 h 677991"/>
              <a:gd name="connsiteX1" fmla="*/ 81081 w 2611292"/>
              <a:gd name="connsiteY1" fmla="*/ 206820 h 677991"/>
              <a:gd name="connsiteX2" fmla="*/ 2611292 w 2611292"/>
              <a:gd name="connsiteY2" fmla="*/ 2635 h 677991"/>
              <a:gd name="connsiteX0" fmla="*/ 175985 w 2638389"/>
              <a:gd name="connsiteY0" fmla="*/ 677991 h 677991"/>
              <a:gd name="connsiteX1" fmla="*/ 108178 w 2638389"/>
              <a:gd name="connsiteY1" fmla="*/ 206820 h 677991"/>
              <a:gd name="connsiteX2" fmla="*/ 2638389 w 2638389"/>
              <a:gd name="connsiteY2" fmla="*/ 2635 h 677991"/>
              <a:gd name="connsiteX0" fmla="*/ 175134 w 2809873"/>
              <a:gd name="connsiteY0" fmla="*/ 612439 h 612439"/>
              <a:gd name="connsiteX1" fmla="*/ 279662 w 2809873"/>
              <a:gd name="connsiteY1" fmla="*/ 206035 h 612439"/>
              <a:gd name="connsiteX2" fmla="*/ 2809873 w 2809873"/>
              <a:gd name="connsiteY2" fmla="*/ 1850 h 612439"/>
              <a:gd name="connsiteX0" fmla="*/ 46551 w 2681290"/>
              <a:gd name="connsiteY0" fmla="*/ 614250 h 614250"/>
              <a:gd name="connsiteX1" fmla="*/ 616410 w 2681290"/>
              <a:gd name="connsiteY1" fmla="*/ 138094 h 614250"/>
              <a:gd name="connsiteX2" fmla="*/ 2681290 w 2681290"/>
              <a:gd name="connsiteY2" fmla="*/ 3661 h 614250"/>
              <a:gd name="connsiteX0" fmla="*/ 57466 w 2692205"/>
              <a:gd name="connsiteY0" fmla="*/ 615433 h 615433"/>
              <a:gd name="connsiteX1" fmla="*/ 627325 w 2692205"/>
              <a:gd name="connsiteY1" fmla="*/ 139277 h 615433"/>
              <a:gd name="connsiteX2" fmla="*/ 2692205 w 2692205"/>
              <a:gd name="connsiteY2" fmla="*/ 4844 h 615433"/>
              <a:gd name="connsiteX0" fmla="*/ 57466 w 2692205"/>
              <a:gd name="connsiteY0" fmla="*/ 610589 h 610589"/>
              <a:gd name="connsiteX1" fmla="*/ 627325 w 2692205"/>
              <a:gd name="connsiteY1" fmla="*/ 134433 h 610589"/>
              <a:gd name="connsiteX2" fmla="*/ 2692205 w 2692205"/>
              <a:gd name="connsiteY2" fmla="*/ 0 h 610589"/>
              <a:gd name="connsiteX0" fmla="*/ 43632 w 2678371"/>
              <a:gd name="connsiteY0" fmla="*/ 610589 h 610589"/>
              <a:gd name="connsiteX1" fmla="*/ 613491 w 2678371"/>
              <a:gd name="connsiteY1" fmla="*/ 134433 h 610589"/>
              <a:gd name="connsiteX2" fmla="*/ 2678371 w 2678371"/>
              <a:gd name="connsiteY2" fmla="*/ 0 h 610589"/>
              <a:gd name="connsiteX0" fmla="*/ 46552 w 2681282"/>
              <a:gd name="connsiteY0" fmla="*/ 660416 h 660416"/>
              <a:gd name="connsiteX1" fmla="*/ 616402 w 2681282"/>
              <a:gd name="connsiteY1" fmla="*/ 134433 h 660416"/>
              <a:gd name="connsiteX2" fmla="*/ 2681282 w 2681282"/>
              <a:gd name="connsiteY2" fmla="*/ 0 h 660416"/>
              <a:gd name="connsiteX0" fmla="*/ 3056 w 2637786"/>
              <a:gd name="connsiteY0" fmla="*/ 660416 h 660416"/>
              <a:gd name="connsiteX1" fmla="*/ 572906 w 2637786"/>
              <a:gd name="connsiteY1" fmla="*/ 134433 h 660416"/>
              <a:gd name="connsiteX2" fmla="*/ 2637786 w 2637786"/>
              <a:gd name="connsiteY2" fmla="*/ 0 h 660416"/>
              <a:gd name="connsiteX0" fmla="*/ 3563 w 2603821"/>
              <a:gd name="connsiteY0" fmla="*/ 710239 h 710239"/>
              <a:gd name="connsiteX1" fmla="*/ 538941 w 2603821"/>
              <a:gd name="connsiteY1" fmla="*/ 134433 h 710239"/>
              <a:gd name="connsiteX2" fmla="*/ 2603821 w 2603821"/>
              <a:gd name="connsiteY2" fmla="*/ 0 h 71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821" h="710239">
                <a:moveTo>
                  <a:pt x="3563" y="710239"/>
                </a:moveTo>
                <a:cubicBezTo>
                  <a:pt x="-24140" y="362168"/>
                  <a:pt x="105565" y="252806"/>
                  <a:pt x="538941" y="134433"/>
                </a:cubicBezTo>
                <a:cubicBezTo>
                  <a:pt x="972317" y="16060"/>
                  <a:pt x="1732254" y="11624"/>
                  <a:pt x="2603821" y="0"/>
                </a:cubicBezTo>
              </a:path>
            </a:pathLst>
          </a:custGeom>
          <a:noFill/>
          <a:ln w="28575" cap="rnd">
            <a:solidFill>
              <a:srgbClr val="00B050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35" name="Rechteck 69"/>
          <p:cNvSpPr>
            <a:spLocks noChangeArrowheads="1"/>
          </p:cNvSpPr>
          <p:nvPr/>
        </p:nvSpPr>
        <p:spPr bwMode="auto">
          <a:xfrm>
            <a:off x="611560" y="4293096"/>
            <a:ext cx="504056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publish</a:t>
            </a:r>
          </a:p>
          <a:p>
            <a:pPr algn="ctr"/>
            <a:r>
              <a:rPr lang="en-US" sz="900" b="0" dirty="0" smtClean="0"/>
              <a:t>data &amp; metadata</a:t>
            </a:r>
          </a:p>
        </p:txBody>
      </p:sp>
      <p:sp>
        <p:nvSpPr>
          <p:cNvPr id="54" name="Freihandform 53"/>
          <p:cNvSpPr/>
          <p:nvPr/>
        </p:nvSpPr>
        <p:spPr>
          <a:xfrm>
            <a:off x="4788024" y="4797152"/>
            <a:ext cx="2232248" cy="792088"/>
          </a:xfrm>
          <a:custGeom>
            <a:avLst/>
            <a:gdLst>
              <a:gd name="connsiteX0" fmla="*/ 0 w 2057400"/>
              <a:gd name="connsiteY0" fmla="*/ 62143 h 841076"/>
              <a:gd name="connsiteX1" fmla="*/ 986366 w 2057400"/>
              <a:gd name="connsiteY1" fmla="*/ 79076 h 841076"/>
              <a:gd name="connsiteX2" fmla="*/ 2057400 w 2057400"/>
              <a:gd name="connsiteY2" fmla="*/ 841076 h 841076"/>
              <a:gd name="connsiteX3" fmla="*/ 2057400 w 2057400"/>
              <a:gd name="connsiteY3" fmla="*/ 841076 h 841076"/>
              <a:gd name="connsiteX0" fmla="*/ 0 w 2057400"/>
              <a:gd name="connsiteY0" fmla="*/ 13564 h 792497"/>
              <a:gd name="connsiteX1" fmla="*/ 1185332 w 2057400"/>
              <a:gd name="connsiteY1" fmla="*/ 216763 h 792497"/>
              <a:gd name="connsiteX2" fmla="*/ 2057400 w 2057400"/>
              <a:gd name="connsiteY2" fmla="*/ 792497 h 792497"/>
              <a:gd name="connsiteX3" fmla="*/ 2057400 w 2057400"/>
              <a:gd name="connsiteY3" fmla="*/ 792497 h 792497"/>
              <a:gd name="connsiteX0" fmla="*/ 0 w 2057400"/>
              <a:gd name="connsiteY0" fmla="*/ 20 h 778953"/>
              <a:gd name="connsiteX1" fmla="*/ 1185332 w 2057400"/>
              <a:gd name="connsiteY1" fmla="*/ 203219 h 778953"/>
              <a:gd name="connsiteX2" fmla="*/ 2057400 w 2057400"/>
              <a:gd name="connsiteY2" fmla="*/ 778953 h 778953"/>
              <a:gd name="connsiteX3" fmla="*/ 2057400 w 2057400"/>
              <a:gd name="connsiteY3" fmla="*/ 778953 h 77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57400" h="778953">
                <a:moveTo>
                  <a:pt x="0" y="20"/>
                </a:moveTo>
                <a:cubicBezTo>
                  <a:pt x="448733" y="-1391"/>
                  <a:pt x="842432" y="73397"/>
                  <a:pt x="1185332" y="203219"/>
                </a:cubicBezTo>
                <a:cubicBezTo>
                  <a:pt x="1528232" y="333041"/>
                  <a:pt x="1912055" y="682997"/>
                  <a:pt x="2057400" y="778953"/>
                </a:cubicBezTo>
                <a:lnTo>
                  <a:pt x="2057400" y="778953"/>
                </a:lnTo>
              </a:path>
            </a:pathLst>
          </a:custGeom>
          <a:noFill/>
          <a:ln w="28575">
            <a:solidFill>
              <a:srgbClr val="00B151"/>
            </a:solidFill>
            <a:round/>
            <a:headEnd type="none" w="med" len="med"/>
            <a:tailEnd type="arrow" w="med" len="med"/>
          </a:ln>
        </p:spPr>
        <p:txBody>
          <a:bodyPr vert="horz" wrap="square" lIns="102829" tIns="51417" rIns="102829" bIns="5141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4" name="Rechteck 69"/>
          <p:cNvSpPr>
            <a:spLocks noChangeArrowheads="1"/>
          </p:cNvSpPr>
          <p:nvPr/>
        </p:nvSpPr>
        <p:spPr bwMode="auto">
          <a:xfrm>
            <a:off x="6156176" y="5013176"/>
            <a:ext cx="576709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order</a:t>
            </a:r>
          </a:p>
          <a:p>
            <a:pPr algn="ctr"/>
            <a:r>
              <a:rPr lang="en-US" sz="900" b="0" dirty="0" smtClean="0"/>
              <a:t>translation</a:t>
            </a:r>
          </a:p>
        </p:txBody>
      </p:sp>
      <p:sp>
        <p:nvSpPr>
          <p:cNvPr id="22" name="Oval 21"/>
          <p:cNvSpPr/>
          <p:nvPr/>
        </p:nvSpPr>
        <p:spPr bwMode="auto">
          <a:xfrm>
            <a:off x="5148064" y="4653136"/>
            <a:ext cx="360040" cy="360040"/>
          </a:xfrm>
          <a:prstGeom prst="ellipse">
            <a:avLst/>
          </a:prstGeom>
          <a:solidFill>
            <a:srgbClr val="CEEAB0"/>
          </a:solidFill>
          <a:ln w="38100">
            <a:solidFill>
              <a:srgbClr val="00B151"/>
            </a:solidFill>
            <a:miter lim="800000"/>
            <a:headEnd/>
            <a:tailEnd/>
          </a:ln>
          <a:extLst/>
        </p:spPr>
        <p:txBody>
          <a:bodyPr lIns="0" tIns="0" rIns="0" bIns="0" rtlCol="0" anchor="ctr"/>
          <a:lstStyle/>
          <a:p>
            <a:pPr algn="ctr"/>
            <a:r>
              <a:rPr lang="de-DE" sz="2000" b="0" dirty="0" smtClean="0">
                <a:solidFill>
                  <a:srgbClr val="00B151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de-DE" sz="2000" b="0" dirty="0" smtClean="0">
              <a:solidFill>
                <a:srgbClr val="00B151"/>
              </a:solidFill>
            </a:endParaRPr>
          </a:p>
        </p:txBody>
      </p:sp>
      <p:grpSp>
        <p:nvGrpSpPr>
          <p:cNvPr id="6" name="Gruppierung 5"/>
          <p:cNvGrpSpPr/>
          <p:nvPr/>
        </p:nvGrpSpPr>
        <p:grpSpPr>
          <a:xfrm>
            <a:off x="3923928" y="5949280"/>
            <a:ext cx="648072" cy="648072"/>
            <a:chOff x="4139952" y="6029672"/>
            <a:chExt cx="648072" cy="648072"/>
          </a:xfrm>
        </p:grpSpPr>
        <p:sp>
          <p:nvSpPr>
            <p:cNvPr id="201" name="Zylinder 200"/>
            <p:cNvSpPr/>
            <p:nvPr/>
          </p:nvSpPr>
          <p:spPr bwMode="auto">
            <a:xfrm>
              <a:off x="4139952" y="6029672"/>
              <a:ext cx="360040" cy="360040"/>
            </a:xfrm>
            <a:prstGeom prst="can">
              <a:avLst/>
            </a:prstGeom>
            <a:solidFill>
              <a:srgbClr val="CEEAB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  <a:extLst/>
          </p:spPr>
          <p:txBody>
            <a:bodyPr lIns="0" tIns="0" rIns="0" bIns="0" anchor="ctr"/>
            <a:lstStyle/>
            <a:p>
              <a:pPr algn="ctr"/>
              <a:r>
                <a:rPr lang="en-US" sz="900" b="0" dirty="0" smtClean="0"/>
                <a:t>XML</a:t>
              </a:r>
              <a:endParaRPr lang="en-US" sz="900" b="0" dirty="0"/>
            </a:p>
          </p:txBody>
        </p:sp>
        <p:sp>
          <p:nvSpPr>
            <p:cNvPr id="219" name="Zylinder 218"/>
            <p:cNvSpPr/>
            <p:nvPr/>
          </p:nvSpPr>
          <p:spPr bwMode="auto">
            <a:xfrm>
              <a:off x="4427984" y="6093296"/>
              <a:ext cx="360040" cy="360040"/>
            </a:xfrm>
            <a:prstGeom prst="can">
              <a:avLst/>
            </a:prstGeom>
            <a:solidFill>
              <a:srgbClr val="CEEAB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  <a:extLst/>
          </p:spPr>
          <p:txBody>
            <a:bodyPr lIns="0" tIns="0" rIns="0" bIns="0" anchor="ctr"/>
            <a:lstStyle/>
            <a:p>
              <a:pPr algn="ctr"/>
              <a:r>
                <a:rPr lang="en-US" sz="900" b="0" dirty="0" smtClean="0"/>
                <a:t>Web</a:t>
              </a:r>
              <a:endParaRPr lang="en-US" sz="900" b="0" dirty="0"/>
            </a:p>
          </p:txBody>
        </p:sp>
        <p:sp>
          <p:nvSpPr>
            <p:cNvPr id="218" name="Zylinder 217"/>
            <p:cNvSpPr/>
            <p:nvPr/>
          </p:nvSpPr>
          <p:spPr bwMode="auto">
            <a:xfrm>
              <a:off x="4211960" y="6317704"/>
              <a:ext cx="360040" cy="360040"/>
            </a:xfrm>
            <a:prstGeom prst="can">
              <a:avLst/>
            </a:prstGeom>
            <a:solidFill>
              <a:srgbClr val="CEEAB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  <a:extLst/>
          </p:spPr>
          <p:txBody>
            <a:bodyPr lIns="0" tIns="0" rIns="0" bIns="0" anchor="ctr"/>
            <a:lstStyle/>
            <a:p>
              <a:pPr algn="ctr"/>
              <a:r>
                <a:rPr lang="en-US" sz="900" b="0" dirty="0" smtClean="0"/>
                <a:t>PDF</a:t>
              </a:r>
              <a:endParaRPr lang="en-US" sz="900" b="0" dirty="0"/>
            </a:p>
          </p:txBody>
        </p:sp>
      </p:grpSp>
      <p:sp>
        <p:nvSpPr>
          <p:cNvPr id="221" name="Freihandform 132"/>
          <p:cNvSpPr>
            <a:spLocks/>
          </p:cNvSpPr>
          <p:nvPr/>
        </p:nvSpPr>
        <p:spPr bwMode="auto">
          <a:xfrm>
            <a:off x="4211960" y="5157192"/>
            <a:ext cx="72008" cy="792088"/>
          </a:xfrm>
          <a:custGeom>
            <a:avLst/>
            <a:gdLst>
              <a:gd name="T0" fmla="*/ 0 w 1054894"/>
              <a:gd name="T1" fmla="*/ 519113 h 590315"/>
              <a:gd name="T2" fmla="*/ 550069 w 1054894"/>
              <a:gd name="T3" fmla="*/ 581025 h 590315"/>
              <a:gd name="T4" fmla="*/ 969169 w 1054894"/>
              <a:gd name="T5" fmla="*/ 342900 h 590315"/>
              <a:gd name="T6" fmla="*/ 1054894 w 1054894"/>
              <a:gd name="T7" fmla="*/ 0 h 590315"/>
              <a:gd name="T8" fmla="*/ 0 60000 65536"/>
              <a:gd name="T9" fmla="*/ 0 60000 65536"/>
              <a:gd name="T10" fmla="*/ 0 60000 65536"/>
              <a:gd name="T11" fmla="*/ 0 60000 65536"/>
              <a:gd name="connsiteX0" fmla="*/ 0 w 1054894"/>
              <a:gd name="connsiteY0" fmla="*/ 519113 h 519113"/>
              <a:gd name="connsiteX1" fmla="*/ 969169 w 1054894"/>
              <a:gd name="connsiteY1" fmla="*/ 342900 h 519113"/>
              <a:gd name="connsiteX2" fmla="*/ 1054894 w 1054894"/>
              <a:gd name="connsiteY2" fmla="*/ 0 h 519113"/>
              <a:gd name="connsiteX0" fmla="*/ 0 w 1054894"/>
              <a:gd name="connsiteY0" fmla="*/ 519113 h 519113"/>
              <a:gd name="connsiteX1" fmla="*/ 969169 w 1054894"/>
              <a:gd name="connsiteY1" fmla="*/ 342900 h 519113"/>
              <a:gd name="connsiteX2" fmla="*/ 1054894 w 1054894"/>
              <a:gd name="connsiteY2" fmla="*/ 0 h 519113"/>
              <a:gd name="connsiteX0" fmla="*/ 0 w 1054894"/>
              <a:gd name="connsiteY0" fmla="*/ 519113 h 519113"/>
              <a:gd name="connsiteX1" fmla="*/ 719469 w 1054894"/>
              <a:gd name="connsiteY1" fmla="*/ 365781 h 519113"/>
              <a:gd name="connsiteX2" fmla="*/ 1054894 w 1054894"/>
              <a:gd name="connsiteY2" fmla="*/ 0 h 519113"/>
              <a:gd name="connsiteX0" fmla="*/ 0 w 1054894"/>
              <a:gd name="connsiteY0" fmla="*/ 519113 h 519113"/>
              <a:gd name="connsiteX1" fmla="*/ 719469 w 1054894"/>
              <a:gd name="connsiteY1" fmla="*/ 365781 h 519113"/>
              <a:gd name="connsiteX2" fmla="*/ 1054894 w 1054894"/>
              <a:gd name="connsiteY2" fmla="*/ 0 h 519113"/>
              <a:gd name="connsiteX0" fmla="*/ 0 w 1054894"/>
              <a:gd name="connsiteY0" fmla="*/ 519113 h 519113"/>
              <a:gd name="connsiteX1" fmla="*/ 719469 w 1054894"/>
              <a:gd name="connsiteY1" fmla="*/ 365781 h 519113"/>
              <a:gd name="connsiteX2" fmla="*/ 1054894 w 1054894"/>
              <a:gd name="connsiteY2" fmla="*/ 0 h 519113"/>
              <a:gd name="connsiteX0" fmla="*/ 365913 w 401016"/>
              <a:gd name="connsiteY0" fmla="*/ 519113 h 519113"/>
              <a:gd name="connsiteX1" fmla="*/ 39954 w 401016"/>
              <a:gd name="connsiteY1" fmla="*/ 365781 h 519113"/>
              <a:gd name="connsiteX2" fmla="*/ 375379 w 401016"/>
              <a:gd name="connsiteY2" fmla="*/ 0 h 519113"/>
              <a:gd name="connsiteX0" fmla="*/ 5410 w 112591"/>
              <a:gd name="connsiteY0" fmla="*/ 519113 h 519113"/>
              <a:gd name="connsiteX1" fmla="*/ 73702 w 112591"/>
              <a:gd name="connsiteY1" fmla="*/ 240933 h 519113"/>
              <a:gd name="connsiteX2" fmla="*/ 14876 w 112591"/>
              <a:gd name="connsiteY2" fmla="*/ 0 h 519113"/>
              <a:gd name="connsiteX0" fmla="*/ 0 w 117553"/>
              <a:gd name="connsiteY0" fmla="*/ 519113 h 519113"/>
              <a:gd name="connsiteX1" fmla="*/ 68292 w 117553"/>
              <a:gd name="connsiteY1" fmla="*/ 240933 h 519113"/>
              <a:gd name="connsiteX2" fmla="*/ 9466 w 117553"/>
              <a:gd name="connsiteY2" fmla="*/ 0 h 519113"/>
              <a:gd name="connsiteX0" fmla="*/ 0 w 117553"/>
              <a:gd name="connsiteY0" fmla="*/ 519113 h 519113"/>
              <a:gd name="connsiteX1" fmla="*/ 68292 w 117553"/>
              <a:gd name="connsiteY1" fmla="*/ 240933 h 519113"/>
              <a:gd name="connsiteX2" fmla="*/ 9466 w 117553"/>
              <a:gd name="connsiteY2" fmla="*/ 0 h 519113"/>
              <a:gd name="connsiteX0" fmla="*/ 0 w 73122"/>
              <a:gd name="connsiteY0" fmla="*/ 519113 h 519113"/>
              <a:gd name="connsiteX1" fmla="*/ 68292 w 73122"/>
              <a:gd name="connsiteY1" fmla="*/ 240933 h 519113"/>
              <a:gd name="connsiteX2" fmla="*/ 9466 w 73122"/>
              <a:gd name="connsiteY2" fmla="*/ 0 h 519113"/>
              <a:gd name="connsiteX0" fmla="*/ 0 w 73122"/>
              <a:gd name="connsiteY0" fmla="*/ 519113 h 519113"/>
              <a:gd name="connsiteX1" fmla="*/ 68292 w 73122"/>
              <a:gd name="connsiteY1" fmla="*/ 240933 h 519113"/>
              <a:gd name="connsiteX2" fmla="*/ 9466 w 73122"/>
              <a:gd name="connsiteY2" fmla="*/ 0 h 519113"/>
              <a:gd name="connsiteX0" fmla="*/ 0 w 73122"/>
              <a:gd name="connsiteY0" fmla="*/ 519113 h 519113"/>
              <a:gd name="connsiteX1" fmla="*/ 68292 w 73122"/>
              <a:gd name="connsiteY1" fmla="*/ 240933 h 519113"/>
              <a:gd name="connsiteX2" fmla="*/ 9466 w 73122"/>
              <a:gd name="connsiteY2" fmla="*/ 0 h 519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22" h="519113">
                <a:moveTo>
                  <a:pt x="0" y="519113"/>
                </a:moveTo>
                <a:cubicBezTo>
                  <a:pt x="51297" y="368651"/>
                  <a:pt x="86421" y="384963"/>
                  <a:pt x="68292" y="240933"/>
                </a:cubicBezTo>
                <a:cubicBezTo>
                  <a:pt x="67345" y="171449"/>
                  <a:pt x="66259" y="134129"/>
                  <a:pt x="9466" y="0"/>
                </a:cubicBezTo>
              </a:path>
            </a:pathLst>
          </a:custGeom>
          <a:noFill/>
          <a:ln w="28575">
            <a:solidFill>
              <a:srgbClr val="00B05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22" name="Rechteck 69"/>
          <p:cNvSpPr>
            <a:spLocks noChangeArrowheads="1"/>
          </p:cNvSpPr>
          <p:nvPr/>
        </p:nvSpPr>
        <p:spPr bwMode="auto">
          <a:xfrm>
            <a:off x="3923928" y="5445224"/>
            <a:ext cx="720725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US" sz="900" b="0" dirty="0" smtClean="0"/>
              <a:t>import</a:t>
            </a:r>
            <a:r>
              <a:rPr lang="en-US" sz="900" b="0" dirty="0"/>
              <a:t> </a:t>
            </a:r>
            <a:r>
              <a:rPr lang="en-US" sz="900" b="0" dirty="0" smtClean="0"/>
              <a:t>&amp;</a:t>
            </a:r>
          </a:p>
          <a:p>
            <a:pPr algn="ctr"/>
            <a:r>
              <a:rPr lang="en-US" sz="900" b="0" dirty="0" smtClean="0"/>
              <a:t>export</a:t>
            </a:r>
            <a:endParaRPr lang="en-US" sz="900" b="0" dirty="0"/>
          </a:p>
        </p:txBody>
      </p:sp>
      <p:sp>
        <p:nvSpPr>
          <p:cNvPr id="223" name="Freihandform 61"/>
          <p:cNvSpPr>
            <a:spLocks/>
          </p:cNvSpPr>
          <p:nvPr/>
        </p:nvSpPr>
        <p:spPr bwMode="auto">
          <a:xfrm rot="16200000">
            <a:off x="2596624" y="4146785"/>
            <a:ext cx="380193" cy="1554335"/>
          </a:xfrm>
          <a:custGeom>
            <a:avLst/>
            <a:gdLst>
              <a:gd name="T0" fmla="*/ 0 w 933450"/>
              <a:gd name="T1" fmla="*/ 0 h 985838"/>
              <a:gd name="T2" fmla="*/ 234787 w 933450"/>
              <a:gd name="T3" fmla="*/ 681547 h 985838"/>
              <a:gd name="T4" fmla="*/ 958712 w 933450"/>
              <a:gd name="T5" fmla="*/ 1146994 h 985838"/>
              <a:gd name="T6" fmla="*/ 0 60000 65536"/>
              <a:gd name="T7" fmla="*/ 0 60000 65536"/>
              <a:gd name="T8" fmla="*/ 0 60000 65536"/>
              <a:gd name="connsiteX0" fmla="*/ 1410135 w 1410753"/>
              <a:gd name="connsiteY0" fmla="*/ 0 h 1304602"/>
              <a:gd name="connsiteX1" fmla="*/ 10711 w 1410753"/>
              <a:gd name="connsiteY1" fmla="*/ 904552 h 1304602"/>
              <a:gd name="connsiteX2" fmla="*/ 715561 w 1410753"/>
              <a:gd name="connsiteY2" fmla="*/ 1304602 h 1304602"/>
              <a:gd name="connsiteX0" fmla="*/ 1462843 w 1462843"/>
              <a:gd name="connsiteY0" fmla="*/ 0 h 1304602"/>
              <a:gd name="connsiteX1" fmla="*/ 63419 w 1462843"/>
              <a:gd name="connsiteY1" fmla="*/ 904552 h 1304602"/>
              <a:gd name="connsiteX2" fmla="*/ 768269 w 1462843"/>
              <a:gd name="connsiteY2" fmla="*/ 1304602 h 1304602"/>
              <a:gd name="connsiteX0" fmla="*/ 1642832 w 1642832"/>
              <a:gd name="connsiteY0" fmla="*/ 0 h 1268378"/>
              <a:gd name="connsiteX1" fmla="*/ 42190 w 1642832"/>
              <a:gd name="connsiteY1" fmla="*/ 868328 h 1268378"/>
              <a:gd name="connsiteX2" fmla="*/ 747040 w 1642832"/>
              <a:gd name="connsiteY2" fmla="*/ 1268378 h 1268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2832" h="1268378">
                <a:moveTo>
                  <a:pt x="1642832" y="0"/>
                </a:moveTo>
                <a:cubicBezTo>
                  <a:pt x="106192" y="156409"/>
                  <a:pt x="-113385" y="704022"/>
                  <a:pt x="42190" y="868328"/>
                </a:cubicBezTo>
                <a:cubicBezTo>
                  <a:pt x="197765" y="1032634"/>
                  <a:pt x="472402" y="1150506"/>
                  <a:pt x="747040" y="1268378"/>
                </a:cubicBezTo>
              </a:path>
            </a:pathLst>
          </a:custGeom>
          <a:noFill/>
          <a:ln w="28575">
            <a:solidFill>
              <a:srgbClr val="00B15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24" name="Rechteck 69"/>
          <p:cNvSpPr>
            <a:spLocks noChangeArrowheads="1"/>
          </p:cNvSpPr>
          <p:nvPr/>
        </p:nvSpPr>
        <p:spPr bwMode="auto">
          <a:xfrm>
            <a:off x="2445625" y="4970846"/>
            <a:ext cx="216023" cy="2880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arrow" w="med" len="med"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900" b="0" dirty="0" smtClean="0"/>
              <a:t>old</a:t>
            </a:r>
          </a:p>
          <a:p>
            <a:pPr algn="ctr"/>
            <a:r>
              <a:rPr lang="en-US" sz="900" b="0" dirty="0" smtClean="0"/>
              <a:t>questionnaires</a:t>
            </a:r>
            <a:endParaRPr lang="en-US" sz="900" b="0" dirty="0"/>
          </a:p>
        </p:txBody>
      </p:sp>
      <p:sp>
        <p:nvSpPr>
          <p:cNvPr id="2" name="Zylinder 1"/>
          <p:cNvSpPr/>
          <p:nvPr/>
        </p:nvSpPr>
        <p:spPr bwMode="auto">
          <a:xfrm>
            <a:off x="1619672" y="3933056"/>
            <a:ext cx="792088" cy="792088"/>
          </a:xfrm>
          <a:prstGeom prst="can">
            <a:avLst/>
          </a:prstGeom>
          <a:solidFill>
            <a:schemeClr val="bg1"/>
          </a:solidFill>
          <a:ln w="38100">
            <a:solidFill>
              <a:srgbClr val="008BCA"/>
            </a:solidFill>
            <a:miter lim="800000"/>
            <a:headEnd/>
            <a:tailEnd/>
          </a:ln>
          <a:extLst/>
        </p:spPr>
        <p:txBody>
          <a:bodyPr lIns="0" tIns="0" rIns="0" bIns="0" anchor="ctr"/>
          <a:lstStyle/>
          <a:p>
            <a:pPr algn="ctr"/>
            <a:r>
              <a:rPr lang="en-US" sz="1200" b="0" dirty="0" smtClean="0"/>
              <a:t>Question DB</a:t>
            </a:r>
            <a:endParaRPr lang="en-US" sz="1200" b="0" dirty="0"/>
          </a:p>
        </p:txBody>
      </p:sp>
      <p:sp>
        <p:nvSpPr>
          <p:cNvPr id="225" name="Zylinder 224"/>
          <p:cNvSpPr/>
          <p:nvPr/>
        </p:nvSpPr>
        <p:spPr bwMode="auto">
          <a:xfrm>
            <a:off x="4572000" y="2941923"/>
            <a:ext cx="504056" cy="504056"/>
          </a:xfrm>
          <a:prstGeom prst="can">
            <a:avLst>
              <a:gd name="adj" fmla="val 25000"/>
            </a:avLst>
          </a:prstGeom>
          <a:solidFill>
            <a:srgbClr val="CEEAB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lIns="0" tIns="0" rIns="0" bIns="0" anchor="ctr"/>
          <a:lstStyle/>
          <a:p>
            <a:pPr algn="ctr"/>
            <a:r>
              <a:rPr lang="en-US" sz="900" b="0" dirty="0"/>
              <a:t>Results</a:t>
            </a:r>
          </a:p>
        </p:txBody>
      </p:sp>
      <p:sp>
        <p:nvSpPr>
          <p:cNvPr id="229" name="Zylinder 228"/>
          <p:cNvSpPr/>
          <p:nvPr/>
        </p:nvSpPr>
        <p:spPr bwMode="auto">
          <a:xfrm>
            <a:off x="5220072" y="2941923"/>
            <a:ext cx="504056" cy="504056"/>
          </a:xfrm>
          <a:prstGeom prst="can">
            <a:avLst>
              <a:gd name="adj" fmla="val 25000"/>
            </a:avLst>
          </a:prstGeom>
          <a:solidFill>
            <a:srgbClr val="CEEAB0"/>
          </a:solidFill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 lIns="0" tIns="0" rIns="0" bIns="0" anchor="ctr"/>
          <a:lstStyle/>
          <a:p>
            <a:pPr algn="ctr"/>
            <a:r>
              <a:rPr lang="en-US" sz="900" b="0" dirty="0" smtClean="0"/>
              <a:t>Process</a:t>
            </a:r>
          </a:p>
          <a:p>
            <a:pPr algn="ctr"/>
            <a:r>
              <a:rPr lang="en-US" sz="900" b="0" dirty="0" smtClean="0"/>
              <a:t>Data</a:t>
            </a:r>
            <a:endParaRPr lang="en-US" sz="900" b="0" dirty="0"/>
          </a:p>
        </p:txBody>
      </p:sp>
      <p:cxnSp>
        <p:nvCxnSpPr>
          <p:cNvPr id="236" name="Gerade Verbindung 39"/>
          <p:cNvCxnSpPr>
            <a:cxnSpLocks noChangeShapeType="1"/>
            <a:stCxn id="225" idx="4"/>
            <a:endCxn id="229" idx="2"/>
          </p:cNvCxnSpPr>
          <p:nvPr/>
        </p:nvCxnSpPr>
        <p:spPr bwMode="auto">
          <a:xfrm>
            <a:off x="5076056" y="3193951"/>
            <a:ext cx="144016" cy="0"/>
          </a:xfrm>
          <a:prstGeom prst="line">
            <a:avLst/>
          </a:prstGeom>
          <a:noFill/>
          <a:ln w="28575">
            <a:solidFill>
              <a:srgbClr val="00B05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7" name="Oval 236"/>
          <p:cNvSpPr/>
          <p:nvPr/>
        </p:nvSpPr>
        <p:spPr bwMode="auto">
          <a:xfrm>
            <a:off x="4067944" y="3140968"/>
            <a:ext cx="360040" cy="3600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BCA"/>
            </a:solidFill>
            <a:miter lim="800000"/>
            <a:headEnd/>
            <a:tailEnd/>
          </a:ln>
          <a:extLst/>
        </p:spPr>
        <p:txBody>
          <a:bodyPr lIns="0" tIns="0" rIns="0" bIns="0" rtlCol="0" anchor="ctr"/>
          <a:lstStyle/>
          <a:p>
            <a:r>
              <a:rPr lang="de-DE" sz="1600" b="0" dirty="0" smtClean="0">
                <a:solidFill>
                  <a:srgbClr val="00B151"/>
                </a:solidFill>
                <a:latin typeface="Zapf Dingbats"/>
                <a:ea typeface="Zapf Dingbats"/>
                <a:cs typeface="Zapf Dingbats"/>
                <a:sym typeface="Zapf Dingbats"/>
              </a:rPr>
              <a:t>🔍</a:t>
            </a:r>
            <a:endParaRPr lang="de-DE" sz="1600" b="0" dirty="0" smtClean="0">
              <a:solidFill>
                <a:srgbClr val="00B151"/>
              </a:solidFill>
            </a:endParaRPr>
          </a:p>
        </p:txBody>
      </p:sp>
      <p:sp>
        <p:nvSpPr>
          <p:cNvPr id="239" name="Oval 238"/>
          <p:cNvSpPr/>
          <p:nvPr/>
        </p:nvSpPr>
        <p:spPr bwMode="auto">
          <a:xfrm>
            <a:off x="3203848" y="2276872"/>
            <a:ext cx="360040" cy="3600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BCA"/>
            </a:solidFill>
            <a:miter lim="800000"/>
            <a:headEnd/>
            <a:tailEnd/>
          </a:ln>
          <a:extLst/>
        </p:spPr>
        <p:txBody>
          <a:bodyPr lIns="0" tIns="0" rIns="0" bIns="0" rtlCol="0" anchor="ctr"/>
          <a:lstStyle/>
          <a:p>
            <a:r>
              <a:rPr lang="de-DE" sz="1600" b="0" dirty="0" smtClean="0">
                <a:solidFill>
                  <a:srgbClr val="00B151"/>
                </a:solidFill>
                <a:latin typeface="Zapf Dingbats"/>
                <a:ea typeface="Zapf Dingbats"/>
                <a:cs typeface="Zapf Dingbats"/>
                <a:sym typeface="Zapf Dingbats"/>
              </a:rPr>
              <a:t>🔍</a:t>
            </a:r>
            <a:endParaRPr lang="de-DE" sz="1600" b="0" dirty="0" smtClean="0">
              <a:solidFill>
                <a:srgbClr val="00B151"/>
              </a:solidFill>
            </a:endParaRPr>
          </a:p>
        </p:txBody>
      </p:sp>
      <p:sp>
        <p:nvSpPr>
          <p:cNvPr id="240" name="Freihandform 61"/>
          <p:cNvSpPr>
            <a:spLocks/>
          </p:cNvSpPr>
          <p:nvPr/>
        </p:nvSpPr>
        <p:spPr bwMode="auto">
          <a:xfrm rot="16200000">
            <a:off x="5764319" y="2677103"/>
            <a:ext cx="207650" cy="2160240"/>
          </a:xfrm>
          <a:custGeom>
            <a:avLst/>
            <a:gdLst>
              <a:gd name="T0" fmla="*/ 0 w 933450"/>
              <a:gd name="T1" fmla="*/ 0 h 985838"/>
              <a:gd name="T2" fmla="*/ 234787 w 933450"/>
              <a:gd name="T3" fmla="*/ 681547 h 985838"/>
              <a:gd name="T4" fmla="*/ 958712 w 933450"/>
              <a:gd name="T5" fmla="*/ 1146994 h 985838"/>
              <a:gd name="T6" fmla="*/ 0 60000 65536"/>
              <a:gd name="T7" fmla="*/ 0 60000 65536"/>
              <a:gd name="T8" fmla="*/ 0 60000 65536"/>
              <a:gd name="connsiteX0" fmla="*/ 0 w 1345898"/>
              <a:gd name="connsiteY0" fmla="*/ 0 h 985838"/>
              <a:gd name="connsiteX1" fmla="*/ 1326142 w 1345898"/>
              <a:gd name="connsiteY1" fmla="*/ 411916 h 985838"/>
              <a:gd name="connsiteX2" fmla="*/ 933450 w 1345898"/>
              <a:gd name="connsiteY2" fmla="*/ 985838 h 985838"/>
              <a:gd name="connsiteX0" fmla="*/ 0 w 1345898"/>
              <a:gd name="connsiteY0" fmla="*/ 0 h 985838"/>
              <a:gd name="connsiteX1" fmla="*/ 1326142 w 1345898"/>
              <a:gd name="connsiteY1" fmla="*/ 411916 h 985838"/>
              <a:gd name="connsiteX2" fmla="*/ 933450 w 1345898"/>
              <a:gd name="connsiteY2" fmla="*/ 985838 h 985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898" h="985838">
                <a:moveTo>
                  <a:pt x="0" y="0"/>
                </a:moveTo>
                <a:cubicBezTo>
                  <a:pt x="804791" y="187558"/>
                  <a:pt x="1170567" y="247610"/>
                  <a:pt x="1326142" y="411916"/>
                </a:cubicBezTo>
                <a:cubicBezTo>
                  <a:pt x="1481717" y="576222"/>
                  <a:pt x="658812" y="867966"/>
                  <a:pt x="933450" y="985838"/>
                </a:cubicBezTo>
              </a:path>
            </a:pathLst>
          </a:custGeom>
          <a:noFill/>
          <a:ln w="28575">
            <a:solidFill>
              <a:srgbClr val="00B151"/>
            </a:solidFill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41" name="Oval 240"/>
          <p:cNvSpPr/>
          <p:nvPr/>
        </p:nvSpPr>
        <p:spPr bwMode="auto">
          <a:xfrm>
            <a:off x="5076056" y="3573016"/>
            <a:ext cx="360040" cy="36004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BCA"/>
            </a:solidFill>
            <a:miter lim="800000"/>
            <a:headEnd/>
            <a:tailEnd/>
          </a:ln>
          <a:extLst/>
        </p:spPr>
        <p:txBody>
          <a:bodyPr lIns="0" tIns="0" rIns="0" bIns="0" rtlCol="0" anchor="ctr"/>
          <a:lstStyle/>
          <a:p>
            <a:r>
              <a:rPr lang="de-DE" sz="1600" b="0" dirty="0" smtClean="0">
                <a:solidFill>
                  <a:srgbClr val="00B151"/>
                </a:solidFill>
                <a:latin typeface="Zapf Dingbats"/>
                <a:ea typeface="Zapf Dingbats"/>
                <a:cs typeface="Zapf Dingbats"/>
                <a:sym typeface="Zapf Dingbats"/>
              </a:rPr>
              <a:t>🔍</a:t>
            </a:r>
            <a:endParaRPr lang="de-DE" sz="1600" b="0" dirty="0" smtClean="0">
              <a:solidFill>
                <a:srgbClr val="00B1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0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err="1" smtClean="0"/>
              <a:t>SMT</a:t>
            </a:r>
            <a:r>
              <a:rPr lang="de-DE" i="1" baseline="30000" dirty="0" err="1" smtClean="0"/>
              <a:t>light</a:t>
            </a: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76EFE1-A904-B54A-B116-6FF8E0881E74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pic>
        <p:nvPicPr>
          <p:cNvPr id="58371" name="Bild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8275"/>
            <a:ext cx="7778750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80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ＭＳ Ｐゴシック" charset="0"/>
                <a:cs typeface="Helvetica" charset="0"/>
              </a:defRPr>
            </a:lvl1pPr>
            <a:lvl2pPr marL="742683" indent="-285646">
              <a:defRPr sz="2000">
                <a:solidFill>
                  <a:schemeClr val="tx1"/>
                </a:solidFill>
                <a:latin typeface="Helvetica" charset="0"/>
                <a:ea typeface="ＭＳ Ｐゴシック" charset="0"/>
                <a:cs typeface="Helvetica" charset="0"/>
              </a:defRPr>
            </a:lvl2pPr>
            <a:lvl3pPr marL="1142589" indent="-228518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Helvetica" charset="0"/>
              </a:defRPr>
            </a:lvl3pPr>
            <a:lvl4pPr marL="1599624" indent="-228518">
              <a:defRPr sz="1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6659" indent="-228518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3694" indent="-22851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0729" indent="-22851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7766" indent="-22851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4802" indent="-228518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DE8BF0DE-7D94-8B42-9A9F-D9532C670E6D}" type="slidenum">
              <a:rPr lang="fr-FR" sz="1300"/>
              <a:pPr>
                <a:defRPr/>
              </a:pPr>
              <a:t>16</a:t>
            </a:fld>
            <a:endParaRPr lang="fr-FR" sz="1300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58505" eaLnBrk="1" hangingPunct="1">
              <a:defRPr/>
            </a:pPr>
            <a:r>
              <a:rPr lang="de-DE" dirty="0" err="1"/>
              <a:t>SMT</a:t>
            </a:r>
            <a:r>
              <a:rPr lang="de-DE" i="1" baseline="30000" dirty="0" err="1"/>
              <a:t>light</a:t>
            </a:r>
            <a:r>
              <a:rPr lang="de-DE" dirty="0"/>
              <a:t> </a:t>
            </a:r>
            <a:r>
              <a:rPr lang="en-US" dirty="0" smtClean="0"/>
              <a:t>Requirements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8646" indent="-358646" defTabSz="958505" eaLnBrk="1" hangingPunct="1">
              <a:defRPr/>
            </a:pPr>
            <a:r>
              <a:rPr lang="en-US" sz="2200" dirty="0"/>
              <a:t>Questionnaires</a:t>
            </a:r>
          </a:p>
          <a:p>
            <a:pPr marL="777596" lvl="1" indent="-298342" defTabSz="958505" eaLnBrk="1" hangingPunct="1">
              <a:defRPr/>
            </a:pPr>
            <a:r>
              <a:rPr lang="en-US" sz="1800" dirty="0" smtClean="0"/>
              <a:t>Create/edit/delete questionnaires and duplicate </a:t>
            </a:r>
            <a:r>
              <a:rPr lang="en-US" sz="1800" dirty="0"/>
              <a:t>existing ones</a:t>
            </a:r>
          </a:p>
          <a:p>
            <a:pPr marL="777596" lvl="1" indent="-298342" defTabSz="958505" eaLnBrk="1" hangingPunct="1">
              <a:defRPr/>
            </a:pPr>
            <a:r>
              <a:rPr lang="en-US" sz="1800" dirty="0"/>
              <a:t>Export from/to Excel format</a:t>
            </a:r>
          </a:p>
          <a:p>
            <a:pPr marL="777596" lvl="1" indent="-298342" defTabSz="958505" eaLnBrk="1" hangingPunct="1">
              <a:defRPr/>
            </a:pPr>
            <a:r>
              <a:rPr lang="en-US" sz="1800" dirty="0"/>
              <a:t>Simple </a:t>
            </a:r>
            <a:r>
              <a:rPr lang="en-US" sz="1800" dirty="0" smtClean="0"/>
              <a:t>versioning</a:t>
            </a:r>
          </a:p>
          <a:p>
            <a:pPr marL="358646" indent="-358646" defTabSz="958505" eaLnBrk="1" hangingPunct="1">
              <a:defRPr/>
            </a:pPr>
            <a:r>
              <a:rPr lang="en-US" sz="2200" dirty="0" smtClean="0"/>
              <a:t>Questions</a:t>
            </a:r>
            <a:endParaRPr lang="en-US" sz="1800" dirty="0" smtClean="0"/>
          </a:p>
          <a:p>
            <a:pPr marL="777596" lvl="1" indent="-298342" defTabSz="958505" eaLnBrk="1" hangingPunct="1">
              <a:defRPr/>
            </a:pPr>
            <a:r>
              <a:rPr lang="en-US" sz="1800" dirty="0" smtClean="0"/>
              <a:t>Create</a:t>
            </a:r>
            <a:r>
              <a:rPr lang="en-US" sz="1800" dirty="0"/>
              <a:t>/</a:t>
            </a:r>
            <a:r>
              <a:rPr lang="en-US" sz="1800" dirty="0" smtClean="0"/>
              <a:t>edit/delete </a:t>
            </a:r>
            <a:r>
              <a:rPr lang="en-US" sz="1800" dirty="0"/>
              <a:t>questions in multiple languages</a:t>
            </a:r>
          </a:p>
          <a:p>
            <a:pPr marL="777596" lvl="1" indent="-298342" defTabSz="958505" eaLnBrk="1" hangingPunct="1">
              <a:defRPr/>
            </a:pPr>
            <a:r>
              <a:rPr lang="en-US" sz="1800" dirty="0"/>
              <a:t>Link questions </a:t>
            </a:r>
            <a:r>
              <a:rPr lang="en-US" sz="1800" dirty="0" smtClean="0"/>
              <a:t>(to different questionnaires)</a:t>
            </a:r>
            <a:endParaRPr lang="en-US" sz="1800" dirty="0"/>
          </a:p>
          <a:p>
            <a:pPr marL="777596" lvl="1" indent="-298342" defTabSz="958505" eaLnBrk="1" hangingPunct="1">
              <a:defRPr/>
            </a:pPr>
            <a:r>
              <a:rPr lang="en-US" sz="1800" dirty="0"/>
              <a:t>Search and edit all </a:t>
            </a:r>
            <a:r>
              <a:rPr lang="en-US" sz="1800" dirty="0" smtClean="0"/>
              <a:t>occurrences of one question</a:t>
            </a:r>
            <a:endParaRPr lang="en-US" sz="1800" dirty="0"/>
          </a:p>
          <a:p>
            <a:pPr marL="777596" lvl="1" indent="-298342" defTabSz="958505" eaLnBrk="1" hangingPunct="1">
              <a:defRPr/>
            </a:pPr>
            <a:r>
              <a:rPr lang="en-US" sz="1800" dirty="0"/>
              <a:t>Link questions to answer categories</a:t>
            </a:r>
          </a:p>
          <a:p>
            <a:pPr marL="777596" lvl="1" indent="-298342" defTabSz="958505" eaLnBrk="1" hangingPunct="1">
              <a:defRPr/>
            </a:pPr>
            <a:r>
              <a:rPr lang="en-US" sz="1800" dirty="0"/>
              <a:t>Maintain some metadata per question (status, </a:t>
            </a:r>
            <a:r>
              <a:rPr lang="en-US" sz="1800" dirty="0" smtClean="0"/>
              <a:t>origin, </a:t>
            </a:r>
            <a:r>
              <a:rPr lang="en-US" sz="1800" dirty="0"/>
              <a:t>…)</a:t>
            </a:r>
          </a:p>
          <a:p>
            <a:pPr marL="777596" lvl="1" indent="-298342" defTabSz="958505" eaLnBrk="1" hangingPunct="1">
              <a:defRPr/>
            </a:pPr>
            <a:r>
              <a:rPr lang="en-US" sz="1800" dirty="0"/>
              <a:t>Filters </a:t>
            </a:r>
            <a:endParaRPr lang="en-US" sz="1800" dirty="0" smtClean="0"/>
          </a:p>
          <a:p>
            <a:pPr marL="777596" lvl="1" indent="-298342" defTabSz="958505" eaLnBrk="1" hangingPunct="1">
              <a:defRPr/>
            </a:pPr>
            <a:r>
              <a:rPr lang="en-US" sz="1800" dirty="0" smtClean="0"/>
              <a:t>Group </a:t>
            </a:r>
            <a:r>
              <a:rPr lang="en-US" sz="1800" dirty="0"/>
              <a:t>questions in sections, reorder questions</a:t>
            </a:r>
          </a:p>
          <a:p>
            <a:pPr marL="777596" lvl="1" indent="-298342" defTabSz="958505" eaLnBrk="1" hangingPunct="1">
              <a:defRPr/>
            </a:pPr>
            <a:endParaRPr lang="en-US" sz="1800" dirty="0"/>
          </a:p>
          <a:p>
            <a:pPr marL="777596" lvl="1" indent="-298342" defTabSz="958505" eaLnBrk="1" hangingPunct="1">
              <a:defRPr/>
            </a:pPr>
            <a:endParaRPr lang="en-US" sz="1800" dirty="0"/>
          </a:p>
          <a:p>
            <a:pPr marL="358646" indent="-358646" defTabSz="958505" eaLnBrk="1" hangingPunct="1">
              <a:defRPr/>
            </a:pPr>
            <a:endParaRPr lang="en-US" sz="2200" dirty="0"/>
          </a:p>
          <a:p>
            <a:pPr marL="358646" indent="-358646" defTabSz="958505" eaLnBrk="1" hangingPunct="1"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57731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 txBox="1">
            <a:spLocks/>
          </p:cNvSpPr>
          <p:nvPr/>
        </p:nvSpPr>
        <p:spPr bwMode="auto">
          <a:xfrm>
            <a:off x="4038600" y="2781300"/>
            <a:ext cx="1681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500" dirty="0">
                <a:solidFill>
                  <a:srgbClr val="0E75BE"/>
                </a:solidFill>
                <a:latin typeface="Corbel" charset="0"/>
              </a:rPr>
              <a:t>DEMO</a:t>
            </a:r>
          </a:p>
        </p:txBody>
      </p:sp>
      <p:sp>
        <p:nvSpPr>
          <p:cNvPr id="8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CC79B1-3647-A047-811D-86C3BFA7F67E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628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questions-nurs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38200"/>
            <a:ext cx="7620000" cy="554416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696200" y="6297613"/>
            <a:ext cx="838200" cy="287337"/>
          </a:xfrm>
        </p:spPr>
        <p:txBody>
          <a:bodyPr/>
          <a:lstStyle/>
          <a:p>
            <a:pPr>
              <a:defRPr/>
            </a:pPr>
            <a:fld id="{69FDCA5B-65B6-4BB8-9FBF-A59FDF738511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7678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8" descr="Diagonal weit nach oben"/>
          <p:cNvSpPr>
            <a:spLocks noChangeArrowheads="1"/>
          </p:cNvSpPr>
          <p:nvPr/>
        </p:nvSpPr>
        <p:spPr bwMode="auto">
          <a:xfrm>
            <a:off x="6945685" y="2263924"/>
            <a:ext cx="1582738" cy="33845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900" b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FORSbase Strategic Vision</a:t>
            </a:r>
            <a:br>
              <a:rPr lang="de-CH" dirty="0" smtClean="0"/>
            </a:br>
            <a:r>
              <a:rPr lang="de-CH" sz="2000" dirty="0" smtClean="0"/>
              <a:t>Technical View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FDCA5B-65B6-4BB8-9FBF-A59FDF73851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6" name="Rectangle 18" descr="Diagonal weit nach oben"/>
          <p:cNvSpPr>
            <a:spLocks noChangeArrowheads="1"/>
          </p:cNvSpPr>
          <p:nvPr/>
        </p:nvSpPr>
        <p:spPr bwMode="auto">
          <a:xfrm>
            <a:off x="611560" y="2262337"/>
            <a:ext cx="6334125" cy="3386137"/>
          </a:xfrm>
          <a:prstGeom prst="rect">
            <a:avLst/>
          </a:prstGeom>
          <a:solidFill>
            <a:schemeClr val="bg1">
              <a:lumMod val="95000"/>
              <a:alpha val="47058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900" b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824285" y="2478237"/>
            <a:ext cx="5256213" cy="2159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FORS Web</a:t>
            </a:r>
          </a:p>
        </p:txBody>
      </p:sp>
      <p:sp>
        <p:nvSpPr>
          <p:cNvPr id="8" name="Rechteck 87"/>
          <p:cNvSpPr>
            <a:spLocks noChangeArrowheads="1"/>
          </p:cNvSpPr>
          <p:nvPr/>
        </p:nvSpPr>
        <p:spPr bwMode="auto">
          <a:xfrm>
            <a:off x="824285" y="2763987"/>
            <a:ext cx="5256213" cy="1062037"/>
          </a:xfrm>
          <a:prstGeom prst="rect">
            <a:avLst/>
          </a:prstGeom>
          <a:solidFill>
            <a:srgbClr val="A7E4FF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endParaRPr lang="en-US" sz="900" b="0" kern="0">
              <a:solidFill>
                <a:srgbClr val="000000"/>
              </a:solidFill>
            </a:endParaRPr>
          </a:p>
        </p:txBody>
      </p:sp>
      <p:sp>
        <p:nvSpPr>
          <p:cNvPr id="9" name="Rechteck 53"/>
          <p:cNvSpPr>
            <a:spLocks noChangeArrowheads="1"/>
          </p:cNvSpPr>
          <p:nvPr/>
        </p:nvSpPr>
        <p:spPr bwMode="auto">
          <a:xfrm>
            <a:off x="824285" y="3792687"/>
            <a:ext cx="5256213" cy="1062037"/>
          </a:xfrm>
          <a:prstGeom prst="rect">
            <a:avLst/>
          </a:prstGeom>
          <a:solidFill>
            <a:srgbClr val="FFDCC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endParaRPr lang="en-US" sz="900" b="0" kern="0">
              <a:solidFill>
                <a:srgbClr val="000000"/>
              </a:solidFill>
            </a:endParaRPr>
          </a:p>
        </p:txBody>
      </p:sp>
      <p:sp>
        <p:nvSpPr>
          <p:cNvPr id="10" name="AutoShape 20"/>
          <p:cNvSpPr>
            <a:spLocks noChangeArrowheads="1"/>
          </p:cNvSpPr>
          <p:nvPr/>
        </p:nvSpPr>
        <p:spPr bwMode="auto">
          <a:xfrm>
            <a:off x="895723" y="3846662"/>
            <a:ext cx="5113337" cy="936625"/>
          </a:xfrm>
          <a:prstGeom prst="can">
            <a:avLst>
              <a:gd name="adj" fmla="val 22968"/>
            </a:avLst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endParaRPr lang="en-US" sz="900" b="0" kern="0">
              <a:solidFill>
                <a:srgbClr val="000000"/>
              </a:solidFill>
            </a:endParaRPr>
          </a:p>
        </p:txBody>
      </p:sp>
      <p:sp>
        <p:nvSpPr>
          <p:cNvPr id="11" name="AutoShape 21"/>
          <p:cNvSpPr>
            <a:spLocks noChangeArrowheads="1"/>
          </p:cNvSpPr>
          <p:nvPr/>
        </p:nvSpPr>
        <p:spPr bwMode="auto">
          <a:xfrm>
            <a:off x="6156176" y="4638824"/>
            <a:ext cx="720725" cy="865188"/>
          </a:xfrm>
          <a:prstGeom prst="can">
            <a:avLst>
              <a:gd name="adj" fmla="val 30011"/>
            </a:avLst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BFS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344738" y="2838599"/>
            <a:ext cx="1008062" cy="53975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Survey Tool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(ex SHP)</a:t>
            </a: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4640635" y="2838599"/>
            <a:ext cx="1079500" cy="53975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Catalogue Tool</a:t>
            </a:r>
            <a:br>
              <a:rPr lang="en-US" sz="900" b="0" kern="0" dirty="0">
                <a:solidFill>
                  <a:srgbClr val="000000"/>
                </a:solidFill>
              </a:rPr>
            </a:br>
            <a:r>
              <a:rPr lang="en-US" sz="900" b="0" kern="0" dirty="0">
                <a:solidFill>
                  <a:srgbClr val="000000"/>
                </a:solidFill>
              </a:rPr>
              <a:t>(Compass)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1143000" y="2838599"/>
            <a:ext cx="1009650" cy="53975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 smtClean="0">
                <a:solidFill>
                  <a:srgbClr val="000000"/>
                </a:solidFill>
              </a:rPr>
              <a:t>Inventory &amp;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 smtClean="0">
                <a:solidFill>
                  <a:srgbClr val="000000"/>
                </a:solidFill>
              </a:rPr>
              <a:t>Archive</a:t>
            </a:r>
            <a:endParaRPr lang="en-US" sz="900" b="0" kern="0" dirty="0">
              <a:solidFill>
                <a:srgbClr val="000000"/>
              </a:solidFill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1184648" y="4422924"/>
            <a:ext cx="3311525" cy="2159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Primary Research Data</a:t>
            </a:r>
          </a:p>
        </p:txBody>
      </p:sp>
      <p:sp>
        <p:nvSpPr>
          <p:cNvPr id="16" name="Rechteck 15"/>
          <p:cNvSpPr/>
          <p:nvPr/>
        </p:nvSpPr>
        <p:spPr bwMode="auto">
          <a:xfrm>
            <a:off x="2344738" y="4133999"/>
            <a:ext cx="1008062" cy="2159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Survey Metadata</a:t>
            </a:r>
          </a:p>
        </p:txBody>
      </p:sp>
      <p:sp>
        <p:nvSpPr>
          <p:cNvPr id="17" name="Rechteck 16"/>
          <p:cNvSpPr/>
          <p:nvPr/>
        </p:nvSpPr>
        <p:spPr bwMode="auto">
          <a:xfrm>
            <a:off x="4640635" y="4133999"/>
            <a:ext cx="1079500" cy="2159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BFS Metadata</a:t>
            </a:r>
          </a:p>
        </p:txBody>
      </p:sp>
      <p:sp>
        <p:nvSpPr>
          <p:cNvPr id="18" name="Rechteck 17"/>
          <p:cNvSpPr/>
          <p:nvPr/>
        </p:nvSpPr>
        <p:spPr bwMode="auto">
          <a:xfrm>
            <a:off x="1143000" y="4133999"/>
            <a:ext cx="1009650" cy="2159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 smtClean="0">
                <a:solidFill>
                  <a:srgbClr val="000000"/>
                </a:solidFill>
              </a:rPr>
              <a:t>Archive Metadata</a:t>
            </a:r>
            <a:endParaRPr lang="en-US" sz="900" b="0" kern="0" dirty="0">
              <a:solidFill>
                <a:srgbClr val="000000"/>
              </a:solidFill>
            </a:endParaRPr>
          </a:p>
        </p:txBody>
      </p:sp>
      <p:sp>
        <p:nvSpPr>
          <p:cNvPr id="19" name="Rectangle 29"/>
          <p:cNvSpPr>
            <a:spLocks noChangeArrowheads="1"/>
          </p:cNvSpPr>
          <p:nvPr/>
        </p:nvSpPr>
        <p:spPr bwMode="auto">
          <a:xfrm>
            <a:off x="3488110" y="2838599"/>
            <a:ext cx="1008063" cy="53975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… Tool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3488110" y="4133999"/>
            <a:ext cx="1008063" cy="2159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… Metadata</a:t>
            </a:r>
          </a:p>
        </p:txBody>
      </p:sp>
      <p:cxnSp>
        <p:nvCxnSpPr>
          <p:cNvPr id="21" name="Gerade Verbindung 74"/>
          <p:cNvCxnSpPr>
            <a:cxnSpLocks noChangeShapeType="1"/>
            <a:stCxn id="19" idx="2"/>
          </p:cNvCxnSpPr>
          <p:nvPr/>
        </p:nvCxnSpPr>
        <p:spPr bwMode="auto">
          <a:xfrm>
            <a:off x="3992935" y="3378349"/>
            <a:ext cx="0" cy="144463"/>
          </a:xfrm>
          <a:prstGeom prst="line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ysDot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22" name="Gerade Verbindung 75"/>
          <p:cNvCxnSpPr>
            <a:cxnSpLocks noChangeShapeType="1"/>
            <a:stCxn id="13" idx="2"/>
          </p:cNvCxnSpPr>
          <p:nvPr/>
        </p:nvCxnSpPr>
        <p:spPr bwMode="auto">
          <a:xfrm>
            <a:off x="5180385" y="3378349"/>
            <a:ext cx="0" cy="144463"/>
          </a:xfrm>
          <a:prstGeom prst="line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184648" y="3522812"/>
            <a:ext cx="4535487" cy="2159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Common Functions</a:t>
            </a:r>
          </a:p>
        </p:txBody>
      </p:sp>
      <p:cxnSp>
        <p:nvCxnSpPr>
          <p:cNvPr id="24" name="Gerade Verbindung 80"/>
          <p:cNvCxnSpPr>
            <a:cxnSpLocks noChangeShapeType="1"/>
          </p:cNvCxnSpPr>
          <p:nvPr/>
        </p:nvCxnSpPr>
        <p:spPr bwMode="auto">
          <a:xfrm>
            <a:off x="2840410" y="3378349"/>
            <a:ext cx="0" cy="144463"/>
          </a:xfrm>
          <a:prstGeom prst="line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25" name="Gerade Verbindung 83"/>
          <p:cNvCxnSpPr>
            <a:cxnSpLocks noChangeShapeType="1"/>
          </p:cNvCxnSpPr>
          <p:nvPr/>
        </p:nvCxnSpPr>
        <p:spPr bwMode="auto">
          <a:xfrm>
            <a:off x="1687885" y="3378349"/>
            <a:ext cx="0" cy="144463"/>
          </a:xfrm>
          <a:prstGeom prst="line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26" name="Gerade Verbindung 84"/>
          <p:cNvCxnSpPr>
            <a:cxnSpLocks noChangeShapeType="1"/>
            <a:stCxn id="23" idx="2"/>
            <a:endCxn id="10" idx="1"/>
          </p:cNvCxnSpPr>
          <p:nvPr/>
        </p:nvCxnSpPr>
        <p:spPr bwMode="auto">
          <a:xfrm>
            <a:off x="3453185" y="3738712"/>
            <a:ext cx="0" cy="107950"/>
          </a:xfrm>
          <a:prstGeom prst="line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</p:cxnSp>
      <p:cxnSp>
        <p:nvCxnSpPr>
          <p:cNvPr id="27" name="Gewinkelte Verbindung 85"/>
          <p:cNvCxnSpPr>
            <a:cxnSpLocks noChangeShapeType="1"/>
            <a:stCxn id="13" idx="3"/>
            <a:endCxn id="11" idx="1"/>
          </p:cNvCxnSpPr>
          <p:nvPr/>
        </p:nvCxnSpPr>
        <p:spPr bwMode="auto">
          <a:xfrm>
            <a:off x="5720135" y="3108474"/>
            <a:ext cx="796404" cy="1530350"/>
          </a:xfrm>
          <a:prstGeom prst="bentConnector2">
            <a:avLst/>
          </a:prstGeom>
          <a:noFill/>
          <a:ln w="12700">
            <a:solidFill>
              <a:srgbClr val="008BCA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49"/>
          <p:cNvSpPr>
            <a:spLocks noChangeArrowheads="1"/>
          </p:cNvSpPr>
          <p:nvPr/>
        </p:nvSpPr>
        <p:spPr bwMode="auto">
          <a:xfrm>
            <a:off x="7448923" y="2476649"/>
            <a:ext cx="936625" cy="18097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30" name="Rectangle 50"/>
          <p:cNvSpPr>
            <a:spLocks noChangeArrowheads="1"/>
          </p:cNvSpPr>
          <p:nvPr/>
        </p:nvSpPr>
        <p:spPr bwMode="auto">
          <a:xfrm>
            <a:off x="7448923" y="2765574"/>
            <a:ext cx="936625" cy="6477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31" name="AutoShape 51" descr="Diagonal weit nach oben"/>
          <p:cNvSpPr>
            <a:spLocks noChangeArrowheads="1"/>
          </p:cNvSpPr>
          <p:nvPr/>
        </p:nvSpPr>
        <p:spPr bwMode="auto">
          <a:xfrm>
            <a:off x="7520360" y="4421337"/>
            <a:ext cx="649288" cy="576263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32" name="AutoShape 52"/>
          <p:cNvSpPr>
            <a:spLocks noChangeArrowheads="1"/>
          </p:cNvSpPr>
          <p:nvPr/>
        </p:nvSpPr>
        <p:spPr bwMode="auto">
          <a:xfrm>
            <a:off x="7521948" y="3845074"/>
            <a:ext cx="647700" cy="503238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33" name="Rectangle 53"/>
          <p:cNvSpPr>
            <a:spLocks noChangeArrowheads="1"/>
          </p:cNvSpPr>
          <p:nvPr/>
        </p:nvSpPr>
        <p:spPr bwMode="auto">
          <a:xfrm>
            <a:off x="7304460" y="2548087"/>
            <a:ext cx="936625" cy="18097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34" name="Rectangle 54"/>
          <p:cNvSpPr>
            <a:spLocks noChangeArrowheads="1"/>
          </p:cNvSpPr>
          <p:nvPr/>
        </p:nvSpPr>
        <p:spPr bwMode="auto">
          <a:xfrm>
            <a:off x="7304460" y="2837012"/>
            <a:ext cx="936625" cy="6477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35" name="AutoShape 55" descr="Diagonal weit nach oben"/>
          <p:cNvSpPr>
            <a:spLocks noChangeArrowheads="1"/>
          </p:cNvSpPr>
          <p:nvPr/>
        </p:nvSpPr>
        <p:spPr bwMode="auto">
          <a:xfrm>
            <a:off x="7375898" y="4492774"/>
            <a:ext cx="649288" cy="576263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36" name="AutoShape 56"/>
          <p:cNvSpPr>
            <a:spLocks noChangeArrowheads="1"/>
          </p:cNvSpPr>
          <p:nvPr/>
        </p:nvSpPr>
        <p:spPr bwMode="auto">
          <a:xfrm>
            <a:off x="7377485" y="3916512"/>
            <a:ext cx="647700" cy="503238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...</a:t>
            </a:r>
          </a:p>
        </p:txBody>
      </p:sp>
      <p:sp>
        <p:nvSpPr>
          <p:cNvPr id="37" name="Rectangle 57"/>
          <p:cNvSpPr>
            <a:spLocks noChangeArrowheads="1"/>
          </p:cNvSpPr>
          <p:nvPr/>
        </p:nvSpPr>
        <p:spPr bwMode="auto">
          <a:xfrm>
            <a:off x="7161585" y="2621112"/>
            <a:ext cx="936625" cy="18097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International site</a:t>
            </a:r>
          </a:p>
        </p:txBody>
      </p:sp>
      <p:sp>
        <p:nvSpPr>
          <p:cNvPr id="38" name="Rectangle 58"/>
          <p:cNvSpPr>
            <a:spLocks noChangeArrowheads="1"/>
          </p:cNvSpPr>
          <p:nvPr/>
        </p:nvSpPr>
        <p:spPr bwMode="auto">
          <a:xfrm>
            <a:off x="7161585" y="2910037"/>
            <a:ext cx="936625" cy="64770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008BC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>
                <a:solidFill>
                  <a:srgbClr val="000000"/>
                </a:solidFill>
              </a:rPr>
              <a:t>Tools</a:t>
            </a:r>
          </a:p>
        </p:txBody>
      </p:sp>
      <p:sp>
        <p:nvSpPr>
          <p:cNvPr id="39" name="AutoShape 59" descr="Diagonal weit nach oben"/>
          <p:cNvSpPr>
            <a:spLocks noChangeArrowheads="1"/>
          </p:cNvSpPr>
          <p:nvPr/>
        </p:nvSpPr>
        <p:spPr bwMode="auto">
          <a:xfrm>
            <a:off x="7233023" y="4565799"/>
            <a:ext cx="649288" cy="576263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Primary</a:t>
            </a:r>
            <a:br>
              <a:rPr lang="en-US" sz="900" b="0" kern="0" dirty="0">
                <a:solidFill>
                  <a:srgbClr val="000000"/>
                </a:solidFill>
              </a:rPr>
            </a:br>
            <a:r>
              <a:rPr lang="en-US" sz="900" b="0" kern="0" dirty="0">
                <a:solidFill>
                  <a:srgbClr val="000000"/>
                </a:solidFill>
              </a:rPr>
              <a:t>Data</a:t>
            </a:r>
          </a:p>
        </p:txBody>
      </p:sp>
      <p:sp>
        <p:nvSpPr>
          <p:cNvPr id="40" name="AutoShape 60"/>
          <p:cNvSpPr>
            <a:spLocks noChangeArrowheads="1"/>
          </p:cNvSpPr>
          <p:nvPr/>
        </p:nvSpPr>
        <p:spPr bwMode="auto">
          <a:xfrm>
            <a:off x="7234610" y="3989537"/>
            <a:ext cx="647700" cy="503238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19050" cap="flat" cmpd="sng" algn="ctr">
            <a:solidFill>
              <a:srgbClr val="CA51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2000" tIns="0" rIns="72000" bIns="0"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n-US" sz="900" b="0" kern="0" dirty="0">
                <a:solidFill>
                  <a:srgbClr val="000000"/>
                </a:solidFill>
              </a:rPr>
              <a:t>Metadata</a:t>
            </a:r>
          </a:p>
        </p:txBody>
      </p:sp>
      <p:sp>
        <p:nvSpPr>
          <p:cNvPr id="43" name="Rechteck 42"/>
          <p:cNvSpPr/>
          <p:nvPr/>
        </p:nvSpPr>
        <p:spPr>
          <a:xfrm>
            <a:off x="611560" y="5229200"/>
            <a:ext cx="2082899" cy="419274"/>
          </a:xfrm>
          <a:prstGeom prst="rect">
            <a:avLst/>
          </a:prstGeom>
          <a:noFill/>
          <a:ln w="28575">
            <a:noFill/>
            <a:headEnd type="none" w="med" len="med"/>
            <a:tailEnd type="arrow" w="med" len="med"/>
          </a:ln>
        </p:spPr>
        <p:txBody>
          <a:bodyPr wrap="none" rtlCol="0" anchor="ctr"/>
          <a:lstStyle/>
          <a:p>
            <a:r>
              <a:rPr lang="de-CH" dirty="0" smtClean="0">
                <a:solidFill>
                  <a:srgbClr val="008BCA"/>
                </a:solidFill>
              </a:rPr>
              <a:t>FORSbase</a:t>
            </a:r>
            <a:endParaRPr lang="de-CH" dirty="0">
              <a:solidFill>
                <a:srgbClr val="008B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4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Schedule</a:t>
            </a:r>
          </a:p>
        </p:txBody>
      </p:sp>
      <p:sp>
        <p:nvSpPr>
          <p:cNvPr id="64514" name="Pfeil nach rechts 3"/>
          <p:cNvSpPr>
            <a:spLocks noChangeArrowheads="1"/>
          </p:cNvSpPr>
          <p:nvPr/>
        </p:nvSpPr>
        <p:spPr bwMode="auto">
          <a:xfrm>
            <a:off x="755650" y="1700213"/>
            <a:ext cx="2400300" cy="1296987"/>
          </a:xfrm>
          <a:prstGeom prst="rightArrow">
            <a:avLst>
              <a:gd name="adj1" fmla="val 65870"/>
              <a:gd name="adj2" fmla="val 49968"/>
            </a:avLst>
          </a:prstGeom>
          <a:solidFill>
            <a:srgbClr val="008BCA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pPr algn="ctr"/>
            <a:r>
              <a:rPr lang="en-US" sz="2000" b="0" smtClean="0">
                <a:solidFill>
                  <a:schemeClr val="bg1"/>
                </a:solidFill>
              </a:rPr>
              <a:t>Version 1.0</a:t>
            </a:r>
          </a:p>
          <a:p>
            <a:pPr algn="ctr"/>
            <a:r>
              <a:rPr lang="en-US" sz="2000" b="0" smtClean="0">
                <a:solidFill>
                  <a:schemeClr val="bg1"/>
                </a:solidFill>
              </a:rPr>
              <a:t>Research Inventory</a:t>
            </a:r>
            <a:endParaRPr lang="en-US" sz="2000" b="0">
              <a:solidFill>
                <a:schemeClr val="bg1"/>
              </a:solidFill>
            </a:endParaRPr>
          </a:p>
        </p:txBody>
      </p:sp>
      <p:sp>
        <p:nvSpPr>
          <p:cNvPr id="64515" name="Pfeil nach rechts 4"/>
          <p:cNvSpPr>
            <a:spLocks noChangeArrowheads="1"/>
          </p:cNvSpPr>
          <p:nvPr/>
        </p:nvSpPr>
        <p:spPr bwMode="auto">
          <a:xfrm>
            <a:off x="2889250" y="2852738"/>
            <a:ext cx="2400300" cy="1301750"/>
          </a:xfrm>
          <a:prstGeom prst="rightArrow">
            <a:avLst>
              <a:gd name="adj1" fmla="val 65870"/>
              <a:gd name="adj2" fmla="val 50016"/>
            </a:avLst>
          </a:prstGeom>
          <a:solidFill>
            <a:srgbClr val="008BCA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pPr algn="ctr"/>
            <a:r>
              <a:rPr lang="en-US" sz="2000" b="0" smtClean="0">
                <a:solidFill>
                  <a:schemeClr val="bg1"/>
                </a:solidFill>
              </a:rPr>
              <a:t>Version 2.0</a:t>
            </a:r>
          </a:p>
          <a:p>
            <a:pPr algn="ctr"/>
            <a:r>
              <a:rPr lang="en-US" sz="2000" b="0" smtClean="0">
                <a:solidFill>
                  <a:schemeClr val="bg1"/>
                </a:solidFill>
              </a:rPr>
              <a:t>Data Archive</a:t>
            </a:r>
            <a:endParaRPr lang="en-US" sz="2000" b="0">
              <a:solidFill>
                <a:schemeClr val="bg1"/>
              </a:solidFill>
            </a:endParaRPr>
          </a:p>
        </p:txBody>
      </p:sp>
      <p:sp>
        <p:nvSpPr>
          <p:cNvPr id="64516" name="Pfeil nach rechts 5"/>
          <p:cNvSpPr>
            <a:spLocks noChangeArrowheads="1"/>
          </p:cNvSpPr>
          <p:nvPr/>
        </p:nvSpPr>
        <p:spPr bwMode="auto">
          <a:xfrm>
            <a:off x="4979988" y="4076700"/>
            <a:ext cx="2400300" cy="1236663"/>
          </a:xfrm>
          <a:prstGeom prst="rightArrow">
            <a:avLst>
              <a:gd name="adj1" fmla="val 65870"/>
              <a:gd name="adj2" fmla="val 49979"/>
            </a:avLst>
          </a:prstGeom>
          <a:solidFill>
            <a:srgbClr val="008BCA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pPr algn="ctr"/>
            <a:r>
              <a:rPr lang="en-US" sz="2000" b="0" dirty="0" smtClean="0">
                <a:solidFill>
                  <a:schemeClr val="bg1"/>
                </a:solidFill>
              </a:rPr>
              <a:t>Version 3.0</a:t>
            </a:r>
          </a:p>
          <a:p>
            <a:pPr algn="ctr"/>
            <a:r>
              <a:rPr lang="en-US" sz="2000" b="0" dirty="0" smtClean="0">
                <a:solidFill>
                  <a:schemeClr val="bg1"/>
                </a:solidFill>
              </a:rPr>
              <a:t>Survey Tool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64517" name="Rechteck 7"/>
          <p:cNvSpPr>
            <a:spLocks noChangeArrowheads="1"/>
          </p:cNvSpPr>
          <p:nvPr/>
        </p:nvSpPr>
        <p:spPr bwMode="auto">
          <a:xfrm>
            <a:off x="3155950" y="1844675"/>
            <a:ext cx="19685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sz="2000" b="0" smtClean="0"/>
              <a:t>Summer 2013</a:t>
            </a:r>
            <a:endParaRPr lang="en-US" sz="2000" b="0"/>
          </a:p>
        </p:txBody>
      </p:sp>
      <p:sp>
        <p:nvSpPr>
          <p:cNvPr id="64518" name="Rechteck 8"/>
          <p:cNvSpPr>
            <a:spLocks noChangeArrowheads="1"/>
          </p:cNvSpPr>
          <p:nvPr/>
        </p:nvSpPr>
        <p:spPr bwMode="auto">
          <a:xfrm>
            <a:off x="5316538" y="2997200"/>
            <a:ext cx="20875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sz="2000" b="0" smtClean="0"/>
              <a:t>December 2015</a:t>
            </a:r>
            <a:endParaRPr lang="en-US" sz="2000" b="0"/>
          </a:p>
        </p:txBody>
      </p:sp>
      <p:sp>
        <p:nvSpPr>
          <p:cNvPr id="64519" name="Rechteck 9"/>
          <p:cNvSpPr>
            <a:spLocks noChangeArrowheads="1"/>
          </p:cNvSpPr>
          <p:nvPr/>
        </p:nvSpPr>
        <p:spPr bwMode="auto">
          <a:xfrm>
            <a:off x="7404100" y="4160838"/>
            <a:ext cx="9128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r>
              <a:rPr lang="en-US" sz="2000" b="0" dirty="0" smtClean="0"/>
              <a:t>2016</a:t>
            </a:r>
            <a:endParaRPr lang="en-US" sz="1600" b="0" dirty="0"/>
          </a:p>
        </p:txBody>
      </p:sp>
      <p:sp>
        <p:nvSpPr>
          <p:cNvPr id="1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3935FE-7BD2-4047-9A9B-4F51119CAB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609600" y="838200"/>
            <a:ext cx="7924800" cy="5257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DARIS FORS: </a:t>
            </a:r>
          </a:p>
          <a:p>
            <a:pPr lvl="1">
              <a:defRPr/>
            </a:pPr>
            <a:r>
              <a:rPr lang="en-US" dirty="0" smtClean="0"/>
              <a:t>Research inventory (10,000 project descriptions, </a:t>
            </a:r>
            <a:r>
              <a:rPr lang="en-US" dirty="0"/>
              <a:t>15,500 researchers and 4,000 institutions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Data catalogue (400 datasets)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Needs:</a:t>
            </a:r>
          </a:p>
          <a:p>
            <a:pPr lvl="1">
              <a:defRPr/>
            </a:pPr>
            <a:r>
              <a:rPr lang="en-US" dirty="0"/>
              <a:t>Services covering the entire life cycle of research data</a:t>
            </a:r>
          </a:p>
          <a:p>
            <a:pPr lvl="1">
              <a:defRPr/>
            </a:pPr>
            <a:r>
              <a:rPr lang="en-US" dirty="0"/>
              <a:t>Simplified archiving and publishing</a:t>
            </a:r>
          </a:p>
          <a:p>
            <a:pPr lvl="1">
              <a:defRPr/>
            </a:pPr>
            <a:r>
              <a:rPr lang="en-US" dirty="0"/>
              <a:t>Simplified access</a:t>
            </a:r>
          </a:p>
          <a:p>
            <a:pPr lvl="1">
              <a:defRPr/>
            </a:pPr>
            <a:r>
              <a:rPr lang="en-US" dirty="0"/>
              <a:t>Promotion of secondary analysis</a:t>
            </a:r>
          </a:p>
          <a:p>
            <a:pPr lvl="1">
              <a:defRPr/>
            </a:pPr>
            <a:r>
              <a:rPr lang="en-US" dirty="0"/>
              <a:t>Renewal of the infrastructure</a:t>
            </a:r>
          </a:p>
          <a:p>
            <a:pPr lvl="1">
              <a:defRPr/>
            </a:pPr>
            <a:r>
              <a:rPr lang="en-US" dirty="0"/>
              <a:t>Integrated workspace for collaborators and researchers</a:t>
            </a:r>
          </a:p>
          <a:p>
            <a:pPr>
              <a:defRPr/>
            </a:pPr>
            <a:endParaRPr lang="en-US" dirty="0" smtClean="0"/>
          </a:p>
          <a:p>
            <a:pPr marL="358646" indent="-358646" defTabSz="958505"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E580D3-02B6-1440-A1F4-20D08E23F55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FORSbase</a:t>
            </a:r>
            <a:r>
              <a:rPr lang="en-US" dirty="0" smtClean="0"/>
              <a:t>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work environment for social </a:t>
            </a:r>
            <a:r>
              <a:rPr lang="en-US" dirty="0" smtClean="0"/>
              <a:t>scientists and FORS collaborators</a:t>
            </a:r>
            <a:endParaRPr lang="en-US" dirty="0"/>
          </a:p>
          <a:p>
            <a:pPr>
              <a:defRPr/>
            </a:pPr>
            <a:r>
              <a:rPr lang="en-US" dirty="0"/>
              <a:t>Support for the entire data life cycle</a:t>
            </a:r>
          </a:p>
          <a:p>
            <a:pPr>
              <a:defRPr/>
            </a:pPr>
            <a:r>
              <a:rPr lang="en-US" dirty="0" smtClean="0"/>
              <a:t>Integrated </a:t>
            </a:r>
            <a:r>
              <a:rPr lang="en-US" dirty="0"/>
              <a:t>data storage for primary data and metadata</a:t>
            </a:r>
          </a:p>
          <a:p>
            <a:pPr>
              <a:defRPr/>
            </a:pPr>
            <a:r>
              <a:rPr lang="en-US" dirty="0"/>
              <a:t>Data preparation and exchange via </a:t>
            </a:r>
            <a:r>
              <a:rPr lang="en-US"/>
              <a:t>standards </a:t>
            </a:r>
            <a:r>
              <a:rPr lang="en-US" smtClean="0"/>
              <a:t>(DDI </a:t>
            </a:r>
            <a:r>
              <a:rPr lang="en-US" dirty="0"/>
              <a:t>etc.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OAIS compliant data archive</a:t>
            </a:r>
          </a:p>
        </p:txBody>
      </p:sp>
      <p:sp>
        <p:nvSpPr>
          <p:cNvPr id="4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4C52C23-3A37-E04E-8FFC-ADFFC2C6A549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Big </a:t>
            </a:r>
            <a:r>
              <a:rPr lang="en-US" dirty="0" smtClean="0"/>
              <a:t>Picture Inventory &amp; Archive</a:t>
            </a:r>
            <a:endParaRPr lang="en-US" dirty="0"/>
          </a:p>
        </p:txBody>
      </p:sp>
      <p:sp>
        <p:nvSpPr>
          <p:cNvPr id="57346" name="Abgerundetes Rechteck 119"/>
          <p:cNvSpPr>
            <a:spLocks noChangeArrowheads="1"/>
          </p:cNvSpPr>
          <p:nvPr/>
        </p:nvSpPr>
        <p:spPr bwMode="auto">
          <a:xfrm>
            <a:off x="1042988" y="2708275"/>
            <a:ext cx="7632700" cy="3529013"/>
          </a:xfrm>
          <a:prstGeom prst="roundRect">
            <a:avLst>
              <a:gd name="adj" fmla="val 4574"/>
            </a:avLst>
          </a:prstGeom>
          <a:gradFill rotWithShape="1">
            <a:gsLst>
              <a:gs pos="0">
                <a:schemeClr val="bg1"/>
              </a:gs>
              <a:gs pos="100000">
                <a:srgbClr val="DDEAF9"/>
              </a:gs>
            </a:gsLst>
            <a:lin ang="5400000"/>
          </a:gradFill>
          <a:ln w="38100">
            <a:solidFill>
              <a:srgbClr val="008BCA"/>
            </a:solidFill>
            <a:round/>
            <a:headEnd/>
            <a:tailEnd type="arrow" w="med" len="med"/>
          </a:ln>
        </p:spPr>
        <p:txBody>
          <a:bodyPr anchor="ctr"/>
          <a:lstStyle/>
          <a:p>
            <a:pPr algn="ctr"/>
            <a:endParaRPr lang="de-CH"/>
          </a:p>
        </p:txBody>
      </p:sp>
      <p:sp>
        <p:nvSpPr>
          <p:cNvPr id="7" name="Rechteck 78"/>
          <p:cNvSpPr/>
          <p:nvPr/>
        </p:nvSpPr>
        <p:spPr>
          <a:xfrm>
            <a:off x="7740351" y="3501008"/>
            <a:ext cx="792088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</a:t>
            </a:r>
          </a:p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Module</a:t>
            </a:r>
          </a:p>
        </p:txBody>
      </p:sp>
      <p:sp>
        <p:nvSpPr>
          <p:cNvPr id="8" name="Eingekerbter Richtungspfeil 87"/>
          <p:cNvSpPr/>
          <p:nvPr/>
        </p:nvSpPr>
        <p:spPr>
          <a:xfrm>
            <a:off x="7740351" y="2852936"/>
            <a:ext cx="792088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 Process</a:t>
            </a:r>
          </a:p>
        </p:txBody>
      </p:sp>
      <p:sp>
        <p:nvSpPr>
          <p:cNvPr id="57353" name="Rechteck 88"/>
          <p:cNvSpPr>
            <a:spLocks noChangeArrowheads="1"/>
          </p:cNvSpPr>
          <p:nvPr/>
        </p:nvSpPr>
        <p:spPr bwMode="auto">
          <a:xfrm>
            <a:off x="7346950" y="4149725"/>
            <a:ext cx="1185863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E48F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endParaRPr lang="en-US" sz="900" b="0"/>
          </a:p>
        </p:txBody>
      </p:sp>
      <p:grpSp>
        <p:nvGrpSpPr>
          <p:cNvPr id="10" name="Gruppieren 113"/>
          <p:cNvGrpSpPr/>
          <p:nvPr/>
        </p:nvGrpSpPr>
        <p:grpSpPr>
          <a:xfrm>
            <a:off x="7740351" y="4797009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11" name="Rechteck 115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12" name="Rechteck 11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Future</a:t>
              </a:r>
            </a:p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Module</a:t>
              </a:r>
            </a:p>
          </p:txBody>
        </p:sp>
        <p:sp>
          <p:nvSpPr>
            <p:cNvPr id="13" name="Zylinder 116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57355" name="Rechteck 61"/>
          <p:cNvSpPr>
            <a:spLocks noChangeArrowheads="1"/>
          </p:cNvSpPr>
          <p:nvPr/>
        </p:nvSpPr>
        <p:spPr bwMode="auto">
          <a:xfrm>
            <a:off x="1187450" y="3500438"/>
            <a:ext cx="1033463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Personal</a:t>
            </a:r>
          </a:p>
          <a:p>
            <a:pPr algn="ctr"/>
            <a:r>
              <a:rPr lang="en-US" sz="900" b="0"/>
              <a:t>Workspace</a:t>
            </a:r>
          </a:p>
        </p:txBody>
      </p:sp>
      <p:grpSp>
        <p:nvGrpSpPr>
          <p:cNvPr id="57356" name="Gruppieren 16"/>
          <p:cNvGrpSpPr>
            <a:grpSpLocks/>
          </p:cNvGrpSpPr>
          <p:nvPr/>
        </p:nvGrpSpPr>
        <p:grpSpPr bwMode="auto">
          <a:xfrm>
            <a:off x="1187450" y="4797425"/>
            <a:ext cx="1439863" cy="1295400"/>
            <a:chOff x="1187623" y="4797152"/>
            <a:chExt cx="1440160" cy="1296144"/>
          </a:xfrm>
        </p:grpSpPr>
        <p:sp>
          <p:nvSpPr>
            <p:cNvPr id="57412" name="Rechteck 57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sp>
          <p:nvSpPr>
            <p:cNvPr id="57413" name="Rechteck 56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Workspace</a:t>
              </a:r>
            </a:p>
          </p:txBody>
        </p:sp>
        <p:grpSp>
          <p:nvGrpSpPr>
            <p:cNvPr id="57414" name="Gruppieren 14"/>
            <p:cNvGrpSpPr>
              <a:grpSpLocks/>
            </p:cNvGrpSpPr>
            <p:nvPr/>
          </p:nvGrpSpPr>
          <p:grpSpPr bwMode="auto">
            <a:xfrm>
              <a:off x="1324334" y="5439875"/>
              <a:ext cx="1166739" cy="534712"/>
              <a:chOff x="622256" y="5583891"/>
              <a:chExt cx="1166739" cy="534712"/>
            </a:xfrm>
          </p:grpSpPr>
          <p:sp>
            <p:nvSpPr>
              <p:cNvPr id="19" name="Würfel 38"/>
              <p:cNvSpPr/>
              <p:nvPr/>
            </p:nvSpPr>
            <p:spPr>
              <a:xfrm>
                <a:off x="1260405" y="5589240"/>
                <a:ext cx="528747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Repo-</a:t>
                </a:r>
                <a:br>
                  <a:rPr lang="en-US" sz="900" b="0"/>
                </a:br>
                <a:r>
                  <a:rPr lang="en-US" sz="900" b="0"/>
                  <a:t>sitory</a:t>
                </a:r>
              </a:p>
            </p:txBody>
          </p:sp>
          <p:sp>
            <p:nvSpPr>
              <p:cNvPr id="20" name="Zylinder 62"/>
              <p:cNvSpPr/>
              <p:nvPr/>
            </p:nvSpPr>
            <p:spPr>
              <a:xfrm>
                <a:off x="622098" y="5584475"/>
                <a:ext cx="538274" cy="533706"/>
              </a:xfrm>
              <a:prstGeom prst="can">
                <a:avLst>
                  <a:gd name="adj" fmla="val 34874"/>
                </a:avLst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</p:grpSp>
      <p:sp>
        <p:nvSpPr>
          <p:cNvPr id="57357" name="Rechteck 64"/>
          <p:cNvSpPr>
            <a:spLocks noChangeArrowheads="1"/>
          </p:cNvSpPr>
          <p:nvPr/>
        </p:nvSpPr>
        <p:spPr bwMode="auto">
          <a:xfrm>
            <a:off x="2332038" y="3500438"/>
            <a:ext cx="1468437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FORS</a:t>
            </a:r>
          </a:p>
          <a:p>
            <a:pPr algn="ctr"/>
            <a:r>
              <a:rPr lang="en-US" sz="900" b="0"/>
              <a:t>Workspace</a:t>
            </a:r>
          </a:p>
        </p:txBody>
      </p:sp>
      <p:sp>
        <p:nvSpPr>
          <p:cNvPr id="57358" name="Eingekerbter Richtungspfeil 79"/>
          <p:cNvSpPr>
            <a:spLocks noChangeArrowheads="1"/>
          </p:cNvSpPr>
          <p:nvPr/>
        </p:nvSpPr>
        <p:spPr bwMode="auto">
          <a:xfrm>
            <a:off x="1187450" y="2852738"/>
            <a:ext cx="1011238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Study</a:t>
            </a:r>
          </a:p>
          <a:p>
            <a:pPr algn="ctr"/>
            <a:r>
              <a:rPr lang="en-US" sz="900" b="0"/>
              <a:t>Elaboration</a:t>
            </a:r>
          </a:p>
        </p:txBody>
      </p:sp>
      <p:sp>
        <p:nvSpPr>
          <p:cNvPr id="57359" name="Eingekerbter Richtungspfeil 80"/>
          <p:cNvSpPr>
            <a:spLocks noChangeArrowheads="1"/>
          </p:cNvSpPr>
          <p:nvPr/>
        </p:nvSpPr>
        <p:spPr bwMode="auto">
          <a:xfrm>
            <a:off x="2244725" y="2852738"/>
            <a:ext cx="1012825" cy="360362"/>
          </a:xfrm>
          <a:prstGeom prst="chevron">
            <a:avLst>
              <a:gd name="adj" fmla="val 23552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Submission</a:t>
            </a:r>
          </a:p>
        </p:txBody>
      </p:sp>
      <p:sp>
        <p:nvSpPr>
          <p:cNvPr id="57360" name="Eingekerbter Richtungspfeil 81"/>
          <p:cNvSpPr>
            <a:spLocks noChangeArrowheads="1"/>
          </p:cNvSpPr>
          <p:nvPr/>
        </p:nvSpPr>
        <p:spPr bwMode="auto">
          <a:xfrm>
            <a:off x="3303588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Quality Assurance</a:t>
            </a:r>
          </a:p>
        </p:txBody>
      </p:sp>
      <p:sp>
        <p:nvSpPr>
          <p:cNvPr id="57361" name="Eingekerbter Richtungspfeil 82"/>
          <p:cNvSpPr>
            <a:spLocks noChangeArrowheads="1"/>
          </p:cNvSpPr>
          <p:nvPr/>
        </p:nvSpPr>
        <p:spPr bwMode="auto">
          <a:xfrm>
            <a:off x="4360863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Publication/Archive</a:t>
            </a:r>
          </a:p>
        </p:txBody>
      </p:sp>
      <p:sp>
        <p:nvSpPr>
          <p:cNvPr id="26" name="Eingekerbter Richtungspfeil 83"/>
          <p:cNvSpPr/>
          <p:nvPr/>
        </p:nvSpPr>
        <p:spPr>
          <a:xfrm>
            <a:off x="5418723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Search, Browse</a:t>
            </a:r>
          </a:p>
        </p:txBody>
      </p:sp>
      <p:grpSp>
        <p:nvGrpSpPr>
          <p:cNvPr id="27" name="Gruppieren 15"/>
          <p:cNvGrpSpPr>
            <a:grpSpLocks/>
          </p:cNvGrpSpPr>
          <p:nvPr/>
        </p:nvGrpSpPr>
        <p:grpSpPr bwMode="auto">
          <a:xfrm>
            <a:off x="1817756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28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30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31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32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36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7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3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34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5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29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Producer</a:t>
              </a:r>
            </a:p>
          </p:txBody>
        </p:sp>
      </p:grpSp>
      <p:grpSp>
        <p:nvGrpSpPr>
          <p:cNvPr id="57366" name="Gruppieren 15"/>
          <p:cNvGrpSpPr>
            <a:grpSpLocks/>
          </p:cNvGrpSpPr>
          <p:nvPr/>
        </p:nvGrpSpPr>
        <p:grpSpPr bwMode="auto">
          <a:xfrm>
            <a:off x="3833813" y="1700213"/>
            <a:ext cx="1008062" cy="781050"/>
            <a:chOff x="1346150" y="2125950"/>
            <a:chExt cx="1008112" cy="780727"/>
          </a:xfrm>
        </p:grpSpPr>
        <p:grpSp>
          <p:nvGrpSpPr>
            <p:cNvPr id="57402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</p:grpSpPr>
          <p:sp>
            <p:nvSpPr>
              <p:cNvPr id="57404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57405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57406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57410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7411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57407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57408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7409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57403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29" tIns="51417" rIns="102829" bIns="51417" anchor="ctr"/>
            <a:lstStyle/>
            <a:p>
              <a:pPr algn="ctr"/>
              <a:r>
                <a:rPr lang="en-US" sz="900" b="0"/>
                <a:t>FORS Collaborator</a:t>
              </a:r>
            </a:p>
          </p:txBody>
        </p:sp>
      </p:grpSp>
      <p:grpSp>
        <p:nvGrpSpPr>
          <p:cNvPr id="49" name="Gruppieren 15"/>
          <p:cNvGrpSpPr>
            <a:grpSpLocks/>
          </p:cNvGrpSpPr>
          <p:nvPr/>
        </p:nvGrpSpPr>
        <p:grpSpPr bwMode="auto">
          <a:xfrm>
            <a:off x="5850154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50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52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53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54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58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9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55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56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7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51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Consumer</a:t>
              </a:r>
            </a:p>
          </p:txBody>
        </p:sp>
      </p:grpSp>
      <p:grpSp>
        <p:nvGrpSpPr>
          <p:cNvPr id="57368" name="Gruppieren 21"/>
          <p:cNvGrpSpPr>
            <a:grpSpLocks/>
          </p:cNvGrpSpPr>
          <p:nvPr/>
        </p:nvGrpSpPr>
        <p:grpSpPr bwMode="auto">
          <a:xfrm>
            <a:off x="2879725" y="4797425"/>
            <a:ext cx="1379538" cy="1295400"/>
            <a:chOff x="2879836" y="4797152"/>
            <a:chExt cx="1379860" cy="1296144"/>
          </a:xfrm>
        </p:grpSpPr>
        <p:sp>
          <p:nvSpPr>
            <p:cNvPr id="57394" name="Rechteck 37"/>
            <p:cNvSpPr>
              <a:spLocks noChangeArrowheads="1"/>
            </p:cNvSpPr>
            <p:nvPr/>
          </p:nvSpPr>
          <p:spPr bwMode="auto">
            <a:xfrm>
              <a:off x="2879836" y="4797152"/>
              <a:ext cx="1379859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grpSp>
          <p:nvGrpSpPr>
            <p:cNvPr id="57395" name="Gruppieren 15"/>
            <p:cNvGrpSpPr>
              <a:grpSpLocks/>
            </p:cNvGrpSpPr>
            <p:nvPr/>
          </p:nvGrpSpPr>
          <p:grpSpPr bwMode="auto">
            <a:xfrm>
              <a:off x="3053056" y="5445224"/>
              <a:ext cx="1033419" cy="529363"/>
              <a:chOff x="2411760" y="5589240"/>
              <a:chExt cx="1033419" cy="529363"/>
            </a:xfrm>
          </p:grpSpPr>
          <p:sp>
            <p:nvSpPr>
              <p:cNvPr id="67" name="Würfel 89"/>
              <p:cNvSpPr/>
              <p:nvPr/>
            </p:nvSpPr>
            <p:spPr>
              <a:xfrm>
                <a:off x="2411618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FA</a:t>
                </a:r>
              </a:p>
            </p:txBody>
          </p:sp>
          <p:sp>
            <p:nvSpPr>
              <p:cNvPr id="68" name="Würfel 76"/>
              <p:cNvSpPr/>
              <p:nvPr/>
            </p:nvSpPr>
            <p:spPr>
              <a:xfrm>
                <a:off x="2916561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OR</a:t>
                </a:r>
              </a:p>
            </p:txBody>
          </p:sp>
        </p:grpSp>
        <p:sp>
          <p:nvSpPr>
            <p:cNvPr id="57396" name="Rechteck 43"/>
            <p:cNvSpPr>
              <a:spLocks noChangeArrowheads="1"/>
            </p:cNvSpPr>
            <p:nvPr/>
          </p:nvSpPr>
          <p:spPr bwMode="auto">
            <a:xfrm>
              <a:off x="3339790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Manage</a:t>
              </a:r>
            </a:p>
          </p:txBody>
        </p:sp>
        <p:sp>
          <p:nvSpPr>
            <p:cNvPr id="57397" name="Rechteck 90"/>
            <p:cNvSpPr>
              <a:spLocks noChangeArrowheads="1"/>
            </p:cNvSpPr>
            <p:nvPr/>
          </p:nvSpPr>
          <p:spPr bwMode="auto">
            <a:xfrm>
              <a:off x="3799743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Access</a:t>
              </a:r>
            </a:p>
          </p:txBody>
        </p:sp>
        <p:sp>
          <p:nvSpPr>
            <p:cNvPr id="57398" name="Rechteck 102"/>
            <p:cNvSpPr>
              <a:spLocks noChangeArrowheads="1"/>
            </p:cNvSpPr>
            <p:nvPr/>
          </p:nvSpPr>
          <p:spPr bwMode="auto">
            <a:xfrm>
              <a:off x="2879837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Ingest</a:t>
              </a:r>
            </a:p>
          </p:txBody>
        </p:sp>
        <p:sp>
          <p:nvSpPr>
            <p:cNvPr id="57399" name="Rechteck 108"/>
            <p:cNvSpPr>
              <a:spLocks noChangeArrowheads="1"/>
            </p:cNvSpPr>
            <p:nvPr/>
          </p:nvSpPr>
          <p:spPr bwMode="auto">
            <a:xfrm>
              <a:off x="2879836" y="4797152"/>
              <a:ext cx="1379860" cy="450050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FORS Archive</a:t>
              </a:r>
            </a:p>
            <a:p>
              <a:pPr algn="ctr"/>
              <a:endParaRPr lang="en-US" sz="900" b="0"/>
            </a:p>
          </p:txBody>
        </p:sp>
      </p:grpSp>
      <p:grpSp>
        <p:nvGrpSpPr>
          <p:cNvPr id="57369" name="Gruppieren 18"/>
          <p:cNvGrpSpPr>
            <a:grpSpLocks/>
          </p:cNvGrpSpPr>
          <p:nvPr/>
        </p:nvGrpSpPr>
        <p:grpSpPr bwMode="auto">
          <a:xfrm>
            <a:off x="5616575" y="4797425"/>
            <a:ext cx="792163" cy="1295400"/>
            <a:chOff x="5076056" y="4941168"/>
            <a:chExt cx="792088" cy="1296144"/>
          </a:xfrm>
        </p:grpSpPr>
        <p:sp>
          <p:nvSpPr>
            <p:cNvPr id="57391" name="Rechteck 111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sp>
          <p:nvSpPr>
            <p:cNvPr id="57392" name="Rechteck 110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Project</a:t>
              </a:r>
            </a:p>
            <a:p>
              <a:pPr algn="ctr"/>
              <a:r>
                <a:rPr lang="en-US" sz="900" b="0"/>
                <a:t>Inventory</a:t>
              </a:r>
            </a:p>
          </p:txBody>
        </p:sp>
        <p:sp>
          <p:nvSpPr>
            <p:cNvPr id="72" name="Zylinder 112"/>
            <p:cNvSpPr/>
            <p:nvPr/>
          </p:nvSpPr>
          <p:spPr>
            <a:xfrm>
              <a:off x="5203044" y="5584475"/>
              <a:ext cx="538112" cy="533706"/>
            </a:xfrm>
            <a:prstGeom prst="can">
              <a:avLst>
                <a:gd name="adj" fmla="val 34874"/>
              </a:avLst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57370" name="Rechteck 86"/>
          <p:cNvSpPr>
            <a:spLocks noChangeArrowheads="1"/>
          </p:cNvSpPr>
          <p:nvPr/>
        </p:nvSpPr>
        <p:spPr bwMode="auto">
          <a:xfrm>
            <a:off x="1187450" y="4149725"/>
            <a:ext cx="6300788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Communication, Messaging etc.</a:t>
            </a:r>
          </a:p>
        </p:txBody>
      </p:sp>
      <p:grpSp>
        <p:nvGrpSpPr>
          <p:cNvPr id="57371" name="Gruppieren 17"/>
          <p:cNvGrpSpPr>
            <a:grpSpLocks/>
          </p:cNvGrpSpPr>
          <p:nvPr/>
        </p:nvGrpSpPr>
        <p:grpSpPr bwMode="auto">
          <a:xfrm>
            <a:off x="6696075" y="4797425"/>
            <a:ext cx="792163" cy="1295400"/>
            <a:chOff x="6156176" y="4941168"/>
            <a:chExt cx="792088" cy="1296144"/>
          </a:xfrm>
        </p:grpSpPr>
        <p:sp>
          <p:nvSpPr>
            <p:cNvPr id="57386" name="Rechteck 106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grpSp>
          <p:nvGrpSpPr>
            <p:cNvPr id="57387" name="Gruppieren 54"/>
            <p:cNvGrpSpPr>
              <a:grpSpLocks/>
            </p:cNvGrpSpPr>
            <p:nvPr/>
          </p:nvGrpSpPr>
          <p:grpSpPr bwMode="auto">
            <a:xfrm>
              <a:off x="6297038" y="5671226"/>
              <a:ext cx="510364" cy="360039"/>
              <a:chOff x="3989628" y="3284984"/>
              <a:chExt cx="510364" cy="360039"/>
            </a:xfrm>
          </p:grpSpPr>
          <p:sp>
            <p:nvSpPr>
              <p:cNvPr id="78" name="Pfeil nach links 52"/>
              <p:cNvSpPr/>
              <p:nvPr/>
            </p:nvSpPr>
            <p:spPr>
              <a:xfrm>
                <a:off x="3990041" y="3285595"/>
                <a:ext cx="293659" cy="287503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  <p:sp>
            <p:nvSpPr>
              <p:cNvPr id="79" name="Pfeil nach links 53"/>
              <p:cNvSpPr/>
              <p:nvPr/>
            </p:nvSpPr>
            <p:spPr>
              <a:xfrm rot="10800000">
                <a:off x="4205921" y="3357074"/>
                <a:ext cx="293659" cy="287502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  <p:sp>
          <p:nvSpPr>
            <p:cNvPr id="57388" name="Rechteck 105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NESSTAR</a:t>
              </a:r>
            </a:p>
            <a:p>
              <a:pPr algn="ctr"/>
              <a:r>
                <a:rPr lang="en-US" sz="900" b="0"/>
                <a:t>Adaptor</a:t>
              </a:r>
            </a:p>
          </p:txBody>
        </p:sp>
      </p:grpSp>
      <p:sp>
        <p:nvSpPr>
          <p:cNvPr id="80" name="Rechteck 60"/>
          <p:cNvSpPr/>
          <p:nvPr/>
        </p:nvSpPr>
        <p:spPr>
          <a:xfrm>
            <a:off x="3923926" y="3501008"/>
            <a:ext cx="3564423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Unified Search, Browse, Filter, Access</a:t>
            </a:r>
          </a:p>
        </p:txBody>
      </p:sp>
      <p:sp>
        <p:nvSpPr>
          <p:cNvPr id="81" name="Eingekerbter Richtungspfeil 84"/>
          <p:cNvSpPr/>
          <p:nvPr/>
        </p:nvSpPr>
        <p:spPr>
          <a:xfrm>
            <a:off x="6476499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Download</a:t>
            </a:r>
          </a:p>
        </p:txBody>
      </p:sp>
      <p:sp>
        <p:nvSpPr>
          <p:cNvPr id="57378" name="Rechteck 24"/>
          <p:cNvSpPr>
            <a:spLocks noChangeArrowheads="1"/>
          </p:cNvSpPr>
          <p:nvPr/>
        </p:nvSpPr>
        <p:spPr bwMode="auto">
          <a:xfrm>
            <a:off x="7272338" y="2349500"/>
            <a:ext cx="14033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  <p:txBody>
          <a:bodyPr anchor="ctr"/>
          <a:lstStyle/>
          <a:p>
            <a:pPr algn="r"/>
            <a:r>
              <a:rPr lang="en-US" sz="1400">
                <a:solidFill>
                  <a:srgbClr val="008BCA"/>
                </a:solidFill>
              </a:rPr>
              <a:t>FORSbase</a:t>
            </a:r>
          </a:p>
        </p:txBody>
      </p:sp>
      <p:sp>
        <p:nvSpPr>
          <p:cNvPr id="57379" name="Rechteck 36"/>
          <p:cNvSpPr>
            <a:spLocks noChangeArrowheads="1"/>
          </p:cNvSpPr>
          <p:nvPr/>
        </p:nvSpPr>
        <p:spPr bwMode="auto">
          <a:xfrm>
            <a:off x="250825" y="1700213"/>
            <a:ext cx="7921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Users</a:t>
            </a:r>
          </a:p>
        </p:txBody>
      </p:sp>
      <p:sp>
        <p:nvSpPr>
          <p:cNvPr id="57380" name="Rechteck 107"/>
          <p:cNvSpPr>
            <a:spLocks noChangeArrowheads="1"/>
          </p:cNvSpPr>
          <p:nvPr/>
        </p:nvSpPr>
        <p:spPr bwMode="auto">
          <a:xfrm>
            <a:off x="250825" y="2852738"/>
            <a:ext cx="7921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Processes</a:t>
            </a:r>
          </a:p>
        </p:txBody>
      </p:sp>
      <p:sp>
        <p:nvSpPr>
          <p:cNvPr id="57381" name="Rechteck 109"/>
          <p:cNvSpPr>
            <a:spLocks noChangeArrowheads="1"/>
          </p:cNvSpPr>
          <p:nvPr/>
        </p:nvSpPr>
        <p:spPr bwMode="auto">
          <a:xfrm>
            <a:off x="-152400" y="3500438"/>
            <a:ext cx="11953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Environment</a:t>
            </a:r>
          </a:p>
        </p:txBody>
      </p:sp>
      <p:sp>
        <p:nvSpPr>
          <p:cNvPr id="57382" name="Rechteck 117"/>
          <p:cNvSpPr>
            <a:spLocks noChangeArrowheads="1"/>
          </p:cNvSpPr>
          <p:nvPr/>
        </p:nvSpPr>
        <p:spPr bwMode="auto">
          <a:xfrm>
            <a:off x="250825" y="4149725"/>
            <a:ext cx="792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Global</a:t>
            </a:r>
          </a:p>
          <a:p>
            <a:pPr algn="r"/>
            <a:r>
              <a:rPr lang="en-US" sz="900"/>
              <a:t>Functions</a:t>
            </a:r>
          </a:p>
        </p:txBody>
      </p:sp>
      <p:sp>
        <p:nvSpPr>
          <p:cNvPr id="57383" name="Rechteck 118"/>
          <p:cNvSpPr>
            <a:spLocks noChangeArrowheads="1"/>
          </p:cNvSpPr>
          <p:nvPr/>
        </p:nvSpPr>
        <p:spPr bwMode="auto">
          <a:xfrm>
            <a:off x="250825" y="4797425"/>
            <a:ext cx="792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Modules</a:t>
            </a:r>
          </a:p>
        </p:txBody>
      </p:sp>
      <p:grpSp>
        <p:nvGrpSpPr>
          <p:cNvPr id="88" name="Gruppieren 113"/>
          <p:cNvGrpSpPr/>
          <p:nvPr/>
        </p:nvGrpSpPr>
        <p:grpSpPr>
          <a:xfrm>
            <a:off x="4536021" y="4797152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89" name="Rechteck 120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90" name="Rechteck 121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</a:rPr>
                <a:t>Compass</a:t>
              </a:r>
            </a:p>
          </p:txBody>
        </p:sp>
        <p:sp>
          <p:nvSpPr>
            <p:cNvPr id="91" name="Zylinder 122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92" name="Foliennummernplatzhalter 2"/>
          <p:cNvSpPr>
            <a:spLocks noGrp="1"/>
          </p:cNvSpPr>
          <p:nvPr>
            <p:ph type="sldNum" sz="quarter" idx="11"/>
          </p:nvPr>
        </p:nvSpPr>
        <p:spPr>
          <a:xfrm>
            <a:off x="7696200" y="6342063"/>
            <a:ext cx="838200" cy="287337"/>
          </a:xfrm>
        </p:spPr>
        <p:txBody>
          <a:bodyPr/>
          <a:lstStyle/>
          <a:p>
            <a:pPr>
              <a:defRPr/>
            </a:pPr>
            <a:fld id="{08D38ABC-F1A6-084D-BE29-67A5AB3447DA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Big Picture Inventory &amp; Archive</a:t>
            </a:r>
          </a:p>
        </p:txBody>
      </p:sp>
      <p:cxnSp>
        <p:nvCxnSpPr>
          <p:cNvPr id="58370" name="Gewinkelte Verbindung 120"/>
          <p:cNvCxnSpPr>
            <a:cxnSpLocks noChangeShapeType="1"/>
            <a:stCxn id="58382" idx="2"/>
            <a:endCxn id="58437" idx="0"/>
          </p:cNvCxnSpPr>
          <p:nvPr/>
        </p:nvCxnSpPr>
        <p:spPr bwMode="auto">
          <a:xfrm rot="16200000" flipH="1">
            <a:off x="987425" y="3876675"/>
            <a:ext cx="1584325" cy="2571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93" name="Rechteck 78"/>
          <p:cNvSpPr/>
          <p:nvPr/>
        </p:nvSpPr>
        <p:spPr>
          <a:xfrm>
            <a:off x="7740351" y="3501008"/>
            <a:ext cx="792088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</a:t>
            </a:r>
          </a:p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Module</a:t>
            </a:r>
          </a:p>
        </p:txBody>
      </p:sp>
      <p:sp>
        <p:nvSpPr>
          <p:cNvPr id="94" name="Eingekerbter Richtungspfeil 87"/>
          <p:cNvSpPr/>
          <p:nvPr/>
        </p:nvSpPr>
        <p:spPr>
          <a:xfrm>
            <a:off x="7740351" y="2852936"/>
            <a:ext cx="792088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 Process</a:t>
            </a:r>
          </a:p>
        </p:txBody>
      </p:sp>
      <p:sp>
        <p:nvSpPr>
          <p:cNvPr id="58377" name="Rechteck 88"/>
          <p:cNvSpPr>
            <a:spLocks noChangeArrowheads="1"/>
          </p:cNvSpPr>
          <p:nvPr/>
        </p:nvSpPr>
        <p:spPr bwMode="auto">
          <a:xfrm>
            <a:off x="7346950" y="4149725"/>
            <a:ext cx="1185863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E48F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endParaRPr lang="en-US" sz="900" b="0"/>
          </a:p>
        </p:txBody>
      </p:sp>
      <p:grpSp>
        <p:nvGrpSpPr>
          <p:cNvPr id="96" name="Gruppieren 113"/>
          <p:cNvGrpSpPr/>
          <p:nvPr/>
        </p:nvGrpSpPr>
        <p:grpSpPr>
          <a:xfrm>
            <a:off x="7740351" y="4797009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97" name="Rechteck 115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98" name="Rechteck 11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Future</a:t>
              </a:r>
            </a:p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Module</a:t>
              </a:r>
            </a:p>
          </p:txBody>
        </p:sp>
        <p:sp>
          <p:nvSpPr>
            <p:cNvPr id="99" name="Zylinder 116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58379" name="Rechteck 61"/>
          <p:cNvSpPr>
            <a:spLocks noChangeArrowheads="1"/>
          </p:cNvSpPr>
          <p:nvPr/>
        </p:nvSpPr>
        <p:spPr bwMode="auto">
          <a:xfrm>
            <a:off x="1187450" y="3500438"/>
            <a:ext cx="1033463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Personal</a:t>
            </a:r>
          </a:p>
          <a:p>
            <a:pPr algn="ctr"/>
            <a:r>
              <a:rPr lang="en-US" sz="900" b="0"/>
              <a:t>Workspace</a:t>
            </a:r>
          </a:p>
        </p:txBody>
      </p:sp>
      <p:grpSp>
        <p:nvGrpSpPr>
          <p:cNvPr id="58380" name="Gruppieren 16"/>
          <p:cNvGrpSpPr>
            <a:grpSpLocks/>
          </p:cNvGrpSpPr>
          <p:nvPr/>
        </p:nvGrpSpPr>
        <p:grpSpPr bwMode="auto">
          <a:xfrm>
            <a:off x="1187450" y="4797425"/>
            <a:ext cx="1439863" cy="1295400"/>
            <a:chOff x="1187623" y="4797152"/>
            <a:chExt cx="1440160" cy="1296144"/>
          </a:xfrm>
        </p:grpSpPr>
        <p:sp>
          <p:nvSpPr>
            <p:cNvPr id="58436" name="Rechteck 57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sp>
          <p:nvSpPr>
            <p:cNvPr id="58437" name="Rechteck 56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Workspace</a:t>
              </a:r>
            </a:p>
          </p:txBody>
        </p:sp>
        <p:grpSp>
          <p:nvGrpSpPr>
            <p:cNvPr id="58438" name="Gruppieren 14"/>
            <p:cNvGrpSpPr>
              <a:grpSpLocks/>
            </p:cNvGrpSpPr>
            <p:nvPr/>
          </p:nvGrpSpPr>
          <p:grpSpPr bwMode="auto">
            <a:xfrm>
              <a:off x="1324334" y="5439875"/>
              <a:ext cx="1166739" cy="534712"/>
              <a:chOff x="622256" y="5583891"/>
              <a:chExt cx="1166739" cy="534712"/>
            </a:xfrm>
          </p:grpSpPr>
          <p:sp>
            <p:nvSpPr>
              <p:cNvPr id="105" name="Würfel 38"/>
              <p:cNvSpPr/>
              <p:nvPr/>
            </p:nvSpPr>
            <p:spPr>
              <a:xfrm>
                <a:off x="1260405" y="5589240"/>
                <a:ext cx="528747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Repo-</a:t>
                </a:r>
                <a:br>
                  <a:rPr lang="en-US" sz="900" b="0"/>
                </a:br>
                <a:r>
                  <a:rPr lang="en-US" sz="900" b="0"/>
                  <a:t>sitory</a:t>
                </a:r>
              </a:p>
            </p:txBody>
          </p:sp>
          <p:sp>
            <p:nvSpPr>
              <p:cNvPr id="106" name="Zylinder 62"/>
              <p:cNvSpPr/>
              <p:nvPr/>
            </p:nvSpPr>
            <p:spPr>
              <a:xfrm>
                <a:off x="622098" y="5584475"/>
                <a:ext cx="538274" cy="533706"/>
              </a:xfrm>
              <a:prstGeom prst="can">
                <a:avLst>
                  <a:gd name="adj" fmla="val 34874"/>
                </a:avLst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</p:grpSp>
      <p:sp>
        <p:nvSpPr>
          <p:cNvPr id="58381" name="Rechteck 64"/>
          <p:cNvSpPr>
            <a:spLocks noChangeArrowheads="1"/>
          </p:cNvSpPr>
          <p:nvPr/>
        </p:nvSpPr>
        <p:spPr bwMode="auto">
          <a:xfrm>
            <a:off x="2332038" y="3500438"/>
            <a:ext cx="1468437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FORS</a:t>
            </a:r>
          </a:p>
          <a:p>
            <a:pPr algn="ctr"/>
            <a:r>
              <a:rPr lang="en-US" sz="900" b="0"/>
              <a:t>Workspace</a:t>
            </a:r>
          </a:p>
        </p:txBody>
      </p:sp>
      <p:sp>
        <p:nvSpPr>
          <p:cNvPr id="58382" name="Eingekerbter Richtungspfeil 79"/>
          <p:cNvSpPr>
            <a:spLocks noChangeArrowheads="1"/>
          </p:cNvSpPr>
          <p:nvPr/>
        </p:nvSpPr>
        <p:spPr bwMode="auto">
          <a:xfrm>
            <a:off x="1187450" y="2852738"/>
            <a:ext cx="1011238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Study</a:t>
            </a:r>
          </a:p>
          <a:p>
            <a:pPr algn="ctr"/>
            <a:r>
              <a:rPr lang="en-US" sz="900" b="0"/>
              <a:t>Elaboration</a:t>
            </a:r>
          </a:p>
        </p:txBody>
      </p:sp>
      <p:sp>
        <p:nvSpPr>
          <p:cNvPr id="58383" name="Eingekerbter Richtungspfeil 80"/>
          <p:cNvSpPr>
            <a:spLocks noChangeArrowheads="1"/>
          </p:cNvSpPr>
          <p:nvPr/>
        </p:nvSpPr>
        <p:spPr bwMode="auto">
          <a:xfrm>
            <a:off x="2244725" y="2852738"/>
            <a:ext cx="1012825" cy="360362"/>
          </a:xfrm>
          <a:prstGeom prst="chevron">
            <a:avLst>
              <a:gd name="adj" fmla="val 23552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Submission</a:t>
            </a:r>
          </a:p>
        </p:txBody>
      </p:sp>
      <p:sp>
        <p:nvSpPr>
          <p:cNvPr id="58384" name="Eingekerbter Richtungspfeil 81"/>
          <p:cNvSpPr>
            <a:spLocks noChangeArrowheads="1"/>
          </p:cNvSpPr>
          <p:nvPr/>
        </p:nvSpPr>
        <p:spPr bwMode="auto">
          <a:xfrm>
            <a:off x="3303588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Quality Assurance</a:t>
            </a:r>
          </a:p>
        </p:txBody>
      </p:sp>
      <p:sp>
        <p:nvSpPr>
          <p:cNvPr id="58385" name="Eingekerbter Richtungspfeil 82"/>
          <p:cNvSpPr>
            <a:spLocks noChangeArrowheads="1"/>
          </p:cNvSpPr>
          <p:nvPr/>
        </p:nvSpPr>
        <p:spPr bwMode="auto">
          <a:xfrm>
            <a:off x="4360863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Publication/Archive</a:t>
            </a:r>
          </a:p>
        </p:txBody>
      </p:sp>
      <p:sp>
        <p:nvSpPr>
          <p:cNvPr id="112" name="Eingekerbter Richtungspfeil 83"/>
          <p:cNvSpPr/>
          <p:nvPr/>
        </p:nvSpPr>
        <p:spPr>
          <a:xfrm>
            <a:off x="5418723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Search, Browse</a:t>
            </a:r>
          </a:p>
        </p:txBody>
      </p:sp>
      <p:grpSp>
        <p:nvGrpSpPr>
          <p:cNvPr id="113" name="Gruppieren 15"/>
          <p:cNvGrpSpPr>
            <a:grpSpLocks/>
          </p:cNvGrpSpPr>
          <p:nvPr/>
        </p:nvGrpSpPr>
        <p:grpSpPr bwMode="auto">
          <a:xfrm>
            <a:off x="1817756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114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116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17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18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122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3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19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120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1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15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Producer</a:t>
              </a:r>
            </a:p>
          </p:txBody>
        </p:sp>
      </p:grpSp>
      <p:grpSp>
        <p:nvGrpSpPr>
          <p:cNvPr id="58390" name="Gruppieren 15"/>
          <p:cNvGrpSpPr>
            <a:grpSpLocks/>
          </p:cNvGrpSpPr>
          <p:nvPr/>
        </p:nvGrpSpPr>
        <p:grpSpPr bwMode="auto">
          <a:xfrm>
            <a:off x="3833813" y="1700213"/>
            <a:ext cx="1008062" cy="781050"/>
            <a:chOff x="1346150" y="2125950"/>
            <a:chExt cx="1008112" cy="780727"/>
          </a:xfrm>
        </p:grpSpPr>
        <p:grpSp>
          <p:nvGrpSpPr>
            <p:cNvPr id="58426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</p:grpSpPr>
          <p:sp>
            <p:nvSpPr>
              <p:cNvPr id="58428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58429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58430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58434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8435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58431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58432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8433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58427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29" tIns="51417" rIns="102829" bIns="51417" anchor="ctr"/>
            <a:lstStyle/>
            <a:p>
              <a:pPr algn="ctr"/>
              <a:r>
                <a:rPr lang="en-US" sz="900" b="0"/>
                <a:t>FORS Collaborator</a:t>
              </a:r>
            </a:p>
          </p:txBody>
        </p:sp>
      </p:grpSp>
      <p:grpSp>
        <p:nvGrpSpPr>
          <p:cNvPr id="135" name="Gruppieren 15"/>
          <p:cNvGrpSpPr>
            <a:grpSpLocks/>
          </p:cNvGrpSpPr>
          <p:nvPr/>
        </p:nvGrpSpPr>
        <p:grpSpPr bwMode="auto">
          <a:xfrm>
            <a:off x="5850154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136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138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139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40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144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5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141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142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43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137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Consumer</a:t>
              </a:r>
            </a:p>
          </p:txBody>
        </p:sp>
      </p:grpSp>
      <p:grpSp>
        <p:nvGrpSpPr>
          <p:cNvPr id="58392" name="Gruppieren 21"/>
          <p:cNvGrpSpPr>
            <a:grpSpLocks/>
          </p:cNvGrpSpPr>
          <p:nvPr/>
        </p:nvGrpSpPr>
        <p:grpSpPr bwMode="auto">
          <a:xfrm>
            <a:off x="2879725" y="4797425"/>
            <a:ext cx="1379538" cy="1295400"/>
            <a:chOff x="2879836" y="4797152"/>
            <a:chExt cx="1379860" cy="1296144"/>
          </a:xfrm>
        </p:grpSpPr>
        <p:sp>
          <p:nvSpPr>
            <p:cNvPr id="58418" name="Rechteck 37"/>
            <p:cNvSpPr>
              <a:spLocks noChangeArrowheads="1"/>
            </p:cNvSpPr>
            <p:nvPr/>
          </p:nvSpPr>
          <p:spPr bwMode="auto">
            <a:xfrm>
              <a:off x="2879836" y="4797152"/>
              <a:ext cx="1379859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grpSp>
          <p:nvGrpSpPr>
            <p:cNvPr id="58419" name="Gruppieren 15"/>
            <p:cNvGrpSpPr>
              <a:grpSpLocks/>
            </p:cNvGrpSpPr>
            <p:nvPr/>
          </p:nvGrpSpPr>
          <p:grpSpPr bwMode="auto">
            <a:xfrm>
              <a:off x="3053056" y="5445224"/>
              <a:ext cx="1033419" cy="529363"/>
              <a:chOff x="2411760" y="5589240"/>
              <a:chExt cx="1033419" cy="529363"/>
            </a:xfrm>
          </p:grpSpPr>
          <p:sp>
            <p:nvSpPr>
              <p:cNvPr id="153" name="Würfel 89"/>
              <p:cNvSpPr/>
              <p:nvPr/>
            </p:nvSpPr>
            <p:spPr>
              <a:xfrm>
                <a:off x="2411618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FA</a:t>
                </a:r>
              </a:p>
            </p:txBody>
          </p:sp>
          <p:sp>
            <p:nvSpPr>
              <p:cNvPr id="154" name="Würfel 76"/>
              <p:cNvSpPr/>
              <p:nvPr/>
            </p:nvSpPr>
            <p:spPr>
              <a:xfrm>
                <a:off x="2916561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OR</a:t>
                </a:r>
              </a:p>
            </p:txBody>
          </p:sp>
        </p:grpSp>
        <p:sp>
          <p:nvSpPr>
            <p:cNvPr id="58420" name="Rechteck 43"/>
            <p:cNvSpPr>
              <a:spLocks noChangeArrowheads="1"/>
            </p:cNvSpPr>
            <p:nvPr/>
          </p:nvSpPr>
          <p:spPr bwMode="auto">
            <a:xfrm>
              <a:off x="3339790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Manage</a:t>
              </a:r>
            </a:p>
          </p:txBody>
        </p:sp>
        <p:sp>
          <p:nvSpPr>
            <p:cNvPr id="58421" name="Rechteck 90"/>
            <p:cNvSpPr>
              <a:spLocks noChangeArrowheads="1"/>
            </p:cNvSpPr>
            <p:nvPr/>
          </p:nvSpPr>
          <p:spPr bwMode="auto">
            <a:xfrm>
              <a:off x="3799743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Access</a:t>
              </a:r>
            </a:p>
          </p:txBody>
        </p:sp>
        <p:sp>
          <p:nvSpPr>
            <p:cNvPr id="58422" name="Rechteck 102"/>
            <p:cNvSpPr>
              <a:spLocks noChangeArrowheads="1"/>
            </p:cNvSpPr>
            <p:nvPr/>
          </p:nvSpPr>
          <p:spPr bwMode="auto">
            <a:xfrm>
              <a:off x="2879837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Ingest</a:t>
              </a:r>
            </a:p>
          </p:txBody>
        </p:sp>
        <p:sp>
          <p:nvSpPr>
            <p:cNvPr id="58423" name="Rechteck 108"/>
            <p:cNvSpPr>
              <a:spLocks noChangeArrowheads="1"/>
            </p:cNvSpPr>
            <p:nvPr/>
          </p:nvSpPr>
          <p:spPr bwMode="auto">
            <a:xfrm>
              <a:off x="2879836" y="4797152"/>
              <a:ext cx="1379860" cy="450050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FORS Archive</a:t>
              </a:r>
            </a:p>
            <a:p>
              <a:pPr algn="ctr"/>
              <a:endParaRPr lang="en-US" sz="900" b="0"/>
            </a:p>
          </p:txBody>
        </p:sp>
      </p:grpSp>
      <p:grpSp>
        <p:nvGrpSpPr>
          <p:cNvPr id="58393" name="Gruppieren 18"/>
          <p:cNvGrpSpPr>
            <a:grpSpLocks/>
          </p:cNvGrpSpPr>
          <p:nvPr/>
        </p:nvGrpSpPr>
        <p:grpSpPr bwMode="auto">
          <a:xfrm>
            <a:off x="5616575" y="4797425"/>
            <a:ext cx="792163" cy="1295400"/>
            <a:chOff x="5076056" y="4941168"/>
            <a:chExt cx="792088" cy="1296144"/>
          </a:xfrm>
        </p:grpSpPr>
        <p:sp>
          <p:nvSpPr>
            <p:cNvPr id="58415" name="Rechteck 111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sp>
          <p:nvSpPr>
            <p:cNvPr id="58416" name="Rechteck 110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Project</a:t>
              </a:r>
            </a:p>
            <a:p>
              <a:pPr algn="ctr"/>
              <a:r>
                <a:rPr lang="en-US" sz="900" b="0"/>
                <a:t>Inventory</a:t>
              </a:r>
            </a:p>
          </p:txBody>
        </p:sp>
        <p:sp>
          <p:nvSpPr>
            <p:cNvPr id="158" name="Zylinder 112"/>
            <p:cNvSpPr/>
            <p:nvPr/>
          </p:nvSpPr>
          <p:spPr>
            <a:xfrm>
              <a:off x="5203044" y="5584475"/>
              <a:ext cx="538112" cy="533706"/>
            </a:xfrm>
            <a:prstGeom prst="can">
              <a:avLst>
                <a:gd name="adj" fmla="val 34874"/>
              </a:avLst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58394" name="Rechteck 86"/>
          <p:cNvSpPr>
            <a:spLocks noChangeArrowheads="1"/>
          </p:cNvSpPr>
          <p:nvPr/>
        </p:nvSpPr>
        <p:spPr bwMode="auto">
          <a:xfrm>
            <a:off x="1187450" y="4149725"/>
            <a:ext cx="6300788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Communication, Messaging etc.</a:t>
            </a:r>
          </a:p>
        </p:txBody>
      </p:sp>
      <p:grpSp>
        <p:nvGrpSpPr>
          <p:cNvPr id="58395" name="Gruppieren 17"/>
          <p:cNvGrpSpPr>
            <a:grpSpLocks/>
          </p:cNvGrpSpPr>
          <p:nvPr/>
        </p:nvGrpSpPr>
        <p:grpSpPr bwMode="auto">
          <a:xfrm>
            <a:off x="6696075" y="4797425"/>
            <a:ext cx="792163" cy="1295400"/>
            <a:chOff x="6156176" y="4941168"/>
            <a:chExt cx="792088" cy="1296144"/>
          </a:xfrm>
        </p:grpSpPr>
        <p:sp>
          <p:nvSpPr>
            <p:cNvPr id="58410" name="Rechteck 106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grpSp>
          <p:nvGrpSpPr>
            <p:cNvPr id="58411" name="Gruppieren 54"/>
            <p:cNvGrpSpPr>
              <a:grpSpLocks/>
            </p:cNvGrpSpPr>
            <p:nvPr/>
          </p:nvGrpSpPr>
          <p:grpSpPr bwMode="auto">
            <a:xfrm>
              <a:off x="6297038" y="5671226"/>
              <a:ext cx="510364" cy="360039"/>
              <a:chOff x="3989628" y="3284984"/>
              <a:chExt cx="510364" cy="360039"/>
            </a:xfrm>
          </p:grpSpPr>
          <p:sp>
            <p:nvSpPr>
              <p:cNvPr id="164" name="Pfeil nach links 52"/>
              <p:cNvSpPr/>
              <p:nvPr/>
            </p:nvSpPr>
            <p:spPr>
              <a:xfrm>
                <a:off x="3990041" y="3285595"/>
                <a:ext cx="293659" cy="287503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  <p:sp>
            <p:nvSpPr>
              <p:cNvPr id="165" name="Pfeil nach links 53"/>
              <p:cNvSpPr/>
              <p:nvPr/>
            </p:nvSpPr>
            <p:spPr>
              <a:xfrm rot="10800000">
                <a:off x="4205921" y="3357074"/>
                <a:ext cx="293659" cy="287502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  <p:sp>
          <p:nvSpPr>
            <p:cNvPr id="58412" name="Rechteck 105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NESSTAR</a:t>
              </a:r>
            </a:p>
            <a:p>
              <a:pPr algn="ctr"/>
              <a:r>
                <a:rPr lang="en-US" sz="900" b="0"/>
                <a:t>Adaptor</a:t>
              </a:r>
            </a:p>
          </p:txBody>
        </p:sp>
      </p:grpSp>
      <p:sp>
        <p:nvSpPr>
          <p:cNvPr id="166" name="Rechteck 60"/>
          <p:cNvSpPr/>
          <p:nvPr/>
        </p:nvSpPr>
        <p:spPr>
          <a:xfrm>
            <a:off x="3923926" y="3501008"/>
            <a:ext cx="3564423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Unified Search, Browse, Filter, Access</a:t>
            </a:r>
          </a:p>
        </p:txBody>
      </p:sp>
      <p:sp>
        <p:nvSpPr>
          <p:cNvPr id="167" name="Eingekerbter Richtungspfeil 84"/>
          <p:cNvSpPr/>
          <p:nvPr/>
        </p:nvSpPr>
        <p:spPr>
          <a:xfrm>
            <a:off x="6476499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Download</a:t>
            </a:r>
          </a:p>
        </p:txBody>
      </p:sp>
      <p:sp>
        <p:nvSpPr>
          <p:cNvPr id="58402" name="Rechteck 36"/>
          <p:cNvSpPr>
            <a:spLocks noChangeArrowheads="1"/>
          </p:cNvSpPr>
          <p:nvPr/>
        </p:nvSpPr>
        <p:spPr bwMode="auto">
          <a:xfrm>
            <a:off x="250825" y="1700213"/>
            <a:ext cx="7921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Users</a:t>
            </a:r>
          </a:p>
        </p:txBody>
      </p:sp>
      <p:sp>
        <p:nvSpPr>
          <p:cNvPr id="58403" name="Rechteck 107"/>
          <p:cNvSpPr>
            <a:spLocks noChangeArrowheads="1"/>
          </p:cNvSpPr>
          <p:nvPr/>
        </p:nvSpPr>
        <p:spPr bwMode="auto">
          <a:xfrm>
            <a:off x="250825" y="2852738"/>
            <a:ext cx="7921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Processes</a:t>
            </a:r>
          </a:p>
        </p:txBody>
      </p:sp>
      <p:sp>
        <p:nvSpPr>
          <p:cNvPr id="58404" name="Rechteck 109"/>
          <p:cNvSpPr>
            <a:spLocks noChangeArrowheads="1"/>
          </p:cNvSpPr>
          <p:nvPr/>
        </p:nvSpPr>
        <p:spPr bwMode="auto">
          <a:xfrm>
            <a:off x="-304800" y="3500438"/>
            <a:ext cx="13477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Environment</a:t>
            </a:r>
          </a:p>
        </p:txBody>
      </p:sp>
      <p:sp>
        <p:nvSpPr>
          <p:cNvPr id="58405" name="Rechteck 117"/>
          <p:cNvSpPr>
            <a:spLocks noChangeArrowheads="1"/>
          </p:cNvSpPr>
          <p:nvPr/>
        </p:nvSpPr>
        <p:spPr bwMode="auto">
          <a:xfrm>
            <a:off x="250825" y="4149725"/>
            <a:ext cx="792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Global</a:t>
            </a:r>
          </a:p>
          <a:p>
            <a:pPr algn="r"/>
            <a:r>
              <a:rPr lang="en-US" sz="900"/>
              <a:t>Functions</a:t>
            </a:r>
          </a:p>
        </p:txBody>
      </p:sp>
      <p:sp>
        <p:nvSpPr>
          <p:cNvPr id="58406" name="Rechteck 118"/>
          <p:cNvSpPr>
            <a:spLocks noChangeArrowheads="1"/>
          </p:cNvSpPr>
          <p:nvPr/>
        </p:nvSpPr>
        <p:spPr bwMode="auto">
          <a:xfrm>
            <a:off x="250825" y="4797425"/>
            <a:ext cx="792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Modules</a:t>
            </a:r>
          </a:p>
        </p:txBody>
      </p:sp>
      <p:cxnSp>
        <p:nvCxnSpPr>
          <p:cNvPr id="58407" name="Gewinkelte Verbindung 104"/>
          <p:cNvCxnSpPr>
            <a:cxnSpLocks noChangeShapeType="1"/>
            <a:endCxn id="58382" idx="0"/>
          </p:cNvCxnSpPr>
          <p:nvPr/>
        </p:nvCxnSpPr>
        <p:spPr bwMode="auto">
          <a:xfrm rot="5400000">
            <a:off x="1801019" y="2331244"/>
            <a:ext cx="371475" cy="67151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grpSp>
        <p:nvGrpSpPr>
          <p:cNvPr id="174" name="Gruppieren 113"/>
          <p:cNvGrpSpPr/>
          <p:nvPr/>
        </p:nvGrpSpPr>
        <p:grpSpPr>
          <a:xfrm>
            <a:off x="4536021" y="4797152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175" name="Rechteck 125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176" name="Rechteck 126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</a:rPr>
                <a:t>Compass</a:t>
              </a:r>
            </a:p>
          </p:txBody>
        </p:sp>
        <p:sp>
          <p:nvSpPr>
            <p:cNvPr id="177" name="Zylinder 127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89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C213CB-C5FD-884C-B6F7-72DEB1971726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Big Picture Inventory &amp; Archive</a:t>
            </a:r>
          </a:p>
        </p:txBody>
      </p:sp>
      <p:cxnSp>
        <p:nvCxnSpPr>
          <p:cNvPr id="59394" name="Gewinkelte Verbindung 40"/>
          <p:cNvCxnSpPr>
            <a:cxnSpLocks noChangeShapeType="1"/>
            <a:stCxn id="59408" idx="2"/>
            <a:endCxn id="59404" idx="0"/>
          </p:cNvCxnSpPr>
          <p:nvPr/>
        </p:nvCxnSpPr>
        <p:spPr bwMode="auto">
          <a:xfrm rot="5400000">
            <a:off x="2062163" y="2854325"/>
            <a:ext cx="287338" cy="1004887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59395" name="Gewinkelte Verbindung 120"/>
          <p:cNvCxnSpPr>
            <a:cxnSpLocks noChangeShapeType="1"/>
            <a:stCxn id="59404" idx="2"/>
            <a:endCxn id="59462" idx="0"/>
          </p:cNvCxnSpPr>
          <p:nvPr/>
        </p:nvCxnSpPr>
        <p:spPr bwMode="auto">
          <a:xfrm rot="16200000" flipH="1">
            <a:off x="1337469" y="4226719"/>
            <a:ext cx="936625" cy="204787"/>
          </a:xfrm>
          <a:prstGeom prst="bentConnector3">
            <a:avLst>
              <a:gd name="adj1" fmla="val 19069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6" name="Rechteck 78"/>
          <p:cNvSpPr/>
          <p:nvPr/>
        </p:nvSpPr>
        <p:spPr>
          <a:xfrm>
            <a:off x="7740351" y="3501008"/>
            <a:ext cx="792088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</a:t>
            </a:r>
          </a:p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Module</a:t>
            </a:r>
          </a:p>
        </p:txBody>
      </p:sp>
      <p:sp>
        <p:nvSpPr>
          <p:cNvPr id="7" name="Eingekerbter Richtungspfeil 87"/>
          <p:cNvSpPr/>
          <p:nvPr/>
        </p:nvSpPr>
        <p:spPr>
          <a:xfrm>
            <a:off x="7740351" y="2852936"/>
            <a:ext cx="792088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 Process</a:t>
            </a:r>
          </a:p>
        </p:txBody>
      </p:sp>
      <p:sp>
        <p:nvSpPr>
          <p:cNvPr id="59402" name="Rechteck 88"/>
          <p:cNvSpPr>
            <a:spLocks noChangeArrowheads="1"/>
          </p:cNvSpPr>
          <p:nvPr/>
        </p:nvSpPr>
        <p:spPr bwMode="auto">
          <a:xfrm>
            <a:off x="7346950" y="4149725"/>
            <a:ext cx="1185863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E48F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endParaRPr lang="en-US" sz="900" b="0"/>
          </a:p>
        </p:txBody>
      </p:sp>
      <p:grpSp>
        <p:nvGrpSpPr>
          <p:cNvPr id="9" name="Gruppieren 113"/>
          <p:cNvGrpSpPr/>
          <p:nvPr/>
        </p:nvGrpSpPr>
        <p:grpSpPr>
          <a:xfrm>
            <a:off x="7740351" y="4797009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10" name="Rechteck 115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11" name="Rechteck 11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Future</a:t>
              </a:r>
            </a:p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Module</a:t>
              </a:r>
            </a:p>
          </p:txBody>
        </p:sp>
        <p:sp>
          <p:nvSpPr>
            <p:cNvPr id="12" name="Zylinder 116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59404" name="Rechteck 61"/>
          <p:cNvSpPr>
            <a:spLocks noChangeArrowheads="1"/>
          </p:cNvSpPr>
          <p:nvPr/>
        </p:nvSpPr>
        <p:spPr bwMode="auto">
          <a:xfrm>
            <a:off x="1187450" y="3500438"/>
            <a:ext cx="1033463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Personal</a:t>
            </a:r>
          </a:p>
          <a:p>
            <a:pPr algn="ctr"/>
            <a:r>
              <a:rPr lang="en-US" sz="900" b="0"/>
              <a:t>Workspace</a:t>
            </a:r>
          </a:p>
        </p:txBody>
      </p:sp>
      <p:grpSp>
        <p:nvGrpSpPr>
          <p:cNvPr id="59405" name="Gruppieren 16"/>
          <p:cNvGrpSpPr>
            <a:grpSpLocks/>
          </p:cNvGrpSpPr>
          <p:nvPr/>
        </p:nvGrpSpPr>
        <p:grpSpPr bwMode="auto">
          <a:xfrm>
            <a:off x="1187450" y="4797425"/>
            <a:ext cx="1439863" cy="1295400"/>
            <a:chOff x="1187623" y="4797152"/>
            <a:chExt cx="1440160" cy="1296144"/>
          </a:xfrm>
        </p:grpSpPr>
        <p:sp>
          <p:nvSpPr>
            <p:cNvPr id="59461" name="Rechteck 57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sp>
          <p:nvSpPr>
            <p:cNvPr id="59462" name="Rechteck 56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Workspace</a:t>
              </a:r>
            </a:p>
          </p:txBody>
        </p:sp>
        <p:grpSp>
          <p:nvGrpSpPr>
            <p:cNvPr id="59463" name="Gruppieren 14"/>
            <p:cNvGrpSpPr>
              <a:grpSpLocks/>
            </p:cNvGrpSpPr>
            <p:nvPr/>
          </p:nvGrpSpPr>
          <p:grpSpPr bwMode="auto">
            <a:xfrm>
              <a:off x="1324334" y="5439875"/>
              <a:ext cx="1166739" cy="534712"/>
              <a:chOff x="622256" y="5583891"/>
              <a:chExt cx="1166739" cy="534712"/>
            </a:xfrm>
          </p:grpSpPr>
          <p:sp>
            <p:nvSpPr>
              <p:cNvPr id="18" name="Würfel 38"/>
              <p:cNvSpPr/>
              <p:nvPr/>
            </p:nvSpPr>
            <p:spPr>
              <a:xfrm>
                <a:off x="1260405" y="5589240"/>
                <a:ext cx="528747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Repo-</a:t>
                </a:r>
                <a:br>
                  <a:rPr lang="en-US" sz="900" b="0"/>
                </a:br>
                <a:r>
                  <a:rPr lang="en-US" sz="900" b="0"/>
                  <a:t>sitory</a:t>
                </a:r>
              </a:p>
            </p:txBody>
          </p:sp>
          <p:sp>
            <p:nvSpPr>
              <p:cNvPr id="19" name="Zylinder 62"/>
              <p:cNvSpPr/>
              <p:nvPr/>
            </p:nvSpPr>
            <p:spPr>
              <a:xfrm>
                <a:off x="622098" y="5584475"/>
                <a:ext cx="538274" cy="533706"/>
              </a:xfrm>
              <a:prstGeom prst="can">
                <a:avLst>
                  <a:gd name="adj" fmla="val 34874"/>
                </a:avLst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</p:grpSp>
      <p:sp>
        <p:nvSpPr>
          <p:cNvPr id="59406" name="Rechteck 64"/>
          <p:cNvSpPr>
            <a:spLocks noChangeArrowheads="1"/>
          </p:cNvSpPr>
          <p:nvPr/>
        </p:nvSpPr>
        <p:spPr bwMode="auto">
          <a:xfrm>
            <a:off x="2332038" y="3500438"/>
            <a:ext cx="1468437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FORS</a:t>
            </a:r>
          </a:p>
          <a:p>
            <a:pPr algn="ctr"/>
            <a:r>
              <a:rPr lang="en-US" sz="900" b="0"/>
              <a:t>Workspace</a:t>
            </a:r>
          </a:p>
        </p:txBody>
      </p:sp>
      <p:sp>
        <p:nvSpPr>
          <p:cNvPr id="59407" name="Eingekerbter Richtungspfeil 79"/>
          <p:cNvSpPr>
            <a:spLocks noChangeArrowheads="1"/>
          </p:cNvSpPr>
          <p:nvPr/>
        </p:nvSpPr>
        <p:spPr bwMode="auto">
          <a:xfrm>
            <a:off x="1187450" y="2852738"/>
            <a:ext cx="1011238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Study</a:t>
            </a:r>
          </a:p>
          <a:p>
            <a:pPr algn="ctr"/>
            <a:r>
              <a:rPr lang="en-US" sz="900" b="0"/>
              <a:t>Elaboration</a:t>
            </a:r>
          </a:p>
        </p:txBody>
      </p:sp>
      <p:sp>
        <p:nvSpPr>
          <p:cNvPr id="59408" name="Eingekerbter Richtungspfeil 80"/>
          <p:cNvSpPr>
            <a:spLocks noChangeArrowheads="1"/>
          </p:cNvSpPr>
          <p:nvPr/>
        </p:nvSpPr>
        <p:spPr bwMode="auto">
          <a:xfrm>
            <a:off x="2244725" y="2852738"/>
            <a:ext cx="1012825" cy="360362"/>
          </a:xfrm>
          <a:prstGeom prst="chevron">
            <a:avLst>
              <a:gd name="adj" fmla="val 23552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Submission</a:t>
            </a:r>
          </a:p>
        </p:txBody>
      </p:sp>
      <p:sp>
        <p:nvSpPr>
          <p:cNvPr id="59409" name="Eingekerbter Richtungspfeil 81"/>
          <p:cNvSpPr>
            <a:spLocks noChangeArrowheads="1"/>
          </p:cNvSpPr>
          <p:nvPr/>
        </p:nvSpPr>
        <p:spPr bwMode="auto">
          <a:xfrm>
            <a:off x="3303588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Quality Assurance</a:t>
            </a:r>
          </a:p>
        </p:txBody>
      </p:sp>
      <p:sp>
        <p:nvSpPr>
          <p:cNvPr id="59410" name="Eingekerbter Richtungspfeil 82"/>
          <p:cNvSpPr>
            <a:spLocks noChangeArrowheads="1"/>
          </p:cNvSpPr>
          <p:nvPr/>
        </p:nvSpPr>
        <p:spPr bwMode="auto">
          <a:xfrm>
            <a:off x="4360863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Publication/Archive</a:t>
            </a:r>
          </a:p>
        </p:txBody>
      </p:sp>
      <p:sp>
        <p:nvSpPr>
          <p:cNvPr id="25" name="Eingekerbter Richtungspfeil 83"/>
          <p:cNvSpPr/>
          <p:nvPr/>
        </p:nvSpPr>
        <p:spPr>
          <a:xfrm>
            <a:off x="5418723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Search, Browse</a:t>
            </a:r>
          </a:p>
        </p:txBody>
      </p:sp>
      <p:grpSp>
        <p:nvGrpSpPr>
          <p:cNvPr id="26" name="Gruppieren 15"/>
          <p:cNvGrpSpPr>
            <a:grpSpLocks/>
          </p:cNvGrpSpPr>
          <p:nvPr/>
        </p:nvGrpSpPr>
        <p:grpSpPr bwMode="auto">
          <a:xfrm>
            <a:off x="1817756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27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29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30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31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35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2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33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4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28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Producer</a:t>
              </a:r>
            </a:p>
          </p:txBody>
        </p:sp>
      </p:grpSp>
      <p:grpSp>
        <p:nvGrpSpPr>
          <p:cNvPr id="59415" name="Gruppieren 15"/>
          <p:cNvGrpSpPr>
            <a:grpSpLocks/>
          </p:cNvGrpSpPr>
          <p:nvPr/>
        </p:nvGrpSpPr>
        <p:grpSpPr bwMode="auto">
          <a:xfrm>
            <a:off x="3833813" y="1700213"/>
            <a:ext cx="1008062" cy="781050"/>
            <a:chOff x="1346150" y="2125950"/>
            <a:chExt cx="1008112" cy="780727"/>
          </a:xfrm>
        </p:grpSpPr>
        <p:grpSp>
          <p:nvGrpSpPr>
            <p:cNvPr id="59451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</p:grpSpPr>
          <p:sp>
            <p:nvSpPr>
              <p:cNvPr id="59453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59454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59455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59459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9460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59456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59457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9458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59452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29" tIns="51417" rIns="102829" bIns="51417" anchor="ctr"/>
            <a:lstStyle/>
            <a:p>
              <a:pPr algn="ctr"/>
              <a:r>
                <a:rPr lang="en-US" sz="900" b="0"/>
                <a:t>FORS Collaborator</a:t>
              </a:r>
            </a:p>
          </p:txBody>
        </p:sp>
      </p:grpSp>
      <p:grpSp>
        <p:nvGrpSpPr>
          <p:cNvPr id="48" name="Gruppieren 15"/>
          <p:cNvGrpSpPr>
            <a:grpSpLocks/>
          </p:cNvGrpSpPr>
          <p:nvPr/>
        </p:nvGrpSpPr>
        <p:grpSpPr bwMode="auto">
          <a:xfrm>
            <a:off x="5850154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49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51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52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53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57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8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54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55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6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50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Consumer</a:t>
              </a:r>
            </a:p>
          </p:txBody>
        </p:sp>
      </p:grpSp>
      <p:grpSp>
        <p:nvGrpSpPr>
          <p:cNvPr id="59417" name="Gruppieren 21"/>
          <p:cNvGrpSpPr>
            <a:grpSpLocks/>
          </p:cNvGrpSpPr>
          <p:nvPr/>
        </p:nvGrpSpPr>
        <p:grpSpPr bwMode="auto">
          <a:xfrm>
            <a:off x="2879725" y="4797425"/>
            <a:ext cx="1379538" cy="1295400"/>
            <a:chOff x="2879836" y="4797152"/>
            <a:chExt cx="1379860" cy="1296144"/>
          </a:xfrm>
        </p:grpSpPr>
        <p:sp>
          <p:nvSpPr>
            <p:cNvPr id="59443" name="Rechteck 37"/>
            <p:cNvSpPr>
              <a:spLocks noChangeArrowheads="1"/>
            </p:cNvSpPr>
            <p:nvPr/>
          </p:nvSpPr>
          <p:spPr bwMode="auto">
            <a:xfrm>
              <a:off x="2879836" y="4797152"/>
              <a:ext cx="1379859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grpSp>
          <p:nvGrpSpPr>
            <p:cNvPr id="59444" name="Gruppieren 15"/>
            <p:cNvGrpSpPr>
              <a:grpSpLocks/>
            </p:cNvGrpSpPr>
            <p:nvPr/>
          </p:nvGrpSpPr>
          <p:grpSpPr bwMode="auto">
            <a:xfrm>
              <a:off x="3053056" y="5445224"/>
              <a:ext cx="1033419" cy="529363"/>
              <a:chOff x="2411760" y="5589240"/>
              <a:chExt cx="1033419" cy="529363"/>
            </a:xfrm>
          </p:grpSpPr>
          <p:sp>
            <p:nvSpPr>
              <p:cNvPr id="66" name="Würfel 89"/>
              <p:cNvSpPr/>
              <p:nvPr/>
            </p:nvSpPr>
            <p:spPr>
              <a:xfrm>
                <a:off x="2411618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FA</a:t>
                </a:r>
              </a:p>
            </p:txBody>
          </p:sp>
          <p:sp>
            <p:nvSpPr>
              <p:cNvPr id="67" name="Würfel 76"/>
              <p:cNvSpPr/>
              <p:nvPr/>
            </p:nvSpPr>
            <p:spPr>
              <a:xfrm>
                <a:off x="2916561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OR</a:t>
                </a:r>
              </a:p>
            </p:txBody>
          </p:sp>
        </p:grpSp>
        <p:sp>
          <p:nvSpPr>
            <p:cNvPr id="59445" name="Rechteck 43"/>
            <p:cNvSpPr>
              <a:spLocks noChangeArrowheads="1"/>
            </p:cNvSpPr>
            <p:nvPr/>
          </p:nvSpPr>
          <p:spPr bwMode="auto">
            <a:xfrm>
              <a:off x="3339790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Manage</a:t>
              </a:r>
            </a:p>
          </p:txBody>
        </p:sp>
        <p:sp>
          <p:nvSpPr>
            <p:cNvPr id="59446" name="Rechteck 90"/>
            <p:cNvSpPr>
              <a:spLocks noChangeArrowheads="1"/>
            </p:cNvSpPr>
            <p:nvPr/>
          </p:nvSpPr>
          <p:spPr bwMode="auto">
            <a:xfrm>
              <a:off x="3799743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Access</a:t>
              </a:r>
            </a:p>
          </p:txBody>
        </p:sp>
        <p:sp>
          <p:nvSpPr>
            <p:cNvPr id="59447" name="Rechteck 102"/>
            <p:cNvSpPr>
              <a:spLocks noChangeArrowheads="1"/>
            </p:cNvSpPr>
            <p:nvPr/>
          </p:nvSpPr>
          <p:spPr bwMode="auto">
            <a:xfrm>
              <a:off x="2879837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Ingest</a:t>
              </a:r>
            </a:p>
          </p:txBody>
        </p:sp>
        <p:sp>
          <p:nvSpPr>
            <p:cNvPr id="59448" name="Rechteck 108"/>
            <p:cNvSpPr>
              <a:spLocks noChangeArrowheads="1"/>
            </p:cNvSpPr>
            <p:nvPr/>
          </p:nvSpPr>
          <p:spPr bwMode="auto">
            <a:xfrm>
              <a:off x="2879836" y="4797152"/>
              <a:ext cx="1379860" cy="450050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FORS Archive</a:t>
              </a:r>
            </a:p>
            <a:p>
              <a:pPr algn="ctr"/>
              <a:endParaRPr lang="en-US" sz="900" b="0"/>
            </a:p>
          </p:txBody>
        </p:sp>
      </p:grpSp>
      <p:grpSp>
        <p:nvGrpSpPr>
          <p:cNvPr id="59418" name="Gruppieren 18"/>
          <p:cNvGrpSpPr>
            <a:grpSpLocks/>
          </p:cNvGrpSpPr>
          <p:nvPr/>
        </p:nvGrpSpPr>
        <p:grpSpPr bwMode="auto">
          <a:xfrm>
            <a:off x="5616575" y="4797425"/>
            <a:ext cx="792163" cy="1295400"/>
            <a:chOff x="5076056" y="4941168"/>
            <a:chExt cx="792088" cy="1296144"/>
          </a:xfrm>
        </p:grpSpPr>
        <p:sp>
          <p:nvSpPr>
            <p:cNvPr id="59440" name="Rechteck 111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sp>
          <p:nvSpPr>
            <p:cNvPr id="59441" name="Rechteck 110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Project</a:t>
              </a:r>
            </a:p>
            <a:p>
              <a:pPr algn="ctr"/>
              <a:r>
                <a:rPr lang="en-US" sz="900" b="0"/>
                <a:t>Inventory</a:t>
              </a:r>
            </a:p>
          </p:txBody>
        </p:sp>
        <p:sp>
          <p:nvSpPr>
            <p:cNvPr id="71" name="Zylinder 112"/>
            <p:cNvSpPr/>
            <p:nvPr/>
          </p:nvSpPr>
          <p:spPr>
            <a:xfrm>
              <a:off x="5203044" y="5584475"/>
              <a:ext cx="538112" cy="533706"/>
            </a:xfrm>
            <a:prstGeom prst="can">
              <a:avLst>
                <a:gd name="adj" fmla="val 34874"/>
              </a:avLst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59419" name="Rechteck 86"/>
          <p:cNvSpPr>
            <a:spLocks noChangeArrowheads="1"/>
          </p:cNvSpPr>
          <p:nvPr/>
        </p:nvSpPr>
        <p:spPr bwMode="auto">
          <a:xfrm>
            <a:off x="1187450" y="4149725"/>
            <a:ext cx="6300788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Communication, Messaging etc.</a:t>
            </a:r>
          </a:p>
        </p:txBody>
      </p:sp>
      <p:grpSp>
        <p:nvGrpSpPr>
          <p:cNvPr id="59420" name="Gruppieren 17"/>
          <p:cNvGrpSpPr>
            <a:grpSpLocks/>
          </p:cNvGrpSpPr>
          <p:nvPr/>
        </p:nvGrpSpPr>
        <p:grpSpPr bwMode="auto">
          <a:xfrm>
            <a:off x="6696075" y="4797425"/>
            <a:ext cx="792163" cy="1295400"/>
            <a:chOff x="6156176" y="4941168"/>
            <a:chExt cx="792088" cy="1296144"/>
          </a:xfrm>
        </p:grpSpPr>
        <p:sp>
          <p:nvSpPr>
            <p:cNvPr id="59435" name="Rechteck 106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grpSp>
          <p:nvGrpSpPr>
            <p:cNvPr id="59436" name="Gruppieren 54"/>
            <p:cNvGrpSpPr>
              <a:grpSpLocks/>
            </p:cNvGrpSpPr>
            <p:nvPr/>
          </p:nvGrpSpPr>
          <p:grpSpPr bwMode="auto">
            <a:xfrm>
              <a:off x="6297038" y="5671226"/>
              <a:ext cx="510364" cy="360039"/>
              <a:chOff x="3989628" y="3284984"/>
              <a:chExt cx="510364" cy="360039"/>
            </a:xfrm>
          </p:grpSpPr>
          <p:sp>
            <p:nvSpPr>
              <p:cNvPr id="77" name="Pfeil nach links 52"/>
              <p:cNvSpPr/>
              <p:nvPr/>
            </p:nvSpPr>
            <p:spPr>
              <a:xfrm>
                <a:off x="3990041" y="3285595"/>
                <a:ext cx="293659" cy="287503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  <p:sp>
            <p:nvSpPr>
              <p:cNvPr id="78" name="Pfeil nach links 53"/>
              <p:cNvSpPr/>
              <p:nvPr/>
            </p:nvSpPr>
            <p:spPr>
              <a:xfrm rot="10800000">
                <a:off x="4205921" y="3357074"/>
                <a:ext cx="293659" cy="287502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  <p:sp>
          <p:nvSpPr>
            <p:cNvPr id="59437" name="Rechteck 105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NESSTAR</a:t>
              </a:r>
            </a:p>
            <a:p>
              <a:pPr algn="ctr"/>
              <a:r>
                <a:rPr lang="en-US" sz="900" b="0"/>
                <a:t>Adaptor</a:t>
              </a:r>
            </a:p>
          </p:txBody>
        </p:sp>
      </p:grpSp>
      <p:sp>
        <p:nvSpPr>
          <p:cNvPr id="79" name="Rechteck 60"/>
          <p:cNvSpPr/>
          <p:nvPr/>
        </p:nvSpPr>
        <p:spPr>
          <a:xfrm>
            <a:off x="3923926" y="3501008"/>
            <a:ext cx="3564423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Unified Search, Browse, Filter, Access</a:t>
            </a:r>
          </a:p>
        </p:txBody>
      </p:sp>
      <p:sp>
        <p:nvSpPr>
          <p:cNvPr id="80" name="Eingekerbter Richtungspfeil 84"/>
          <p:cNvSpPr/>
          <p:nvPr/>
        </p:nvSpPr>
        <p:spPr>
          <a:xfrm>
            <a:off x="6476499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Download</a:t>
            </a:r>
          </a:p>
        </p:txBody>
      </p:sp>
      <p:sp>
        <p:nvSpPr>
          <p:cNvPr id="59427" name="Rechteck 36"/>
          <p:cNvSpPr>
            <a:spLocks noChangeArrowheads="1"/>
          </p:cNvSpPr>
          <p:nvPr/>
        </p:nvSpPr>
        <p:spPr bwMode="auto">
          <a:xfrm>
            <a:off x="250825" y="1700213"/>
            <a:ext cx="7921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Users</a:t>
            </a:r>
          </a:p>
        </p:txBody>
      </p:sp>
      <p:sp>
        <p:nvSpPr>
          <p:cNvPr id="59428" name="Rechteck 107"/>
          <p:cNvSpPr>
            <a:spLocks noChangeArrowheads="1"/>
          </p:cNvSpPr>
          <p:nvPr/>
        </p:nvSpPr>
        <p:spPr bwMode="auto">
          <a:xfrm>
            <a:off x="250825" y="2852738"/>
            <a:ext cx="7921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Processes</a:t>
            </a:r>
          </a:p>
        </p:txBody>
      </p:sp>
      <p:sp>
        <p:nvSpPr>
          <p:cNvPr id="59429" name="Rechteck 109"/>
          <p:cNvSpPr>
            <a:spLocks noChangeArrowheads="1"/>
          </p:cNvSpPr>
          <p:nvPr/>
        </p:nvSpPr>
        <p:spPr bwMode="auto">
          <a:xfrm>
            <a:off x="-228600" y="3500438"/>
            <a:ext cx="12715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Environment</a:t>
            </a:r>
          </a:p>
        </p:txBody>
      </p:sp>
      <p:sp>
        <p:nvSpPr>
          <p:cNvPr id="59430" name="Rechteck 117"/>
          <p:cNvSpPr>
            <a:spLocks noChangeArrowheads="1"/>
          </p:cNvSpPr>
          <p:nvPr/>
        </p:nvSpPr>
        <p:spPr bwMode="auto">
          <a:xfrm>
            <a:off x="250825" y="4149725"/>
            <a:ext cx="792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Global</a:t>
            </a:r>
          </a:p>
          <a:p>
            <a:pPr algn="r"/>
            <a:r>
              <a:rPr lang="en-US" sz="900"/>
              <a:t>Functions</a:t>
            </a:r>
          </a:p>
        </p:txBody>
      </p:sp>
      <p:sp>
        <p:nvSpPr>
          <p:cNvPr id="59431" name="Rechteck 118"/>
          <p:cNvSpPr>
            <a:spLocks noChangeArrowheads="1"/>
          </p:cNvSpPr>
          <p:nvPr/>
        </p:nvSpPr>
        <p:spPr bwMode="auto">
          <a:xfrm>
            <a:off x="250825" y="4797425"/>
            <a:ext cx="792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Modules</a:t>
            </a:r>
          </a:p>
        </p:txBody>
      </p:sp>
      <p:cxnSp>
        <p:nvCxnSpPr>
          <p:cNvPr id="59432" name="Gewinkelte Verbindung 104"/>
          <p:cNvCxnSpPr>
            <a:cxnSpLocks noChangeShapeType="1"/>
            <a:endCxn id="59408" idx="0"/>
          </p:cNvCxnSpPr>
          <p:nvPr/>
        </p:nvCxnSpPr>
        <p:spPr bwMode="auto">
          <a:xfrm rot="16200000" flipH="1">
            <a:off x="2329656" y="2474120"/>
            <a:ext cx="371475" cy="38576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grpSp>
        <p:nvGrpSpPr>
          <p:cNvPr id="87" name="Gruppieren 113"/>
          <p:cNvGrpSpPr/>
          <p:nvPr/>
        </p:nvGrpSpPr>
        <p:grpSpPr>
          <a:xfrm>
            <a:off x="4536021" y="4797152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88" name="Rechteck 121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89" name="Rechteck 122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</a:rPr>
                <a:t>Compass</a:t>
              </a:r>
            </a:p>
          </p:txBody>
        </p:sp>
        <p:sp>
          <p:nvSpPr>
            <p:cNvPr id="90" name="Zylinder 123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91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D06D78-C495-A04A-B984-C0E7360C4477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Big Picture Inventory &amp; Archive</a:t>
            </a:r>
          </a:p>
        </p:txBody>
      </p:sp>
      <p:cxnSp>
        <p:nvCxnSpPr>
          <p:cNvPr id="60418" name="Gewinkelte Verbindung 40"/>
          <p:cNvCxnSpPr>
            <a:cxnSpLocks noChangeShapeType="1"/>
            <a:stCxn id="60433" idx="2"/>
            <a:endCxn id="60430" idx="0"/>
          </p:cNvCxnSpPr>
          <p:nvPr/>
        </p:nvCxnSpPr>
        <p:spPr bwMode="auto">
          <a:xfrm rot="5400000">
            <a:off x="3272632" y="3005931"/>
            <a:ext cx="287338" cy="7016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60419" name="Gewinkelte Verbindung 120"/>
          <p:cNvCxnSpPr>
            <a:cxnSpLocks noChangeShapeType="1"/>
            <a:stCxn id="60430" idx="2"/>
            <a:endCxn id="60486" idx="0"/>
          </p:cNvCxnSpPr>
          <p:nvPr/>
        </p:nvCxnSpPr>
        <p:spPr bwMode="auto">
          <a:xfrm rot="5400000">
            <a:off x="2018506" y="3750469"/>
            <a:ext cx="936625" cy="1157288"/>
          </a:xfrm>
          <a:prstGeom prst="bentConnector3">
            <a:avLst>
              <a:gd name="adj1" fmla="val 1744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6" name="Rechteck 78"/>
          <p:cNvSpPr/>
          <p:nvPr/>
        </p:nvSpPr>
        <p:spPr>
          <a:xfrm>
            <a:off x="7740351" y="3501008"/>
            <a:ext cx="792088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</a:t>
            </a:r>
          </a:p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Module</a:t>
            </a:r>
          </a:p>
        </p:txBody>
      </p:sp>
      <p:sp>
        <p:nvSpPr>
          <p:cNvPr id="7" name="Eingekerbter Richtungspfeil 87"/>
          <p:cNvSpPr/>
          <p:nvPr/>
        </p:nvSpPr>
        <p:spPr>
          <a:xfrm>
            <a:off x="7740351" y="2852936"/>
            <a:ext cx="792088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8BFFBF"/>
                </a:gs>
                <a:gs pos="0">
                  <a:srgbClr val="9FFFCA"/>
                </a:gs>
                <a:gs pos="55000">
                  <a:srgbClr val="A3E3FF"/>
                </a:gs>
                <a:gs pos="100000">
                  <a:srgbClr val="B3E7FF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>
                <a:solidFill>
                  <a:schemeClr val="bg1">
                    <a:lumMod val="65000"/>
                  </a:schemeClr>
                </a:solidFill>
              </a:rPr>
              <a:t>Future Process</a:t>
            </a:r>
          </a:p>
        </p:txBody>
      </p:sp>
      <p:sp>
        <p:nvSpPr>
          <p:cNvPr id="60426" name="Rechteck 88"/>
          <p:cNvSpPr>
            <a:spLocks noChangeArrowheads="1"/>
          </p:cNvSpPr>
          <p:nvPr/>
        </p:nvSpPr>
        <p:spPr bwMode="auto">
          <a:xfrm>
            <a:off x="7346950" y="4149725"/>
            <a:ext cx="1185863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E48F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endParaRPr lang="en-US" sz="900" b="0"/>
          </a:p>
        </p:txBody>
      </p:sp>
      <p:grpSp>
        <p:nvGrpSpPr>
          <p:cNvPr id="9" name="Gruppieren 113"/>
          <p:cNvGrpSpPr/>
          <p:nvPr/>
        </p:nvGrpSpPr>
        <p:grpSpPr>
          <a:xfrm>
            <a:off x="7740351" y="4797009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10" name="Rechteck 115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11" name="Rechteck 114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Future</a:t>
              </a:r>
            </a:p>
            <a:p>
              <a:pPr algn="ctr">
                <a:defRPr/>
              </a:pPr>
              <a:r>
                <a:rPr lang="en-US" sz="900" b="0">
                  <a:solidFill>
                    <a:schemeClr val="bg1">
                      <a:lumMod val="65000"/>
                    </a:schemeClr>
                  </a:solidFill>
                </a:rPr>
                <a:t>Module</a:t>
              </a:r>
            </a:p>
          </p:txBody>
        </p:sp>
        <p:sp>
          <p:nvSpPr>
            <p:cNvPr id="12" name="Zylinder 116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60428" name="Rechteck 61"/>
          <p:cNvSpPr>
            <a:spLocks noChangeArrowheads="1"/>
          </p:cNvSpPr>
          <p:nvPr/>
        </p:nvSpPr>
        <p:spPr bwMode="auto">
          <a:xfrm>
            <a:off x="1187450" y="3500438"/>
            <a:ext cx="1033463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Personal</a:t>
            </a:r>
          </a:p>
          <a:p>
            <a:pPr algn="ctr"/>
            <a:r>
              <a:rPr lang="en-US" sz="900" b="0"/>
              <a:t>Workspace</a:t>
            </a:r>
          </a:p>
        </p:txBody>
      </p:sp>
      <p:grpSp>
        <p:nvGrpSpPr>
          <p:cNvPr id="60429" name="Gruppieren 16"/>
          <p:cNvGrpSpPr>
            <a:grpSpLocks/>
          </p:cNvGrpSpPr>
          <p:nvPr/>
        </p:nvGrpSpPr>
        <p:grpSpPr bwMode="auto">
          <a:xfrm>
            <a:off x="1187450" y="4797425"/>
            <a:ext cx="1439863" cy="1295400"/>
            <a:chOff x="1187623" y="4797152"/>
            <a:chExt cx="1440160" cy="1296144"/>
          </a:xfrm>
        </p:grpSpPr>
        <p:sp>
          <p:nvSpPr>
            <p:cNvPr id="60485" name="Rechteck 57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sp>
          <p:nvSpPr>
            <p:cNvPr id="60486" name="Rechteck 56"/>
            <p:cNvSpPr>
              <a:spLocks noChangeArrowheads="1"/>
            </p:cNvSpPr>
            <p:nvPr/>
          </p:nvSpPr>
          <p:spPr bwMode="auto">
            <a:xfrm>
              <a:off x="1187623" y="4797152"/>
              <a:ext cx="1440160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Workspace</a:t>
              </a:r>
            </a:p>
          </p:txBody>
        </p:sp>
        <p:grpSp>
          <p:nvGrpSpPr>
            <p:cNvPr id="60487" name="Gruppieren 14"/>
            <p:cNvGrpSpPr>
              <a:grpSpLocks/>
            </p:cNvGrpSpPr>
            <p:nvPr/>
          </p:nvGrpSpPr>
          <p:grpSpPr bwMode="auto">
            <a:xfrm>
              <a:off x="1324334" y="5439875"/>
              <a:ext cx="1166739" cy="534712"/>
              <a:chOff x="622256" y="5583891"/>
              <a:chExt cx="1166739" cy="534712"/>
            </a:xfrm>
          </p:grpSpPr>
          <p:sp>
            <p:nvSpPr>
              <p:cNvPr id="18" name="Würfel 38"/>
              <p:cNvSpPr/>
              <p:nvPr/>
            </p:nvSpPr>
            <p:spPr>
              <a:xfrm>
                <a:off x="1260405" y="5589240"/>
                <a:ext cx="528747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Repo-</a:t>
                </a:r>
                <a:br>
                  <a:rPr lang="en-US" sz="900" b="0"/>
                </a:br>
                <a:r>
                  <a:rPr lang="en-US" sz="900" b="0"/>
                  <a:t>sitory</a:t>
                </a:r>
              </a:p>
            </p:txBody>
          </p:sp>
          <p:sp>
            <p:nvSpPr>
              <p:cNvPr id="19" name="Zylinder 62"/>
              <p:cNvSpPr/>
              <p:nvPr/>
            </p:nvSpPr>
            <p:spPr>
              <a:xfrm>
                <a:off x="622098" y="5584475"/>
                <a:ext cx="538274" cy="533706"/>
              </a:xfrm>
              <a:prstGeom prst="can">
                <a:avLst>
                  <a:gd name="adj" fmla="val 34874"/>
                </a:avLst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</p:grpSp>
      <p:sp>
        <p:nvSpPr>
          <p:cNvPr id="60430" name="Rechteck 64"/>
          <p:cNvSpPr>
            <a:spLocks noChangeArrowheads="1"/>
          </p:cNvSpPr>
          <p:nvPr/>
        </p:nvSpPr>
        <p:spPr bwMode="auto">
          <a:xfrm>
            <a:off x="2332038" y="3500438"/>
            <a:ext cx="1468437" cy="360362"/>
          </a:xfrm>
          <a:prstGeom prst="rect">
            <a:avLst/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FORS</a:t>
            </a:r>
          </a:p>
          <a:p>
            <a:pPr algn="ctr"/>
            <a:r>
              <a:rPr lang="en-US" sz="900" b="0"/>
              <a:t>Workspace</a:t>
            </a:r>
          </a:p>
        </p:txBody>
      </p:sp>
      <p:sp>
        <p:nvSpPr>
          <p:cNvPr id="60431" name="Eingekerbter Richtungspfeil 79"/>
          <p:cNvSpPr>
            <a:spLocks noChangeArrowheads="1"/>
          </p:cNvSpPr>
          <p:nvPr/>
        </p:nvSpPr>
        <p:spPr bwMode="auto">
          <a:xfrm>
            <a:off x="1187450" y="2852738"/>
            <a:ext cx="1011238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Study</a:t>
            </a:r>
          </a:p>
          <a:p>
            <a:pPr algn="ctr"/>
            <a:r>
              <a:rPr lang="en-US" sz="900" b="0"/>
              <a:t>Elaboration</a:t>
            </a:r>
          </a:p>
        </p:txBody>
      </p:sp>
      <p:sp>
        <p:nvSpPr>
          <p:cNvPr id="60432" name="Eingekerbter Richtungspfeil 80"/>
          <p:cNvSpPr>
            <a:spLocks noChangeArrowheads="1"/>
          </p:cNvSpPr>
          <p:nvPr/>
        </p:nvSpPr>
        <p:spPr bwMode="auto">
          <a:xfrm>
            <a:off x="2244725" y="2852738"/>
            <a:ext cx="1012825" cy="360362"/>
          </a:xfrm>
          <a:prstGeom prst="chevron">
            <a:avLst>
              <a:gd name="adj" fmla="val 23552"/>
            </a:avLst>
          </a:prstGeom>
          <a:solidFill>
            <a:schemeClr val="bg1"/>
          </a:solidFill>
          <a:ln w="28575">
            <a:solidFill>
              <a:srgbClr val="00B05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Submission</a:t>
            </a:r>
          </a:p>
        </p:txBody>
      </p:sp>
      <p:sp>
        <p:nvSpPr>
          <p:cNvPr id="60433" name="Eingekerbter Richtungspfeil 81"/>
          <p:cNvSpPr>
            <a:spLocks noChangeArrowheads="1"/>
          </p:cNvSpPr>
          <p:nvPr/>
        </p:nvSpPr>
        <p:spPr bwMode="auto">
          <a:xfrm>
            <a:off x="3303588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Quality Assurance</a:t>
            </a:r>
          </a:p>
        </p:txBody>
      </p:sp>
      <p:sp>
        <p:nvSpPr>
          <p:cNvPr id="60434" name="Eingekerbter Richtungspfeil 82"/>
          <p:cNvSpPr>
            <a:spLocks noChangeArrowheads="1"/>
          </p:cNvSpPr>
          <p:nvPr/>
        </p:nvSpPr>
        <p:spPr bwMode="auto">
          <a:xfrm>
            <a:off x="4360863" y="2852738"/>
            <a:ext cx="1011237" cy="360362"/>
          </a:xfrm>
          <a:prstGeom prst="chevron">
            <a:avLst>
              <a:gd name="adj" fmla="val 23515"/>
            </a:avLst>
          </a:prstGeom>
          <a:solidFill>
            <a:schemeClr val="bg1"/>
          </a:solidFill>
          <a:ln w="28575">
            <a:solidFill>
              <a:srgbClr val="008BCA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Publication/Archive</a:t>
            </a:r>
          </a:p>
        </p:txBody>
      </p:sp>
      <p:sp>
        <p:nvSpPr>
          <p:cNvPr id="25" name="Eingekerbter Richtungspfeil 83"/>
          <p:cNvSpPr/>
          <p:nvPr/>
        </p:nvSpPr>
        <p:spPr>
          <a:xfrm>
            <a:off x="5418723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Search, Browse</a:t>
            </a:r>
          </a:p>
        </p:txBody>
      </p:sp>
      <p:grpSp>
        <p:nvGrpSpPr>
          <p:cNvPr id="26" name="Gruppieren 15"/>
          <p:cNvGrpSpPr>
            <a:grpSpLocks/>
          </p:cNvGrpSpPr>
          <p:nvPr/>
        </p:nvGrpSpPr>
        <p:grpSpPr bwMode="auto">
          <a:xfrm>
            <a:off x="1817756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27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29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30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31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35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6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32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33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34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28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Producer</a:t>
              </a:r>
            </a:p>
          </p:txBody>
        </p:sp>
      </p:grpSp>
      <p:grpSp>
        <p:nvGrpSpPr>
          <p:cNvPr id="60439" name="Gruppieren 15"/>
          <p:cNvGrpSpPr>
            <a:grpSpLocks/>
          </p:cNvGrpSpPr>
          <p:nvPr/>
        </p:nvGrpSpPr>
        <p:grpSpPr bwMode="auto">
          <a:xfrm>
            <a:off x="3833813" y="1700213"/>
            <a:ext cx="1008062" cy="781050"/>
            <a:chOff x="1346150" y="2125950"/>
            <a:chExt cx="1008112" cy="780727"/>
          </a:xfrm>
        </p:grpSpPr>
        <p:grpSp>
          <p:nvGrpSpPr>
            <p:cNvPr id="60475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</p:grpSpPr>
          <p:sp>
            <p:nvSpPr>
              <p:cNvPr id="60477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solidFill>
                <a:srgbClr val="008BCA"/>
              </a:solidFill>
              <a:ln w="38100">
                <a:solidFill>
                  <a:srgbClr val="008BCA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endParaRPr lang="en-US"/>
              </a:p>
            </p:txBody>
          </p:sp>
          <p:cxnSp>
            <p:nvCxnSpPr>
              <p:cNvPr id="60478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noFill/>
              <a:ln w="38100" cap="rnd">
                <a:solidFill>
                  <a:srgbClr val="008BCA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60479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</p:grpSpPr>
            <p:cxnSp>
              <p:nvCxnSpPr>
                <p:cNvPr id="60483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0484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0480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</p:grpSpPr>
            <p:cxnSp>
              <p:nvCxnSpPr>
                <p:cNvPr id="60481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0482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noFill/>
                <a:ln w="38100" cap="rnd">
                  <a:solidFill>
                    <a:srgbClr val="008BCA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60476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29" tIns="51417" rIns="102829" bIns="51417" anchor="ctr"/>
            <a:lstStyle/>
            <a:p>
              <a:pPr algn="ctr"/>
              <a:r>
                <a:rPr lang="en-US" sz="900" b="0"/>
                <a:t>FORS Collaborator</a:t>
              </a:r>
            </a:p>
          </p:txBody>
        </p:sp>
      </p:grpSp>
      <p:grpSp>
        <p:nvGrpSpPr>
          <p:cNvPr id="48" name="Gruppieren 15"/>
          <p:cNvGrpSpPr>
            <a:grpSpLocks/>
          </p:cNvGrpSpPr>
          <p:nvPr/>
        </p:nvGrpSpPr>
        <p:grpSpPr bwMode="auto">
          <a:xfrm>
            <a:off x="5850154" y="1700808"/>
            <a:ext cx="1008062" cy="781050"/>
            <a:chOff x="1346150" y="2125950"/>
            <a:chExt cx="1008112" cy="780727"/>
          </a:xfrm>
          <a:solidFill>
            <a:srgbClr val="00B050"/>
          </a:solidFill>
        </p:grpSpPr>
        <p:grpSp>
          <p:nvGrpSpPr>
            <p:cNvPr id="49" name="Gruppieren 20"/>
            <p:cNvGrpSpPr>
              <a:grpSpLocks/>
            </p:cNvGrpSpPr>
            <p:nvPr/>
          </p:nvGrpSpPr>
          <p:grpSpPr bwMode="auto">
            <a:xfrm>
              <a:off x="1763688" y="2125950"/>
              <a:ext cx="173037" cy="420687"/>
              <a:chOff x="4109074" y="2213566"/>
              <a:chExt cx="173960" cy="419551"/>
            </a:xfrm>
            <a:grpFill/>
          </p:grpSpPr>
          <p:sp>
            <p:nvSpPr>
              <p:cNvPr id="51" name="Ellipse 5"/>
              <p:cNvSpPr>
                <a:spLocks noChangeArrowheads="1"/>
              </p:cNvSpPr>
              <p:nvPr/>
            </p:nvSpPr>
            <p:spPr bwMode="auto">
              <a:xfrm>
                <a:off x="4136543" y="2213566"/>
                <a:ext cx="119022" cy="119022"/>
              </a:xfrm>
              <a:prstGeom prst="ellipse">
                <a:avLst/>
              </a:prstGeom>
              <a:grpFill/>
              <a:ln w="3810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>
                  <a:defRPr/>
                </a:pPr>
                <a:endParaRPr lang="en-US"/>
              </a:p>
            </p:txBody>
          </p:sp>
          <p:cxnSp>
            <p:nvCxnSpPr>
              <p:cNvPr id="52" name="Gerade Verbindung 8"/>
              <p:cNvCxnSpPr>
                <a:cxnSpLocks noChangeShapeType="1"/>
              </p:cNvCxnSpPr>
              <p:nvPr/>
            </p:nvCxnSpPr>
            <p:spPr bwMode="auto">
              <a:xfrm>
                <a:off x="4196054" y="2345085"/>
                <a:ext cx="0" cy="144016"/>
              </a:xfrm>
              <a:prstGeom prst="line">
                <a:avLst/>
              </a:prstGeom>
              <a:grpFill/>
              <a:ln w="38100" cap="rnd">
                <a:solidFill>
                  <a:srgbClr val="00B05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53" name="Gruppieren 13"/>
              <p:cNvGrpSpPr>
                <a:grpSpLocks/>
              </p:cNvGrpSpPr>
              <p:nvPr/>
            </p:nvGrpSpPr>
            <p:grpSpPr bwMode="auto">
              <a:xfrm>
                <a:off x="4132430" y="2489101"/>
                <a:ext cx="127248" cy="144016"/>
                <a:chOff x="4436368" y="2573288"/>
                <a:chExt cx="127248" cy="216024"/>
              </a:xfrm>
              <a:grpFill/>
            </p:grpSpPr>
            <p:cxnSp>
              <p:nvCxnSpPr>
                <p:cNvPr id="57" name="Gerade Verbindung 10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8" name="Gerade Verbindung 12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54" name="Gruppieren 17"/>
              <p:cNvGrpSpPr>
                <a:grpSpLocks/>
              </p:cNvGrpSpPr>
              <p:nvPr/>
            </p:nvGrpSpPr>
            <p:grpSpPr bwMode="auto">
              <a:xfrm>
                <a:off x="4109074" y="2391747"/>
                <a:ext cx="173960" cy="49515"/>
                <a:chOff x="4436368" y="2573288"/>
                <a:chExt cx="127248" cy="216024"/>
              </a:xfrm>
              <a:grpFill/>
            </p:grpSpPr>
            <p:cxnSp>
              <p:nvCxnSpPr>
                <p:cNvPr id="55" name="Gerade Verbindung 18"/>
                <p:cNvCxnSpPr>
                  <a:cxnSpLocks noChangeShapeType="1"/>
                </p:cNvCxnSpPr>
                <p:nvPr/>
              </p:nvCxnSpPr>
              <p:spPr bwMode="auto">
                <a:xfrm flipH="1">
                  <a:off x="4436368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56" name="Gerade Verbindung 19"/>
                <p:cNvCxnSpPr>
                  <a:cxnSpLocks noChangeShapeType="1"/>
                </p:cNvCxnSpPr>
                <p:nvPr/>
              </p:nvCxnSpPr>
              <p:spPr bwMode="auto">
                <a:xfrm>
                  <a:off x="4499992" y="2573288"/>
                  <a:ext cx="63624" cy="216024"/>
                </a:xfrm>
                <a:prstGeom prst="line">
                  <a:avLst/>
                </a:prstGeom>
                <a:grpFill/>
                <a:ln w="38100" cap="rnd">
                  <a:solidFill>
                    <a:srgbClr val="00B05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50" name="Rechteck 14"/>
            <p:cNvSpPr>
              <a:spLocks noChangeArrowheads="1"/>
            </p:cNvSpPr>
            <p:nvPr/>
          </p:nvSpPr>
          <p:spPr bwMode="auto">
            <a:xfrm>
              <a:off x="1346150" y="2546637"/>
              <a:ext cx="1008112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none" lIns="102829" tIns="51417" rIns="102829" bIns="51417" anchor="ctr"/>
            <a:lstStyle/>
            <a:p>
              <a:pPr algn="ctr">
                <a:defRPr/>
              </a:pPr>
              <a:r>
                <a:rPr lang="en-US" sz="900" b="0"/>
                <a:t>Researcher/</a:t>
              </a:r>
              <a:br>
                <a:rPr lang="en-US" sz="900" b="0"/>
              </a:br>
              <a:r>
                <a:rPr lang="en-US" sz="900" b="0"/>
                <a:t>Consumer</a:t>
              </a:r>
            </a:p>
          </p:txBody>
        </p:sp>
      </p:grpSp>
      <p:grpSp>
        <p:nvGrpSpPr>
          <p:cNvPr id="60441" name="Gruppieren 21"/>
          <p:cNvGrpSpPr>
            <a:grpSpLocks/>
          </p:cNvGrpSpPr>
          <p:nvPr/>
        </p:nvGrpSpPr>
        <p:grpSpPr bwMode="auto">
          <a:xfrm>
            <a:off x="2879725" y="4797425"/>
            <a:ext cx="1379538" cy="1295400"/>
            <a:chOff x="2879836" y="4797152"/>
            <a:chExt cx="1379860" cy="1296144"/>
          </a:xfrm>
        </p:grpSpPr>
        <p:sp>
          <p:nvSpPr>
            <p:cNvPr id="60467" name="Rechteck 37"/>
            <p:cNvSpPr>
              <a:spLocks noChangeArrowheads="1"/>
            </p:cNvSpPr>
            <p:nvPr/>
          </p:nvSpPr>
          <p:spPr bwMode="auto">
            <a:xfrm>
              <a:off x="2879836" y="4797152"/>
              <a:ext cx="1379859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 u="sng"/>
            </a:p>
          </p:txBody>
        </p:sp>
        <p:grpSp>
          <p:nvGrpSpPr>
            <p:cNvPr id="60468" name="Gruppieren 15"/>
            <p:cNvGrpSpPr>
              <a:grpSpLocks/>
            </p:cNvGrpSpPr>
            <p:nvPr/>
          </p:nvGrpSpPr>
          <p:grpSpPr bwMode="auto">
            <a:xfrm>
              <a:off x="3053056" y="5445224"/>
              <a:ext cx="1033419" cy="529363"/>
              <a:chOff x="2411760" y="5589240"/>
              <a:chExt cx="1033419" cy="529363"/>
            </a:xfrm>
          </p:grpSpPr>
          <p:sp>
            <p:nvSpPr>
              <p:cNvPr id="66" name="Würfel 89"/>
              <p:cNvSpPr/>
              <p:nvPr/>
            </p:nvSpPr>
            <p:spPr>
              <a:xfrm>
                <a:off x="2411618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FA</a:t>
                </a:r>
              </a:p>
            </p:txBody>
          </p:sp>
          <p:sp>
            <p:nvSpPr>
              <p:cNvPr id="67" name="Würfel 76"/>
              <p:cNvSpPr/>
              <p:nvPr/>
            </p:nvSpPr>
            <p:spPr>
              <a:xfrm>
                <a:off x="2916561" y="5589240"/>
                <a:ext cx="528760" cy="528942"/>
              </a:xfrm>
              <a:prstGeom prst="cube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defRPr/>
                </a:pPr>
                <a:r>
                  <a:rPr lang="en-US" sz="900" b="0"/>
                  <a:t>OR</a:t>
                </a:r>
              </a:p>
            </p:txBody>
          </p:sp>
        </p:grpSp>
        <p:sp>
          <p:nvSpPr>
            <p:cNvPr id="60469" name="Rechteck 43"/>
            <p:cNvSpPr>
              <a:spLocks noChangeArrowheads="1"/>
            </p:cNvSpPr>
            <p:nvPr/>
          </p:nvSpPr>
          <p:spPr bwMode="auto">
            <a:xfrm>
              <a:off x="3339790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Manage</a:t>
              </a:r>
            </a:p>
          </p:txBody>
        </p:sp>
        <p:sp>
          <p:nvSpPr>
            <p:cNvPr id="60470" name="Rechteck 90"/>
            <p:cNvSpPr>
              <a:spLocks noChangeArrowheads="1"/>
            </p:cNvSpPr>
            <p:nvPr/>
          </p:nvSpPr>
          <p:spPr bwMode="auto">
            <a:xfrm>
              <a:off x="3799743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Access</a:t>
              </a:r>
            </a:p>
          </p:txBody>
        </p:sp>
        <p:sp>
          <p:nvSpPr>
            <p:cNvPr id="60471" name="Rechteck 102"/>
            <p:cNvSpPr>
              <a:spLocks noChangeArrowheads="1"/>
            </p:cNvSpPr>
            <p:nvPr/>
          </p:nvSpPr>
          <p:spPr bwMode="auto">
            <a:xfrm>
              <a:off x="2879837" y="5067182"/>
              <a:ext cx="459953" cy="1800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Ingest</a:t>
              </a:r>
            </a:p>
          </p:txBody>
        </p:sp>
        <p:sp>
          <p:nvSpPr>
            <p:cNvPr id="60472" name="Rechteck 108"/>
            <p:cNvSpPr>
              <a:spLocks noChangeArrowheads="1"/>
            </p:cNvSpPr>
            <p:nvPr/>
          </p:nvSpPr>
          <p:spPr bwMode="auto">
            <a:xfrm>
              <a:off x="2879836" y="4797152"/>
              <a:ext cx="1379860" cy="450050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FORS Archive</a:t>
              </a:r>
            </a:p>
            <a:p>
              <a:pPr algn="ctr"/>
              <a:endParaRPr lang="en-US" sz="900" b="0"/>
            </a:p>
          </p:txBody>
        </p:sp>
      </p:grpSp>
      <p:grpSp>
        <p:nvGrpSpPr>
          <p:cNvPr id="60442" name="Gruppieren 18"/>
          <p:cNvGrpSpPr>
            <a:grpSpLocks/>
          </p:cNvGrpSpPr>
          <p:nvPr/>
        </p:nvGrpSpPr>
        <p:grpSpPr bwMode="auto">
          <a:xfrm>
            <a:off x="5616575" y="4797425"/>
            <a:ext cx="792163" cy="1295400"/>
            <a:chOff x="5076056" y="4941168"/>
            <a:chExt cx="792088" cy="1296144"/>
          </a:xfrm>
        </p:grpSpPr>
        <p:sp>
          <p:nvSpPr>
            <p:cNvPr id="60464" name="Rechteck 111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sp>
          <p:nvSpPr>
            <p:cNvPr id="60465" name="Rechteck 110"/>
            <p:cNvSpPr>
              <a:spLocks noChangeArrowheads="1"/>
            </p:cNvSpPr>
            <p:nvPr/>
          </p:nvSpPr>
          <p:spPr bwMode="auto">
            <a:xfrm>
              <a:off x="507605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Project</a:t>
              </a:r>
            </a:p>
            <a:p>
              <a:pPr algn="ctr"/>
              <a:r>
                <a:rPr lang="en-US" sz="900" b="0"/>
                <a:t>Inventory</a:t>
              </a:r>
            </a:p>
          </p:txBody>
        </p:sp>
        <p:sp>
          <p:nvSpPr>
            <p:cNvPr id="71" name="Zylinder 112"/>
            <p:cNvSpPr/>
            <p:nvPr/>
          </p:nvSpPr>
          <p:spPr>
            <a:xfrm>
              <a:off x="5203044" y="5584475"/>
              <a:ext cx="538112" cy="533706"/>
            </a:xfrm>
            <a:prstGeom prst="can">
              <a:avLst>
                <a:gd name="adj" fmla="val 34874"/>
              </a:avLst>
            </a:prstGeom>
            <a:solidFill>
              <a:schemeClr val="bg1"/>
            </a:solidFill>
            <a:ln w="2857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60443" name="Rechteck 86"/>
          <p:cNvSpPr>
            <a:spLocks noChangeArrowheads="1"/>
          </p:cNvSpPr>
          <p:nvPr/>
        </p:nvSpPr>
        <p:spPr bwMode="auto">
          <a:xfrm>
            <a:off x="1187450" y="4149725"/>
            <a:ext cx="6300788" cy="35877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/>
            <a:r>
              <a:rPr lang="en-US" sz="900" b="0"/>
              <a:t>Communication, Messaging etc.</a:t>
            </a:r>
          </a:p>
        </p:txBody>
      </p:sp>
      <p:grpSp>
        <p:nvGrpSpPr>
          <p:cNvPr id="60444" name="Gruppieren 17"/>
          <p:cNvGrpSpPr>
            <a:grpSpLocks/>
          </p:cNvGrpSpPr>
          <p:nvPr/>
        </p:nvGrpSpPr>
        <p:grpSpPr bwMode="auto">
          <a:xfrm>
            <a:off x="6696075" y="4797425"/>
            <a:ext cx="792163" cy="1295400"/>
            <a:chOff x="6156176" y="4941168"/>
            <a:chExt cx="792088" cy="1296144"/>
          </a:xfrm>
        </p:grpSpPr>
        <p:sp>
          <p:nvSpPr>
            <p:cNvPr id="60459" name="Rechteck 106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/>
              <a:endParaRPr lang="en-US" sz="900" b="0"/>
            </a:p>
          </p:txBody>
        </p:sp>
        <p:grpSp>
          <p:nvGrpSpPr>
            <p:cNvPr id="60460" name="Gruppieren 54"/>
            <p:cNvGrpSpPr>
              <a:grpSpLocks/>
            </p:cNvGrpSpPr>
            <p:nvPr/>
          </p:nvGrpSpPr>
          <p:grpSpPr bwMode="auto">
            <a:xfrm>
              <a:off x="6297038" y="5671226"/>
              <a:ext cx="510364" cy="360039"/>
              <a:chOff x="3989628" y="3284984"/>
              <a:chExt cx="510364" cy="360039"/>
            </a:xfrm>
          </p:grpSpPr>
          <p:sp>
            <p:nvSpPr>
              <p:cNvPr id="77" name="Pfeil nach links 52"/>
              <p:cNvSpPr/>
              <p:nvPr/>
            </p:nvSpPr>
            <p:spPr>
              <a:xfrm>
                <a:off x="3990041" y="3285595"/>
                <a:ext cx="293659" cy="287503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  <p:sp>
            <p:nvSpPr>
              <p:cNvPr id="78" name="Pfeil nach links 53"/>
              <p:cNvSpPr/>
              <p:nvPr/>
            </p:nvSpPr>
            <p:spPr>
              <a:xfrm rot="10800000">
                <a:off x="4205921" y="3357074"/>
                <a:ext cx="293659" cy="287502"/>
              </a:xfrm>
              <a:prstGeom prst="leftArrow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65000"/>
                    <a:lumOff val="35000"/>
                  </a:schemeClr>
                </a:solidFill>
                <a:miter lim="800000"/>
                <a:headEnd/>
                <a:tailEnd/>
              </a:ln>
            </p:spPr>
            <p:txBody>
              <a:bodyPr lIns="102829" tIns="51417" rIns="102829" bIns="51417" anchor="ctr"/>
              <a:lstStyle/>
              <a:p>
                <a:pPr algn="ctr">
                  <a:defRPr/>
                </a:pPr>
                <a:endParaRPr lang="en-US" sz="900" b="0"/>
              </a:p>
            </p:txBody>
          </p:sp>
        </p:grpSp>
        <p:sp>
          <p:nvSpPr>
            <p:cNvPr id="60461" name="Rechteck 105"/>
            <p:cNvSpPr>
              <a:spLocks noChangeArrowheads="1"/>
            </p:cNvSpPr>
            <p:nvPr/>
          </p:nvSpPr>
          <p:spPr bwMode="auto">
            <a:xfrm>
              <a:off x="6156176" y="4941168"/>
              <a:ext cx="792088" cy="3600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r>
                <a:rPr lang="en-US" sz="900" b="0"/>
                <a:t>NESSTAR</a:t>
              </a:r>
            </a:p>
            <a:p>
              <a:pPr algn="ctr"/>
              <a:r>
                <a:rPr lang="en-US" sz="900" b="0"/>
                <a:t>Adaptor</a:t>
              </a:r>
            </a:p>
          </p:txBody>
        </p:sp>
      </p:grpSp>
      <p:sp>
        <p:nvSpPr>
          <p:cNvPr id="79" name="Rechteck 60"/>
          <p:cNvSpPr/>
          <p:nvPr/>
        </p:nvSpPr>
        <p:spPr>
          <a:xfrm>
            <a:off x="3923926" y="3501008"/>
            <a:ext cx="3564423" cy="360040"/>
          </a:xfrm>
          <a:prstGeom prst="rect">
            <a:avLst/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Unified Search, Browse, Filter, Access</a:t>
            </a:r>
          </a:p>
        </p:txBody>
      </p:sp>
      <p:sp>
        <p:nvSpPr>
          <p:cNvPr id="80" name="Eingekerbter Richtungspfeil 84"/>
          <p:cNvSpPr/>
          <p:nvPr/>
        </p:nvSpPr>
        <p:spPr>
          <a:xfrm>
            <a:off x="6476499" y="2852936"/>
            <a:ext cx="1011850" cy="360040"/>
          </a:xfrm>
          <a:prstGeom prst="chevron">
            <a:avLst>
              <a:gd name="adj" fmla="val 23544"/>
            </a:avLst>
          </a:prstGeom>
          <a:solidFill>
            <a:schemeClr val="bg1"/>
          </a:solidFill>
          <a:ln w="28575">
            <a:gradFill>
              <a:gsLst>
                <a:gs pos="45000">
                  <a:srgbClr val="00B050"/>
                </a:gs>
                <a:gs pos="0">
                  <a:srgbClr val="00B050"/>
                </a:gs>
                <a:gs pos="55000">
                  <a:srgbClr val="008BCA"/>
                </a:gs>
                <a:gs pos="100000">
                  <a:srgbClr val="008BCA"/>
                </a:gs>
              </a:gsLst>
              <a:lin ang="0" scaled="0"/>
            </a:gradFill>
            <a:miter lim="800000"/>
            <a:headEnd/>
            <a:tailEnd/>
          </a:ln>
        </p:spPr>
        <p:txBody>
          <a:bodyPr lIns="102829" tIns="51417" rIns="102829" bIns="51417" anchor="ctr"/>
          <a:lstStyle/>
          <a:p>
            <a:pPr algn="ctr">
              <a:defRPr/>
            </a:pPr>
            <a:r>
              <a:rPr lang="en-US" sz="900" b="0"/>
              <a:t>Download</a:t>
            </a:r>
          </a:p>
        </p:txBody>
      </p:sp>
      <p:sp>
        <p:nvSpPr>
          <p:cNvPr id="60451" name="Rechteck 36"/>
          <p:cNvSpPr>
            <a:spLocks noChangeArrowheads="1"/>
          </p:cNvSpPr>
          <p:nvPr/>
        </p:nvSpPr>
        <p:spPr bwMode="auto">
          <a:xfrm>
            <a:off x="250825" y="1700213"/>
            <a:ext cx="7921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Users</a:t>
            </a:r>
          </a:p>
        </p:txBody>
      </p:sp>
      <p:sp>
        <p:nvSpPr>
          <p:cNvPr id="60452" name="Rechteck 107"/>
          <p:cNvSpPr>
            <a:spLocks noChangeArrowheads="1"/>
          </p:cNvSpPr>
          <p:nvPr/>
        </p:nvSpPr>
        <p:spPr bwMode="auto">
          <a:xfrm>
            <a:off x="250825" y="2852738"/>
            <a:ext cx="7921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Processes</a:t>
            </a:r>
          </a:p>
        </p:txBody>
      </p:sp>
      <p:sp>
        <p:nvSpPr>
          <p:cNvPr id="60453" name="Rechteck 109"/>
          <p:cNvSpPr>
            <a:spLocks noChangeArrowheads="1"/>
          </p:cNvSpPr>
          <p:nvPr/>
        </p:nvSpPr>
        <p:spPr bwMode="auto">
          <a:xfrm>
            <a:off x="0" y="3500438"/>
            <a:ext cx="10429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Environment</a:t>
            </a:r>
          </a:p>
        </p:txBody>
      </p:sp>
      <p:sp>
        <p:nvSpPr>
          <p:cNvPr id="60454" name="Rechteck 117"/>
          <p:cNvSpPr>
            <a:spLocks noChangeArrowheads="1"/>
          </p:cNvSpPr>
          <p:nvPr/>
        </p:nvSpPr>
        <p:spPr bwMode="auto">
          <a:xfrm>
            <a:off x="250825" y="4149725"/>
            <a:ext cx="792163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Global</a:t>
            </a:r>
          </a:p>
          <a:p>
            <a:pPr algn="r"/>
            <a:r>
              <a:rPr lang="en-US" sz="900"/>
              <a:t>Functions</a:t>
            </a:r>
          </a:p>
        </p:txBody>
      </p:sp>
      <p:sp>
        <p:nvSpPr>
          <p:cNvPr id="60455" name="Rechteck 118"/>
          <p:cNvSpPr>
            <a:spLocks noChangeArrowheads="1"/>
          </p:cNvSpPr>
          <p:nvPr/>
        </p:nvSpPr>
        <p:spPr bwMode="auto">
          <a:xfrm>
            <a:off x="250825" y="4797425"/>
            <a:ext cx="79216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29" tIns="51417" rIns="102829" bIns="51417" anchor="ctr"/>
          <a:lstStyle/>
          <a:p>
            <a:pPr algn="r"/>
            <a:r>
              <a:rPr lang="en-US" sz="900"/>
              <a:t>Modules</a:t>
            </a:r>
          </a:p>
        </p:txBody>
      </p:sp>
      <p:cxnSp>
        <p:nvCxnSpPr>
          <p:cNvPr id="60456" name="Gewinkelte Verbindung 104"/>
          <p:cNvCxnSpPr>
            <a:cxnSpLocks noChangeShapeType="1"/>
            <a:stCxn id="60476" idx="2"/>
            <a:endCxn id="60433" idx="0"/>
          </p:cNvCxnSpPr>
          <p:nvPr/>
        </p:nvCxnSpPr>
        <p:spPr bwMode="auto">
          <a:xfrm rot="5400000">
            <a:off x="3867150" y="2381251"/>
            <a:ext cx="371475" cy="5715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C00000"/>
            </a:solidFill>
            <a:round/>
            <a:headEnd/>
            <a:tailEnd type="arrow" w="med" len="med"/>
          </a:ln>
        </p:spPr>
      </p:cxnSp>
      <p:grpSp>
        <p:nvGrpSpPr>
          <p:cNvPr id="87" name="Gruppieren 113"/>
          <p:cNvGrpSpPr/>
          <p:nvPr/>
        </p:nvGrpSpPr>
        <p:grpSpPr>
          <a:xfrm>
            <a:off x="4536021" y="4797152"/>
            <a:ext cx="792088" cy="1296144"/>
            <a:chOff x="5076056" y="4941168"/>
            <a:chExt cx="792088" cy="1296144"/>
          </a:xfrm>
          <a:solidFill>
            <a:schemeClr val="bg1"/>
          </a:solidFill>
        </p:grpSpPr>
        <p:sp>
          <p:nvSpPr>
            <p:cNvPr id="88" name="Rechteck 121"/>
            <p:cNvSpPr/>
            <p:nvPr/>
          </p:nvSpPr>
          <p:spPr>
            <a:xfrm>
              <a:off x="5076056" y="4941168"/>
              <a:ext cx="792088" cy="1296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102829" tIns="51417" rIns="102829" bIns="51417" anchor="ctr"/>
            <a:lstStyle/>
            <a:p>
              <a:pPr algn="ctr">
                <a:defRPr/>
              </a:pPr>
              <a:endParaRPr lang="en-US" sz="900" b="0"/>
            </a:p>
          </p:txBody>
        </p:sp>
        <p:sp>
          <p:nvSpPr>
            <p:cNvPr id="89" name="Rechteck 122"/>
            <p:cNvSpPr/>
            <p:nvPr/>
          </p:nvSpPr>
          <p:spPr>
            <a:xfrm>
              <a:off x="5076056" y="4941168"/>
              <a:ext cx="792088" cy="360040"/>
            </a:xfrm>
            <a:prstGeom prst="rect">
              <a:avLst/>
            </a:prstGeom>
            <a:grpFill/>
            <a:ln w="28575">
              <a:solidFill>
                <a:srgbClr val="FFE48F"/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0" dirty="0">
                  <a:solidFill>
                    <a:schemeClr val="bg1">
                      <a:lumMod val="65000"/>
                    </a:schemeClr>
                  </a:solidFill>
                </a:rPr>
                <a:t>Compass</a:t>
              </a:r>
            </a:p>
          </p:txBody>
        </p:sp>
        <p:sp>
          <p:nvSpPr>
            <p:cNvPr id="90" name="Zylinder 123"/>
            <p:cNvSpPr/>
            <p:nvPr/>
          </p:nvSpPr>
          <p:spPr>
            <a:xfrm>
              <a:off x="5202958" y="5583890"/>
              <a:ext cx="538284" cy="534711"/>
            </a:xfrm>
            <a:prstGeom prst="can">
              <a:avLst>
                <a:gd name="adj" fmla="val 34874"/>
              </a:avLst>
            </a:prstGeom>
            <a:grpFill/>
            <a:ln w="28575">
              <a:solidFill>
                <a:schemeClr val="bg1">
                  <a:lumMod val="65000"/>
                </a:schemeClr>
              </a:solidFill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defRPr/>
              </a:pPr>
              <a:endParaRPr lang="en-US" sz="900" b="0"/>
            </a:p>
          </p:txBody>
        </p:sp>
      </p:grpSp>
      <p:sp>
        <p:nvSpPr>
          <p:cNvPr id="91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EC2B96-0220-3D4C-9737-BCF8C08353CB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NE FRAME">
  <a:themeElements>
    <a:clrScheme name="ONE FRA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FRA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102829" tIns="51417" rIns="102829" bIns="5141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102829" tIns="51417" rIns="102829" bIns="5141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NE FRA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WO FRAMES">
  <a:themeElements>
    <a:clrScheme name="TWO FRA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WO FRAME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102829" tIns="51417" rIns="102829" bIns="5141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102829" tIns="51417" rIns="102829" bIns="5141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TWO FRA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O FRAM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O FRAM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O FRAM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O FRAM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O FRAM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O FRAM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O FRAM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O FRAM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O FRAM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O FRAM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O FRAM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NE FRAME PSM">
  <a:themeElements>
    <a:clrScheme name="ONE FRAME PS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NE FRAME PS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102829" tIns="51417" rIns="102829" bIns="5141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102829" tIns="51417" rIns="102829" bIns="5141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ONE FRAME PS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PS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PS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PS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PS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E FRAME PS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PS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PS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PS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PS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PS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NE FRAME PS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NE FRAME">
  <a:themeElements>
    <a:clrScheme name="1_ONE FRA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ONE FRA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102829" tIns="51417" rIns="102829" bIns="5141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102829" tIns="51417" rIns="102829" bIns="51417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1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ONE FRA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E FRA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E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E FRA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E FRA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E FRA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E FRA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E FRA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E FRA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E FRA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E FRA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E FRA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825</Words>
  <Application>Microsoft Macintosh PowerPoint</Application>
  <PresentationFormat>On-screen Show (4:3)</PresentationFormat>
  <Paragraphs>449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ONE FRAME</vt:lpstr>
      <vt:lpstr>TWO FRAMES</vt:lpstr>
      <vt:lpstr>ONE FRAME PSM</vt:lpstr>
      <vt:lpstr>1_ONE FRAME</vt:lpstr>
      <vt:lpstr>FORSbase</vt:lpstr>
      <vt:lpstr>FORSbase Strategic Vision Technical View</vt:lpstr>
      <vt:lpstr>Schedule</vt:lpstr>
      <vt:lpstr>PowerPoint Presentation</vt:lpstr>
      <vt:lpstr>FORSbase characteristics</vt:lpstr>
      <vt:lpstr>Big Picture Inventory &amp; Archive</vt:lpstr>
      <vt:lpstr>Big Picture Inventory &amp; Archive</vt:lpstr>
      <vt:lpstr>Big Picture Inventory &amp; Archive</vt:lpstr>
      <vt:lpstr>Big Picture Inventory &amp; Archive</vt:lpstr>
      <vt:lpstr>Big Picture Inventory &amp; Archive</vt:lpstr>
      <vt:lpstr>Big Picture Inventory &amp; Archive</vt:lpstr>
      <vt:lpstr>Big Picture Inventory &amp; Archive</vt:lpstr>
      <vt:lpstr>PowerPoint Presentation</vt:lpstr>
      <vt:lpstr>Big Picture Survey Tool</vt:lpstr>
      <vt:lpstr>SMTlight</vt:lpstr>
      <vt:lpstr>SMTlight Requirements</vt:lpstr>
      <vt:lpstr>PowerPoint Presentation</vt:lpstr>
      <vt:lpstr>Any questions?</vt:lpstr>
    </vt:vector>
  </TitlesOfParts>
  <Manager/>
  <Company>FORS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/>
  <dc:creator>Bojana Tasic</dc:creator>
  <cp:keywords/>
  <dc:description/>
  <cp:lastModifiedBy>Bojana Tasic</cp:lastModifiedBy>
  <cp:revision>299</cp:revision>
  <cp:lastPrinted>2008-02-27T11:26:52Z</cp:lastPrinted>
  <dcterms:created xsi:type="dcterms:W3CDTF">2008-11-04T06:52:19Z</dcterms:created>
  <dcterms:modified xsi:type="dcterms:W3CDTF">2015-05-05T06:51:47Z</dcterms:modified>
  <cp:category/>
</cp:coreProperties>
</file>