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0" r:id="rId3"/>
    <p:sldId id="302" r:id="rId4"/>
    <p:sldId id="304" r:id="rId5"/>
    <p:sldId id="303" r:id="rId6"/>
    <p:sldId id="286" r:id="rId7"/>
    <p:sldId id="297" r:id="rId8"/>
    <p:sldId id="305" r:id="rId9"/>
    <p:sldId id="306" r:id="rId10"/>
    <p:sldId id="308" r:id="rId11"/>
    <p:sldId id="298" r:id="rId12"/>
    <p:sldId id="280" r:id="rId13"/>
    <p:sldId id="301" r:id="rId14"/>
  </p:sldIdLst>
  <p:sldSz cx="13004800" cy="9753600"/>
  <p:notesSz cx="6735763" cy="9866313"/>
  <p:defaultTextStyle>
    <a:lvl1pPr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1pPr>
    <a:lvl2pPr indent="228600"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2pPr>
    <a:lvl3pPr indent="457200"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3pPr>
    <a:lvl4pPr indent="685800"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4pPr>
    <a:lvl5pPr indent="914400"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5pPr>
    <a:lvl6pPr indent="1143000"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6pPr>
    <a:lvl7pPr indent="1371600"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7pPr>
    <a:lvl8pPr indent="1600200"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8pPr>
    <a:lvl9pPr indent="1828800" algn="ctr" defTabSz="584200">
      <a:defRPr b="1">
        <a:solidFill>
          <a:srgbClr val="FFFFFF"/>
        </a:solidFill>
        <a:latin typeface="Lato-Heavy"/>
        <a:ea typeface="Lato-Heavy"/>
        <a:cs typeface="Lato-Heavy"/>
        <a:sym typeface="Lato-Heavy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0"/>
    <p:restoredTop sz="94605"/>
  </p:normalViewPr>
  <p:slideViewPr>
    <p:cSldViewPr snapToGrid="0" snapToObjects="1">
      <p:cViewPr>
        <p:scale>
          <a:sx n="72" d="100"/>
          <a:sy n="72" d="100"/>
        </p:scale>
        <p:origin x="-726" y="-6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1CCE-59A4-4A20-A80E-E091C29A5C28}" type="datetimeFigureOut">
              <a:rPr lang="nb-NO" smtClean="0"/>
              <a:t>16.12.2016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4ADF5-49CF-491E-87A6-16A40678A1B1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975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98102" y="4686499"/>
            <a:ext cx="4939560" cy="443984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55724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essda 1st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136121"/>
            <a:ext cx="13004800" cy="62535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3574600" y="1607300"/>
            <a:ext cx="7652892" cy="1939529"/>
          </a:xfrm>
          <a:prstGeom prst="rect">
            <a:avLst/>
          </a:prstGeom>
        </p:spPr>
        <p:txBody>
          <a:bodyPr/>
          <a:lstStyle>
            <a:lvl1pPr>
              <a:lnSpc>
                <a:spcPts val="8600"/>
              </a:lnSpc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+text cess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page for full pag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1778" y="719999"/>
            <a:ext cx="11761243" cy="1939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07299" y="2867299"/>
            <a:ext cx="10464801" cy="3311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4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9542521"/>
            <a:ext cx="13004800" cy="625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essda logo solid neg.pdf"/>
          <p:cNvPicPr/>
          <p:nvPr/>
        </p:nvPicPr>
        <p:blipFill>
          <a:blip r:embed="rId7">
            <a:extLst/>
          </a:blip>
          <a:srcRect t="30"/>
          <a:stretch>
            <a:fillRect/>
          </a:stretch>
        </p:blipFill>
        <p:spPr>
          <a:xfrm>
            <a:off x="11506851" y="9002565"/>
            <a:ext cx="1173391" cy="370260"/>
          </a:xfrm>
          <a:prstGeom prst="rect">
            <a:avLst/>
          </a:prstGeom>
          <a:ln w="12700">
            <a:miter lim="400000"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ransition spd="med"/>
  <p:txStyles>
    <p:titleStyle>
      <a:lvl1pPr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1pPr>
      <a:lvl2pPr indent="228600"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2pPr>
      <a:lvl3pPr indent="457200"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3pPr>
      <a:lvl4pPr indent="685800"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4pPr>
      <a:lvl5pPr indent="914400"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5pPr>
      <a:lvl6pPr indent="1143000"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6pPr>
      <a:lvl7pPr indent="1371600"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7pPr>
      <a:lvl8pPr indent="1600200"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8pPr>
      <a:lvl9pPr indent="1828800" defTabSz="584200">
        <a:lnSpc>
          <a:spcPts val="5800"/>
        </a:lnSpc>
        <a:defRPr sz="4800">
          <a:solidFill>
            <a:srgbClr val="FFFFFF"/>
          </a:solidFill>
          <a:latin typeface="+mn-lt"/>
          <a:ea typeface="+mn-ea"/>
          <a:cs typeface="+mn-cs"/>
          <a:sym typeface="Lato Regular"/>
        </a:defRPr>
      </a:lvl9pPr>
    </p:titleStyle>
    <p:bodyStyle>
      <a:lvl1pPr marL="4445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1pPr>
      <a:lvl2pPr marL="8890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2pPr>
      <a:lvl3pPr marL="13335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3pPr>
      <a:lvl4pPr marL="17780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4pPr>
      <a:lvl5pPr marL="22225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5pPr>
      <a:lvl6pPr marL="26670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6pPr>
      <a:lvl7pPr marL="31115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7pPr>
      <a:lvl8pPr marL="35560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8pPr>
      <a:lvl9pPr marL="4000500" indent="-444500" defTabSz="584200">
        <a:lnSpc>
          <a:spcPts val="4300"/>
        </a:lnSpc>
        <a:buSzPct val="75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Lato Regular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301300" y="631574"/>
            <a:ext cx="10624000" cy="1654425"/>
          </a:xfrm>
          <a:prstGeom prst="rect">
            <a:avLst/>
          </a:prstGeom>
        </p:spPr>
        <p:txBody>
          <a:bodyPr>
            <a:noAutofit/>
          </a:bodyPr>
          <a:lstStyle>
            <a:lvl1pPr defTabSz="508254">
              <a:lnSpc>
                <a:spcPts val="7400"/>
              </a:lnSpc>
              <a:defRPr sz="6264"/>
            </a:lvl1pPr>
          </a:lstStyle>
          <a:p>
            <a:pPr algn="ctr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nb-NO" sz="4400" dirty="0" smtClean="0">
                <a:solidFill>
                  <a:srgbClr val="FFFFFF"/>
                </a:solidFill>
                <a:latin typeface="+mj-lt"/>
              </a:rPr>
              <a:t/>
            </a:r>
            <a:br>
              <a:rPr lang="nb-NO" sz="4400" dirty="0" smtClean="0">
                <a:solidFill>
                  <a:srgbClr val="FFFFFF"/>
                </a:solidFill>
                <a:latin typeface="+mj-lt"/>
              </a:rPr>
            </a:b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CESSDA</a:t>
            </a:r>
            <a:r>
              <a:rPr lang="en-GB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– for what and for whom? </a:t>
            </a:r>
            <a:r>
              <a:rPr lang="en-GB" sz="4400" dirty="0" smtClean="0">
                <a:solidFill>
                  <a:srgbClr val="FFFFFF"/>
                </a:solidFill>
                <a:latin typeface="+mj-lt"/>
              </a:rPr>
              <a:t/>
            </a:r>
            <a:br>
              <a:rPr lang="en-GB" sz="4400" dirty="0" smtClean="0">
                <a:solidFill>
                  <a:srgbClr val="FFFFFF"/>
                </a:solidFill>
                <a:latin typeface="+mj-lt"/>
              </a:rPr>
            </a:br>
            <a:endParaRPr lang="en-GB" sz="4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9611333" y="7080448"/>
            <a:ext cx="102657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lnSpc>
                <a:spcPts val="2200"/>
              </a:lnSpc>
              <a:defRPr b="0">
                <a:solidFill>
                  <a:srgbClr val="000000"/>
                </a:solidFill>
              </a:defRPr>
            </a:pPr>
            <a:endParaRPr b="1" dirty="0">
              <a:solidFill>
                <a:srgbClr val="FFFFFF"/>
              </a:solidFill>
            </a:endParaRPr>
          </a:p>
        </p:txBody>
      </p:sp>
      <p:pic>
        <p:nvPicPr>
          <p:cNvPr id="23" name="CESSDA House korrigert 8bi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156" y="3887603"/>
            <a:ext cx="3226087" cy="386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36053" y="7687733"/>
            <a:ext cx="3022601" cy="9652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7705654" y="4098366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3200" b="0" dirty="0" smtClean="0">
                <a:solidFill>
                  <a:schemeClr val="bg1"/>
                </a:solidFill>
              </a:rPr>
              <a:t>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3200" b="0" dirty="0" smtClean="0">
                <a:solidFill>
                  <a:schemeClr val="bg1"/>
                </a:solidFill>
              </a:rPr>
              <a:t>SEEDS project meeting, Zagreb, 02 November 2016</a:t>
            </a:r>
            <a:endParaRPr lang="en-GB" sz="3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519278"/>
            <a:ext cx="11761243" cy="1108802"/>
          </a:xfrm>
        </p:spPr>
        <p:txBody>
          <a:bodyPr/>
          <a:lstStyle/>
          <a:p>
            <a:r>
              <a:rPr lang="en-US"/>
              <a:t>Work Plan Tasks </a:t>
            </a:r>
            <a:r>
              <a:rPr lang="en-US" smtClean="0"/>
              <a:t>2017 - proposals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983" y="1828800"/>
            <a:ext cx="12288012" cy="753822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CESSDA Expert Seminar 2017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CESSDA Product and Service Catalogue phase 2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CESSDA Metadata Management phase 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CESSDA Technical Framework phase 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CV Manager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PID Services phase 3*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Training (Data </a:t>
            </a:r>
            <a:r>
              <a:rPr lang="en-GB" sz="2800" dirty="0"/>
              <a:t>Discovery Workshops </a:t>
            </a:r>
            <a:r>
              <a:rPr lang="en-GB" sz="2800" dirty="0" smtClean="0"/>
              <a:t>and Collaborative </a:t>
            </a:r>
            <a:r>
              <a:rPr lang="en-GB" sz="2800" dirty="0"/>
              <a:t>data management module for comparative social science </a:t>
            </a:r>
            <a:r>
              <a:rPr lang="en-GB" sz="2800" dirty="0" smtClean="0"/>
              <a:t>researchers*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EQB phase 3*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/>
              <a:t>Trust Work Plan </a:t>
            </a:r>
            <a:r>
              <a:rPr lang="en-GB" sz="2800" dirty="0"/>
              <a:t>2017 </a:t>
            </a:r>
            <a:r>
              <a:rPr lang="en-GB" sz="2800" dirty="0" smtClean="0"/>
              <a:t>activities (</a:t>
            </a:r>
            <a:r>
              <a:rPr lang="en-GB" sz="2800" dirty="0" err="1" smtClean="0"/>
              <a:t>SaW</a:t>
            </a:r>
            <a:r>
              <a:rPr lang="en-GB" sz="2800" dirty="0" smtClean="0"/>
              <a:t>)**</a:t>
            </a:r>
            <a:endParaRPr lang="en-GB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23865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719998" y="899613"/>
            <a:ext cx="11761243" cy="12635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CCED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1"/>
                </a:solidFill>
              </a:rPr>
              <a:t>ERIC process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81195" y="2502666"/>
            <a:ext cx="1103885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CESSDA on its way to become an European Research Infrastructure Consortium (ERIC) owned by the European Ministries</a:t>
            </a:r>
          </a:p>
          <a:p>
            <a:pPr marL="571500" indent="-571500" algn="l">
              <a:lnSpc>
                <a:spcPct val="150000"/>
              </a:lnSpc>
              <a:buFont typeface="Arial" charset="0"/>
              <a:buChar char="•"/>
            </a:pP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Formal process started in April 2015</a:t>
            </a:r>
          </a:p>
          <a:p>
            <a:pPr marL="571500" indent="-571500" algn="l">
              <a:lnSpc>
                <a:spcPct val="150000"/>
              </a:lnSpc>
              <a:buFont typeface="Arial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+mj-lt"/>
              </a:rPr>
              <a:t>Finalisation expected in 2017</a:t>
            </a:r>
          </a:p>
          <a:p>
            <a:pPr algn="l">
              <a:lnSpc>
                <a:spcPct val="150000"/>
              </a:lnSpc>
            </a:pPr>
            <a:endParaRPr lang="en-GB" sz="2800" b="0" dirty="0" smtClean="0">
              <a:solidFill>
                <a:schemeClr val="tx1"/>
              </a:solidFill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en-GB" sz="2800" b="0" dirty="0" smtClean="0">
                <a:solidFill>
                  <a:schemeClr val="tx1"/>
                </a:solidFill>
                <a:latin typeface="+mj-lt"/>
              </a:rPr>
              <a:t>Members: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dirty="0"/>
              <a:t>EU Member States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dirty="0"/>
              <a:t>Associated countries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dirty="0"/>
              <a:t>Third countries other than associated countries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dirty="0"/>
              <a:t>Intergovernmental Organizations</a:t>
            </a:r>
          </a:p>
          <a:p>
            <a:pPr marL="571500" indent="-571500" algn="l">
              <a:lnSpc>
                <a:spcPct val="150000"/>
              </a:lnSpc>
              <a:buFont typeface="Arial" charset="0"/>
              <a:buChar char="•"/>
            </a:pPr>
            <a:endParaRPr lang="en-GB" sz="2800" b="0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719997" y="1502229"/>
            <a:ext cx="11314159" cy="783112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60831">
              <a:lnSpc>
                <a:spcPct val="100000"/>
              </a:lnSpc>
              <a:spcAft>
                <a:spcPts val="1800"/>
              </a:spcAft>
              <a:buSzTx/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2002 – established with mandate from EC to support a coherent and strategy-led approach to policy-making on research infrastructures in Europe </a:t>
            </a:r>
          </a:p>
          <a:p>
            <a:pPr defTabSz="560831">
              <a:lnSpc>
                <a:spcPct val="100000"/>
              </a:lnSpc>
              <a:spcAft>
                <a:spcPts val="1800"/>
              </a:spcAft>
              <a:buSzTx/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2006 </a:t>
            </a:r>
            <a:r>
              <a:rPr lang="en-US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– first roadmap for the next generation of </a:t>
            </a:r>
            <a:r>
              <a:rPr lang="en-US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Pan </a:t>
            </a:r>
            <a:r>
              <a:rPr lang="en-US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-EU RIs (48 projects</a:t>
            </a:r>
            <a:r>
              <a:rPr lang="en-US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)</a:t>
            </a:r>
          </a:p>
          <a:p>
            <a:pPr defTabSz="560831">
              <a:lnSpc>
                <a:spcPct val="100000"/>
              </a:lnSpc>
              <a:spcAft>
                <a:spcPts val="1800"/>
              </a:spcAft>
              <a:buSzTx/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2008 – 1</a:t>
            </a:r>
            <a:r>
              <a:rPr lang="en-US" sz="2800" baseline="300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st</a:t>
            </a:r>
            <a:r>
              <a:rPr lang="en-US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 update </a:t>
            </a:r>
          </a:p>
          <a:p>
            <a:pPr defTabSz="560831">
              <a:lnSpc>
                <a:spcPct val="100000"/>
              </a:lnSpc>
              <a:spcAft>
                <a:spcPts val="1800"/>
              </a:spcAft>
              <a:buSzTx/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2011 – 2</a:t>
            </a:r>
            <a:r>
              <a:rPr lang="en-US" sz="2800" baseline="300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nd</a:t>
            </a:r>
            <a:r>
              <a:rPr lang="en-US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 update </a:t>
            </a:r>
            <a:endParaRPr lang="en-US" sz="2800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 algn="l" defTabSz="560831" rtl="0">
              <a:lnSpc>
                <a:spcPct val="100000"/>
              </a:lnSpc>
              <a:spcAft>
                <a:spcPts val="1800"/>
              </a:spcAft>
              <a:buSzTx/>
              <a:defRPr sz="1800">
                <a:solidFill>
                  <a:srgbClr val="000000"/>
                </a:solidFill>
              </a:defRPr>
            </a:pPr>
            <a:r>
              <a:rPr lang="en-GB" sz="2800" kern="1200" dirty="0" smtClean="0">
                <a:solidFill>
                  <a:schemeClr val="tx1"/>
                </a:solidFill>
                <a:latin typeface="Lato Light"/>
                <a:ea typeface="Lato Light"/>
                <a:cs typeface="Lato Light"/>
                <a:sym typeface="Lato Light"/>
              </a:rPr>
              <a:t>2014  - ESFRI Roadmap</a:t>
            </a:r>
            <a:endParaRPr lang="en-US" sz="2800" dirty="0" smtClean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defTabSz="560831">
              <a:lnSpc>
                <a:spcPct val="100000"/>
              </a:lnSpc>
              <a:spcAft>
                <a:spcPts val="1800"/>
              </a:spcAft>
              <a:buSzTx/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2016 - </a:t>
            </a:r>
            <a:r>
              <a:rPr lang="en-US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ESFRI Landmarks (5 in SSH)</a:t>
            </a:r>
          </a:p>
          <a:p>
            <a:pPr defTabSz="560831">
              <a:lnSpc>
                <a:spcPct val="100000"/>
              </a:lnSpc>
              <a:spcAft>
                <a:spcPts val="1800"/>
              </a:spcAft>
              <a:buSzTx/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indent="0" defTabSz="560831">
              <a:lnSpc>
                <a:spcPct val="100000"/>
              </a:lnSpc>
              <a:spcAft>
                <a:spcPts val="1800"/>
              </a:spcAft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</a:rPr>
              <a:t>Sustainability</a:t>
            </a:r>
            <a:r>
              <a:rPr lang="en-US" sz="2800" dirty="0">
                <a:solidFill>
                  <a:schemeClr val="bg1"/>
                </a:solidFill>
              </a:rPr>
              <a:t>: </a:t>
            </a:r>
            <a:r>
              <a:rPr lang="en-US" sz="2800" dirty="0"/>
              <a:t> </a:t>
            </a:r>
          </a:p>
          <a:p>
            <a:r>
              <a:rPr lang="en-US" sz="2800" dirty="0"/>
              <a:t>1) financially and </a:t>
            </a:r>
            <a:r>
              <a:rPr lang="en-US" sz="2800" dirty="0" err="1"/>
              <a:t>organisationally</a:t>
            </a:r>
            <a:r>
              <a:rPr lang="en-US" sz="2800" dirty="0"/>
              <a:t>, </a:t>
            </a:r>
          </a:p>
          <a:p>
            <a:r>
              <a:rPr lang="en-US" sz="2800" dirty="0"/>
              <a:t>2) </a:t>
            </a:r>
            <a:r>
              <a:rPr lang="en-US" sz="2800" dirty="0" smtClean="0"/>
              <a:t>technically, </a:t>
            </a:r>
            <a:r>
              <a:rPr lang="en-US" sz="2800" dirty="0"/>
              <a:t>and </a:t>
            </a:r>
          </a:p>
          <a:p>
            <a:r>
              <a:rPr lang="en-US" sz="2800" dirty="0"/>
              <a:t>3) in terms of human </a:t>
            </a:r>
            <a:r>
              <a:rPr lang="en-US" sz="2800" dirty="0" smtClean="0"/>
              <a:t>resources. </a:t>
            </a:r>
          </a:p>
        </p:txBody>
      </p:sp>
      <p:sp>
        <p:nvSpPr>
          <p:cNvPr id="6" name="Shape 29"/>
          <p:cNvSpPr>
            <a:spLocks noGrp="1"/>
          </p:cNvSpPr>
          <p:nvPr>
            <p:ph type="title"/>
          </p:nvPr>
        </p:nvSpPr>
        <p:spPr>
          <a:xfrm>
            <a:off x="719997" y="491399"/>
            <a:ext cx="12284801" cy="101083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rgbClr val="FFFFFF"/>
                </a:solidFill>
              </a:rPr>
              <a:t>ESFRI- </a:t>
            </a:r>
            <a:r>
              <a:rPr lang="en-US" sz="3200" dirty="0" smtClean="0">
                <a:solidFill>
                  <a:srgbClr val="FFFFFF"/>
                </a:solidFill>
              </a:rPr>
              <a:t>European Strategy Forum for Research Infrastructures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7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750" y="6239056"/>
            <a:ext cx="11761243" cy="193953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20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700642" y="510799"/>
            <a:ext cx="11761243" cy="19395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CCED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b-NO" sz="4400" dirty="0" err="1" smtClean="0">
                <a:solidFill>
                  <a:schemeClr val="bg1"/>
                </a:solidFill>
              </a:rPr>
              <a:t>What</a:t>
            </a:r>
            <a:r>
              <a:rPr lang="nb-NO" sz="4400" dirty="0" smtClean="0">
                <a:solidFill>
                  <a:schemeClr val="bg1"/>
                </a:solidFill>
              </a:rPr>
              <a:t> is CESSDA?</a:t>
            </a:r>
            <a:endParaRPr sz="4400" dirty="0">
              <a:solidFill>
                <a:schemeClr val="bg1"/>
              </a:solidFill>
            </a:endParaRPr>
          </a:p>
        </p:txBody>
      </p:sp>
      <p:grpSp>
        <p:nvGrpSpPr>
          <p:cNvPr id="120" name="Gruppe 119"/>
          <p:cNvGrpSpPr/>
          <p:nvPr/>
        </p:nvGrpSpPr>
        <p:grpSpPr>
          <a:xfrm>
            <a:off x="5774769" y="1042511"/>
            <a:ext cx="7035535" cy="6663149"/>
            <a:chOff x="2022024" y="1468207"/>
            <a:chExt cx="8292823" cy="7811378"/>
          </a:xfrm>
        </p:grpSpPr>
        <p:sp>
          <p:nvSpPr>
            <p:cNvPr id="121" name="Rectangle 12"/>
            <p:cNvSpPr>
              <a:spLocks noChangeArrowheads="1"/>
            </p:cNvSpPr>
            <p:nvPr/>
          </p:nvSpPr>
          <p:spPr bwMode="auto">
            <a:xfrm>
              <a:off x="7054616" y="5481779"/>
              <a:ext cx="215667" cy="28414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22" name="Rectangle 13"/>
            <p:cNvSpPr>
              <a:spLocks noChangeArrowheads="1"/>
            </p:cNvSpPr>
            <p:nvPr/>
          </p:nvSpPr>
          <p:spPr bwMode="auto">
            <a:xfrm>
              <a:off x="7054616" y="5481779"/>
              <a:ext cx="215667" cy="284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23" name="Freeform 16"/>
            <p:cNvSpPr>
              <a:spLocks/>
            </p:cNvSpPr>
            <p:nvPr/>
          </p:nvSpPr>
          <p:spPr bwMode="auto">
            <a:xfrm>
              <a:off x="9844510" y="7042220"/>
              <a:ext cx="412978" cy="385966"/>
            </a:xfrm>
            <a:custGeom>
              <a:avLst/>
              <a:gdLst>
                <a:gd name="T0" fmla="*/ 15 w 21"/>
                <a:gd name="T1" fmla="*/ 3 h 19"/>
                <a:gd name="T2" fmla="*/ 21 w 21"/>
                <a:gd name="T3" fmla="*/ 4 h 19"/>
                <a:gd name="T4" fmla="*/ 21 w 21"/>
                <a:gd name="T5" fmla="*/ 7 h 19"/>
                <a:gd name="T6" fmla="*/ 11 w 21"/>
                <a:gd name="T7" fmla="*/ 9 h 19"/>
                <a:gd name="T8" fmla="*/ 2 w 21"/>
                <a:gd name="T9" fmla="*/ 19 h 19"/>
                <a:gd name="T10" fmla="*/ 2 w 21"/>
                <a:gd name="T11" fmla="*/ 16 h 19"/>
                <a:gd name="T12" fmla="*/ 6 w 21"/>
                <a:gd name="T13" fmla="*/ 13 h 19"/>
                <a:gd name="T14" fmla="*/ 0 w 21"/>
                <a:gd name="T15" fmla="*/ 14 h 19"/>
                <a:gd name="T16" fmla="*/ 3 w 21"/>
                <a:gd name="T17" fmla="*/ 6 h 19"/>
                <a:gd name="T18" fmla="*/ 1 w 21"/>
                <a:gd name="T19" fmla="*/ 3 h 19"/>
                <a:gd name="T20" fmla="*/ 6 w 21"/>
                <a:gd name="T21" fmla="*/ 0 h 19"/>
                <a:gd name="T22" fmla="*/ 13 w 21"/>
                <a:gd name="T23" fmla="*/ 0 h 19"/>
                <a:gd name="T24" fmla="*/ 15 w 21"/>
                <a:gd name="T2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9">
                  <a:moveTo>
                    <a:pt x="15" y="3"/>
                  </a:moveTo>
                  <a:lnTo>
                    <a:pt x="21" y="4"/>
                  </a:lnTo>
                  <a:lnTo>
                    <a:pt x="21" y="7"/>
                  </a:lnTo>
                  <a:lnTo>
                    <a:pt x="11" y="9"/>
                  </a:lnTo>
                  <a:lnTo>
                    <a:pt x="2" y="19"/>
                  </a:lnTo>
                  <a:lnTo>
                    <a:pt x="2" y="16"/>
                  </a:lnTo>
                  <a:lnTo>
                    <a:pt x="6" y="13"/>
                  </a:lnTo>
                  <a:lnTo>
                    <a:pt x="0" y="14"/>
                  </a:lnTo>
                  <a:lnTo>
                    <a:pt x="3" y="6"/>
                  </a:lnTo>
                  <a:lnTo>
                    <a:pt x="1" y="3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24" name="Freeform 17"/>
            <p:cNvSpPr>
              <a:spLocks/>
            </p:cNvSpPr>
            <p:nvPr/>
          </p:nvSpPr>
          <p:spPr bwMode="auto">
            <a:xfrm>
              <a:off x="9844510" y="7042220"/>
              <a:ext cx="412978" cy="385966"/>
            </a:xfrm>
            <a:custGeom>
              <a:avLst/>
              <a:gdLst>
                <a:gd name="T0" fmla="*/ 15 w 21"/>
                <a:gd name="T1" fmla="*/ 3 h 19"/>
                <a:gd name="T2" fmla="*/ 21 w 21"/>
                <a:gd name="T3" fmla="*/ 4 h 19"/>
                <a:gd name="T4" fmla="*/ 21 w 21"/>
                <a:gd name="T5" fmla="*/ 7 h 19"/>
                <a:gd name="T6" fmla="*/ 11 w 21"/>
                <a:gd name="T7" fmla="*/ 9 h 19"/>
                <a:gd name="T8" fmla="*/ 2 w 21"/>
                <a:gd name="T9" fmla="*/ 19 h 19"/>
                <a:gd name="T10" fmla="*/ 2 w 21"/>
                <a:gd name="T11" fmla="*/ 16 h 19"/>
                <a:gd name="T12" fmla="*/ 6 w 21"/>
                <a:gd name="T13" fmla="*/ 13 h 19"/>
                <a:gd name="T14" fmla="*/ 0 w 21"/>
                <a:gd name="T15" fmla="*/ 14 h 19"/>
                <a:gd name="T16" fmla="*/ 3 w 21"/>
                <a:gd name="T17" fmla="*/ 6 h 19"/>
                <a:gd name="T18" fmla="*/ 1 w 21"/>
                <a:gd name="T19" fmla="*/ 3 h 19"/>
                <a:gd name="T20" fmla="*/ 6 w 21"/>
                <a:gd name="T21" fmla="*/ 0 h 19"/>
                <a:gd name="T22" fmla="*/ 13 w 21"/>
                <a:gd name="T23" fmla="*/ 0 h 19"/>
                <a:gd name="T24" fmla="*/ 15 w 21"/>
                <a:gd name="T2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9">
                  <a:moveTo>
                    <a:pt x="15" y="3"/>
                  </a:moveTo>
                  <a:lnTo>
                    <a:pt x="21" y="4"/>
                  </a:lnTo>
                  <a:lnTo>
                    <a:pt x="21" y="7"/>
                  </a:lnTo>
                  <a:lnTo>
                    <a:pt x="11" y="9"/>
                  </a:lnTo>
                  <a:lnTo>
                    <a:pt x="2" y="19"/>
                  </a:lnTo>
                  <a:lnTo>
                    <a:pt x="2" y="16"/>
                  </a:lnTo>
                  <a:lnTo>
                    <a:pt x="6" y="13"/>
                  </a:lnTo>
                  <a:lnTo>
                    <a:pt x="0" y="14"/>
                  </a:lnTo>
                  <a:lnTo>
                    <a:pt x="3" y="6"/>
                  </a:lnTo>
                  <a:lnTo>
                    <a:pt x="1" y="3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25" name="Freeform 20"/>
            <p:cNvSpPr>
              <a:spLocks/>
            </p:cNvSpPr>
            <p:nvPr/>
          </p:nvSpPr>
          <p:spPr bwMode="auto">
            <a:xfrm>
              <a:off x="8841894" y="7042220"/>
              <a:ext cx="275318" cy="568294"/>
            </a:xfrm>
            <a:custGeom>
              <a:avLst/>
              <a:gdLst>
                <a:gd name="T0" fmla="*/ 14 w 14"/>
                <a:gd name="T1" fmla="*/ 16 h 28"/>
                <a:gd name="T2" fmla="*/ 14 w 14"/>
                <a:gd name="T3" fmla="*/ 19 h 28"/>
                <a:gd name="T4" fmla="*/ 8 w 14"/>
                <a:gd name="T5" fmla="*/ 28 h 28"/>
                <a:gd name="T6" fmla="*/ 1 w 14"/>
                <a:gd name="T7" fmla="*/ 21 h 28"/>
                <a:gd name="T8" fmla="*/ 2 w 14"/>
                <a:gd name="T9" fmla="*/ 8 h 28"/>
                <a:gd name="T10" fmla="*/ 0 w 14"/>
                <a:gd name="T11" fmla="*/ 8 h 28"/>
                <a:gd name="T12" fmla="*/ 3 w 14"/>
                <a:gd name="T13" fmla="*/ 0 h 28"/>
                <a:gd name="T14" fmla="*/ 6 w 14"/>
                <a:gd name="T15" fmla="*/ 1 h 28"/>
                <a:gd name="T16" fmla="*/ 10 w 14"/>
                <a:gd name="T17" fmla="*/ 5 h 28"/>
                <a:gd name="T18" fmla="*/ 10 w 14"/>
                <a:gd name="T19" fmla="*/ 11 h 28"/>
                <a:gd name="T20" fmla="*/ 14 w 14"/>
                <a:gd name="T21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8">
                  <a:moveTo>
                    <a:pt x="14" y="16"/>
                  </a:moveTo>
                  <a:lnTo>
                    <a:pt x="14" y="19"/>
                  </a:lnTo>
                  <a:lnTo>
                    <a:pt x="8" y="28"/>
                  </a:lnTo>
                  <a:lnTo>
                    <a:pt x="1" y="21"/>
                  </a:lnTo>
                  <a:lnTo>
                    <a:pt x="2" y="8"/>
                  </a:lnTo>
                  <a:lnTo>
                    <a:pt x="0" y="8"/>
                  </a:lnTo>
                  <a:lnTo>
                    <a:pt x="3" y="0"/>
                  </a:lnTo>
                  <a:lnTo>
                    <a:pt x="6" y="1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26" name="Freeform 21"/>
            <p:cNvSpPr>
              <a:spLocks/>
            </p:cNvSpPr>
            <p:nvPr/>
          </p:nvSpPr>
          <p:spPr bwMode="auto">
            <a:xfrm>
              <a:off x="8841894" y="7042220"/>
              <a:ext cx="275318" cy="568294"/>
            </a:xfrm>
            <a:custGeom>
              <a:avLst/>
              <a:gdLst>
                <a:gd name="T0" fmla="*/ 14 w 14"/>
                <a:gd name="T1" fmla="*/ 16 h 28"/>
                <a:gd name="T2" fmla="*/ 14 w 14"/>
                <a:gd name="T3" fmla="*/ 19 h 28"/>
                <a:gd name="T4" fmla="*/ 8 w 14"/>
                <a:gd name="T5" fmla="*/ 28 h 28"/>
                <a:gd name="T6" fmla="*/ 1 w 14"/>
                <a:gd name="T7" fmla="*/ 21 h 28"/>
                <a:gd name="T8" fmla="*/ 2 w 14"/>
                <a:gd name="T9" fmla="*/ 8 h 28"/>
                <a:gd name="T10" fmla="*/ 0 w 14"/>
                <a:gd name="T11" fmla="*/ 8 h 28"/>
                <a:gd name="T12" fmla="*/ 3 w 14"/>
                <a:gd name="T13" fmla="*/ 0 h 28"/>
                <a:gd name="T14" fmla="*/ 6 w 14"/>
                <a:gd name="T15" fmla="*/ 1 h 28"/>
                <a:gd name="T16" fmla="*/ 10 w 14"/>
                <a:gd name="T17" fmla="*/ 5 h 28"/>
                <a:gd name="T18" fmla="*/ 10 w 14"/>
                <a:gd name="T19" fmla="*/ 11 h 28"/>
                <a:gd name="T20" fmla="*/ 14 w 14"/>
                <a:gd name="T21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8">
                  <a:moveTo>
                    <a:pt x="14" y="16"/>
                  </a:moveTo>
                  <a:lnTo>
                    <a:pt x="14" y="19"/>
                  </a:lnTo>
                  <a:lnTo>
                    <a:pt x="8" y="28"/>
                  </a:lnTo>
                  <a:lnTo>
                    <a:pt x="1" y="21"/>
                  </a:lnTo>
                  <a:lnTo>
                    <a:pt x="2" y="8"/>
                  </a:lnTo>
                  <a:lnTo>
                    <a:pt x="0" y="8"/>
                  </a:lnTo>
                  <a:lnTo>
                    <a:pt x="3" y="0"/>
                  </a:lnTo>
                  <a:lnTo>
                    <a:pt x="6" y="1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4" y="16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27" name="Freeform 22"/>
            <p:cNvSpPr>
              <a:spLocks/>
            </p:cNvSpPr>
            <p:nvPr/>
          </p:nvSpPr>
          <p:spPr bwMode="auto">
            <a:xfrm>
              <a:off x="7545601" y="5827491"/>
              <a:ext cx="963615" cy="485418"/>
            </a:xfrm>
            <a:custGeom>
              <a:avLst/>
              <a:gdLst>
                <a:gd name="T0" fmla="*/ 33 w 49"/>
                <a:gd name="T1" fmla="*/ 4 h 24"/>
                <a:gd name="T2" fmla="*/ 35 w 49"/>
                <a:gd name="T3" fmla="*/ 0 h 24"/>
                <a:gd name="T4" fmla="*/ 47 w 49"/>
                <a:gd name="T5" fmla="*/ 1 h 24"/>
                <a:gd name="T6" fmla="*/ 49 w 49"/>
                <a:gd name="T7" fmla="*/ 8 h 24"/>
                <a:gd name="T8" fmla="*/ 43 w 49"/>
                <a:gd name="T9" fmla="*/ 20 h 24"/>
                <a:gd name="T10" fmla="*/ 32 w 49"/>
                <a:gd name="T11" fmla="*/ 24 h 24"/>
                <a:gd name="T12" fmla="*/ 26 w 49"/>
                <a:gd name="T13" fmla="*/ 24 h 24"/>
                <a:gd name="T14" fmla="*/ 19 w 49"/>
                <a:gd name="T15" fmla="*/ 22 h 24"/>
                <a:gd name="T16" fmla="*/ 16 w 49"/>
                <a:gd name="T17" fmla="*/ 18 h 24"/>
                <a:gd name="T18" fmla="*/ 5 w 49"/>
                <a:gd name="T19" fmla="*/ 19 h 24"/>
                <a:gd name="T20" fmla="*/ 0 w 49"/>
                <a:gd name="T21" fmla="*/ 18 h 24"/>
                <a:gd name="T22" fmla="*/ 0 w 49"/>
                <a:gd name="T23" fmla="*/ 13 h 24"/>
                <a:gd name="T24" fmla="*/ 4 w 49"/>
                <a:gd name="T25" fmla="*/ 15 h 24"/>
                <a:gd name="T26" fmla="*/ 18 w 49"/>
                <a:gd name="T27" fmla="*/ 12 h 24"/>
                <a:gd name="T28" fmla="*/ 21 w 49"/>
                <a:gd name="T29" fmla="*/ 13 h 24"/>
                <a:gd name="T30" fmla="*/ 22 w 49"/>
                <a:gd name="T31" fmla="*/ 7 h 24"/>
                <a:gd name="T32" fmla="*/ 27 w 49"/>
                <a:gd name="T33" fmla="*/ 2 h 24"/>
                <a:gd name="T34" fmla="*/ 33 w 49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24">
                  <a:moveTo>
                    <a:pt x="33" y="4"/>
                  </a:moveTo>
                  <a:lnTo>
                    <a:pt x="35" y="0"/>
                  </a:lnTo>
                  <a:lnTo>
                    <a:pt x="47" y="1"/>
                  </a:lnTo>
                  <a:lnTo>
                    <a:pt x="49" y="8"/>
                  </a:lnTo>
                  <a:lnTo>
                    <a:pt x="43" y="20"/>
                  </a:lnTo>
                  <a:lnTo>
                    <a:pt x="32" y="24"/>
                  </a:lnTo>
                  <a:lnTo>
                    <a:pt x="26" y="24"/>
                  </a:lnTo>
                  <a:lnTo>
                    <a:pt x="19" y="22"/>
                  </a:lnTo>
                  <a:lnTo>
                    <a:pt x="16" y="18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4" y="15"/>
                  </a:lnTo>
                  <a:lnTo>
                    <a:pt x="18" y="12"/>
                  </a:lnTo>
                  <a:lnTo>
                    <a:pt x="21" y="13"/>
                  </a:lnTo>
                  <a:lnTo>
                    <a:pt x="22" y="7"/>
                  </a:lnTo>
                  <a:lnTo>
                    <a:pt x="27" y="2"/>
                  </a:lnTo>
                  <a:lnTo>
                    <a:pt x="33" y="4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28" name="Freeform 23"/>
            <p:cNvSpPr>
              <a:spLocks/>
            </p:cNvSpPr>
            <p:nvPr/>
          </p:nvSpPr>
          <p:spPr bwMode="auto">
            <a:xfrm>
              <a:off x="7545601" y="5827491"/>
              <a:ext cx="963615" cy="485418"/>
            </a:xfrm>
            <a:custGeom>
              <a:avLst/>
              <a:gdLst>
                <a:gd name="T0" fmla="*/ 33 w 49"/>
                <a:gd name="T1" fmla="*/ 4 h 24"/>
                <a:gd name="T2" fmla="*/ 35 w 49"/>
                <a:gd name="T3" fmla="*/ 0 h 24"/>
                <a:gd name="T4" fmla="*/ 47 w 49"/>
                <a:gd name="T5" fmla="*/ 1 h 24"/>
                <a:gd name="T6" fmla="*/ 49 w 49"/>
                <a:gd name="T7" fmla="*/ 8 h 24"/>
                <a:gd name="T8" fmla="*/ 43 w 49"/>
                <a:gd name="T9" fmla="*/ 20 h 24"/>
                <a:gd name="T10" fmla="*/ 32 w 49"/>
                <a:gd name="T11" fmla="*/ 24 h 24"/>
                <a:gd name="T12" fmla="*/ 26 w 49"/>
                <a:gd name="T13" fmla="*/ 24 h 24"/>
                <a:gd name="T14" fmla="*/ 19 w 49"/>
                <a:gd name="T15" fmla="*/ 22 h 24"/>
                <a:gd name="T16" fmla="*/ 16 w 49"/>
                <a:gd name="T17" fmla="*/ 18 h 24"/>
                <a:gd name="T18" fmla="*/ 5 w 49"/>
                <a:gd name="T19" fmla="*/ 19 h 24"/>
                <a:gd name="T20" fmla="*/ 0 w 49"/>
                <a:gd name="T21" fmla="*/ 18 h 24"/>
                <a:gd name="T22" fmla="*/ 0 w 49"/>
                <a:gd name="T23" fmla="*/ 13 h 24"/>
                <a:gd name="T24" fmla="*/ 4 w 49"/>
                <a:gd name="T25" fmla="*/ 15 h 24"/>
                <a:gd name="T26" fmla="*/ 18 w 49"/>
                <a:gd name="T27" fmla="*/ 12 h 24"/>
                <a:gd name="T28" fmla="*/ 21 w 49"/>
                <a:gd name="T29" fmla="*/ 13 h 24"/>
                <a:gd name="T30" fmla="*/ 22 w 49"/>
                <a:gd name="T31" fmla="*/ 7 h 24"/>
                <a:gd name="T32" fmla="*/ 27 w 49"/>
                <a:gd name="T33" fmla="*/ 2 h 24"/>
                <a:gd name="T34" fmla="*/ 33 w 49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24">
                  <a:moveTo>
                    <a:pt x="33" y="4"/>
                  </a:moveTo>
                  <a:lnTo>
                    <a:pt x="35" y="0"/>
                  </a:lnTo>
                  <a:lnTo>
                    <a:pt x="47" y="1"/>
                  </a:lnTo>
                  <a:lnTo>
                    <a:pt x="49" y="8"/>
                  </a:lnTo>
                  <a:lnTo>
                    <a:pt x="43" y="20"/>
                  </a:lnTo>
                  <a:lnTo>
                    <a:pt x="32" y="24"/>
                  </a:lnTo>
                  <a:lnTo>
                    <a:pt x="26" y="24"/>
                  </a:lnTo>
                  <a:lnTo>
                    <a:pt x="19" y="22"/>
                  </a:lnTo>
                  <a:lnTo>
                    <a:pt x="16" y="18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4" y="15"/>
                  </a:lnTo>
                  <a:lnTo>
                    <a:pt x="18" y="12"/>
                  </a:lnTo>
                  <a:lnTo>
                    <a:pt x="21" y="13"/>
                  </a:lnTo>
                  <a:lnTo>
                    <a:pt x="22" y="7"/>
                  </a:lnTo>
                  <a:lnTo>
                    <a:pt x="27" y="2"/>
                  </a:lnTo>
                  <a:lnTo>
                    <a:pt x="33" y="4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29" name="Freeform 24"/>
            <p:cNvSpPr>
              <a:spLocks/>
            </p:cNvSpPr>
            <p:nvPr/>
          </p:nvSpPr>
          <p:spPr bwMode="auto">
            <a:xfrm>
              <a:off x="6799947" y="5259198"/>
              <a:ext cx="373973" cy="364655"/>
            </a:xfrm>
            <a:custGeom>
              <a:avLst/>
              <a:gdLst>
                <a:gd name="T0" fmla="*/ 19 w 19"/>
                <a:gd name="T1" fmla="*/ 8 h 18"/>
                <a:gd name="T2" fmla="*/ 18 w 19"/>
                <a:gd name="T3" fmla="*/ 13 h 18"/>
                <a:gd name="T4" fmla="*/ 16 w 19"/>
                <a:gd name="T5" fmla="*/ 18 h 18"/>
                <a:gd name="T6" fmla="*/ 11 w 19"/>
                <a:gd name="T7" fmla="*/ 17 h 18"/>
                <a:gd name="T8" fmla="*/ 12 w 19"/>
                <a:gd name="T9" fmla="*/ 13 h 18"/>
                <a:gd name="T10" fmla="*/ 7 w 19"/>
                <a:gd name="T11" fmla="*/ 14 h 18"/>
                <a:gd name="T12" fmla="*/ 7 w 19"/>
                <a:gd name="T13" fmla="*/ 10 h 18"/>
                <a:gd name="T14" fmla="*/ 0 w 19"/>
                <a:gd name="T15" fmla="*/ 4 h 18"/>
                <a:gd name="T16" fmla="*/ 0 w 19"/>
                <a:gd name="T17" fmla="*/ 2 h 18"/>
                <a:gd name="T18" fmla="*/ 5 w 19"/>
                <a:gd name="T19" fmla="*/ 0 h 18"/>
                <a:gd name="T20" fmla="*/ 15 w 19"/>
                <a:gd name="T21" fmla="*/ 1 h 18"/>
                <a:gd name="T22" fmla="*/ 19 w 19"/>
                <a:gd name="T2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8">
                  <a:moveTo>
                    <a:pt x="19" y="8"/>
                  </a:moveTo>
                  <a:lnTo>
                    <a:pt x="18" y="13"/>
                  </a:lnTo>
                  <a:lnTo>
                    <a:pt x="16" y="18"/>
                  </a:lnTo>
                  <a:lnTo>
                    <a:pt x="11" y="17"/>
                  </a:lnTo>
                  <a:lnTo>
                    <a:pt x="12" y="13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5" y="0"/>
                  </a:lnTo>
                  <a:lnTo>
                    <a:pt x="15" y="1"/>
                  </a:lnTo>
                  <a:lnTo>
                    <a:pt x="19" y="8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0" name="Freeform 25"/>
            <p:cNvSpPr>
              <a:spLocks/>
            </p:cNvSpPr>
            <p:nvPr/>
          </p:nvSpPr>
          <p:spPr bwMode="auto">
            <a:xfrm>
              <a:off x="6799947" y="5259198"/>
              <a:ext cx="373973" cy="364655"/>
            </a:xfrm>
            <a:custGeom>
              <a:avLst/>
              <a:gdLst>
                <a:gd name="T0" fmla="*/ 19 w 19"/>
                <a:gd name="T1" fmla="*/ 8 h 18"/>
                <a:gd name="T2" fmla="*/ 18 w 19"/>
                <a:gd name="T3" fmla="*/ 13 h 18"/>
                <a:gd name="T4" fmla="*/ 16 w 19"/>
                <a:gd name="T5" fmla="*/ 18 h 18"/>
                <a:gd name="T6" fmla="*/ 11 w 19"/>
                <a:gd name="T7" fmla="*/ 17 h 18"/>
                <a:gd name="T8" fmla="*/ 12 w 19"/>
                <a:gd name="T9" fmla="*/ 13 h 18"/>
                <a:gd name="T10" fmla="*/ 7 w 19"/>
                <a:gd name="T11" fmla="*/ 14 h 18"/>
                <a:gd name="T12" fmla="*/ 7 w 19"/>
                <a:gd name="T13" fmla="*/ 10 h 18"/>
                <a:gd name="T14" fmla="*/ 0 w 19"/>
                <a:gd name="T15" fmla="*/ 4 h 18"/>
                <a:gd name="T16" fmla="*/ 0 w 19"/>
                <a:gd name="T17" fmla="*/ 2 h 18"/>
                <a:gd name="T18" fmla="*/ 5 w 19"/>
                <a:gd name="T19" fmla="*/ 0 h 18"/>
                <a:gd name="T20" fmla="*/ 15 w 19"/>
                <a:gd name="T21" fmla="*/ 1 h 18"/>
                <a:gd name="T22" fmla="*/ 19 w 19"/>
                <a:gd name="T2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8">
                  <a:moveTo>
                    <a:pt x="19" y="8"/>
                  </a:moveTo>
                  <a:lnTo>
                    <a:pt x="18" y="13"/>
                  </a:lnTo>
                  <a:lnTo>
                    <a:pt x="16" y="18"/>
                  </a:lnTo>
                  <a:lnTo>
                    <a:pt x="11" y="17"/>
                  </a:lnTo>
                  <a:lnTo>
                    <a:pt x="12" y="13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5" y="0"/>
                  </a:lnTo>
                  <a:lnTo>
                    <a:pt x="15" y="1"/>
                  </a:lnTo>
                  <a:lnTo>
                    <a:pt x="19" y="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1" name="Freeform 26"/>
            <p:cNvSpPr>
              <a:spLocks/>
            </p:cNvSpPr>
            <p:nvPr/>
          </p:nvSpPr>
          <p:spPr bwMode="auto">
            <a:xfrm>
              <a:off x="9254871" y="6637309"/>
              <a:ext cx="864959" cy="608548"/>
            </a:xfrm>
            <a:custGeom>
              <a:avLst/>
              <a:gdLst>
                <a:gd name="T0" fmla="*/ 38 w 44"/>
                <a:gd name="T1" fmla="*/ 15 h 30"/>
                <a:gd name="T2" fmla="*/ 43 w 44"/>
                <a:gd name="T3" fmla="*/ 20 h 30"/>
                <a:gd name="T4" fmla="*/ 36 w 44"/>
                <a:gd name="T5" fmla="*/ 20 h 30"/>
                <a:gd name="T6" fmla="*/ 31 w 44"/>
                <a:gd name="T7" fmla="*/ 23 h 30"/>
                <a:gd name="T8" fmla="*/ 25 w 44"/>
                <a:gd name="T9" fmla="*/ 29 h 30"/>
                <a:gd name="T10" fmla="*/ 19 w 44"/>
                <a:gd name="T11" fmla="*/ 27 h 30"/>
                <a:gd name="T12" fmla="*/ 6 w 44"/>
                <a:gd name="T13" fmla="*/ 30 h 30"/>
                <a:gd name="T14" fmla="*/ 5 w 44"/>
                <a:gd name="T15" fmla="*/ 24 h 30"/>
                <a:gd name="T16" fmla="*/ 2 w 44"/>
                <a:gd name="T17" fmla="*/ 22 h 30"/>
                <a:gd name="T18" fmla="*/ 4 w 44"/>
                <a:gd name="T19" fmla="*/ 13 h 30"/>
                <a:gd name="T20" fmla="*/ 0 w 44"/>
                <a:gd name="T21" fmla="*/ 7 h 30"/>
                <a:gd name="T22" fmla="*/ 3 w 44"/>
                <a:gd name="T23" fmla="*/ 3 h 30"/>
                <a:gd name="T24" fmla="*/ 4 w 44"/>
                <a:gd name="T25" fmla="*/ 7 h 30"/>
                <a:gd name="T26" fmla="*/ 22 w 44"/>
                <a:gd name="T27" fmla="*/ 6 h 30"/>
                <a:gd name="T28" fmla="*/ 32 w 44"/>
                <a:gd name="T29" fmla="*/ 0 h 30"/>
                <a:gd name="T30" fmla="*/ 44 w 44"/>
                <a:gd name="T31" fmla="*/ 2 h 30"/>
                <a:gd name="T32" fmla="*/ 38 w 44"/>
                <a:gd name="T3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30">
                  <a:moveTo>
                    <a:pt x="38" y="15"/>
                  </a:moveTo>
                  <a:lnTo>
                    <a:pt x="43" y="20"/>
                  </a:lnTo>
                  <a:lnTo>
                    <a:pt x="36" y="20"/>
                  </a:lnTo>
                  <a:lnTo>
                    <a:pt x="31" y="23"/>
                  </a:lnTo>
                  <a:lnTo>
                    <a:pt x="25" y="29"/>
                  </a:lnTo>
                  <a:lnTo>
                    <a:pt x="19" y="27"/>
                  </a:lnTo>
                  <a:lnTo>
                    <a:pt x="6" y="30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4" y="13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7"/>
                  </a:lnTo>
                  <a:lnTo>
                    <a:pt x="22" y="6"/>
                  </a:lnTo>
                  <a:lnTo>
                    <a:pt x="32" y="0"/>
                  </a:lnTo>
                  <a:lnTo>
                    <a:pt x="44" y="2"/>
                  </a:lnTo>
                  <a:lnTo>
                    <a:pt x="38" y="1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2" name="Freeform 27"/>
            <p:cNvSpPr>
              <a:spLocks/>
            </p:cNvSpPr>
            <p:nvPr/>
          </p:nvSpPr>
          <p:spPr bwMode="auto">
            <a:xfrm>
              <a:off x="9254871" y="6637309"/>
              <a:ext cx="864959" cy="608548"/>
            </a:xfrm>
            <a:custGeom>
              <a:avLst/>
              <a:gdLst>
                <a:gd name="T0" fmla="*/ 38 w 44"/>
                <a:gd name="T1" fmla="*/ 15 h 30"/>
                <a:gd name="T2" fmla="*/ 43 w 44"/>
                <a:gd name="T3" fmla="*/ 20 h 30"/>
                <a:gd name="T4" fmla="*/ 36 w 44"/>
                <a:gd name="T5" fmla="*/ 20 h 30"/>
                <a:gd name="T6" fmla="*/ 31 w 44"/>
                <a:gd name="T7" fmla="*/ 23 h 30"/>
                <a:gd name="T8" fmla="*/ 25 w 44"/>
                <a:gd name="T9" fmla="*/ 29 h 30"/>
                <a:gd name="T10" fmla="*/ 19 w 44"/>
                <a:gd name="T11" fmla="*/ 27 h 30"/>
                <a:gd name="T12" fmla="*/ 6 w 44"/>
                <a:gd name="T13" fmla="*/ 30 h 30"/>
                <a:gd name="T14" fmla="*/ 5 w 44"/>
                <a:gd name="T15" fmla="*/ 24 h 30"/>
                <a:gd name="T16" fmla="*/ 2 w 44"/>
                <a:gd name="T17" fmla="*/ 22 h 30"/>
                <a:gd name="T18" fmla="*/ 4 w 44"/>
                <a:gd name="T19" fmla="*/ 13 h 30"/>
                <a:gd name="T20" fmla="*/ 0 w 44"/>
                <a:gd name="T21" fmla="*/ 7 h 30"/>
                <a:gd name="T22" fmla="*/ 3 w 44"/>
                <a:gd name="T23" fmla="*/ 3 h 30"/>
                <a:gd name="T24" fmla="*/ 4 w 44"/>
                <a:gd name="T25" fmla="*/ 7 h 30"/>
                <a:gd name="T26" fmla="*/ 22 w 44"/>
                <a:gd name="T27" fmla="*/ 6 h 30"/>
                <a:gd name="T28" fmla="*/ 32 w 44"/>
                <a:gd name="T29" fmla="*/ 0 h 30"/>
                <a:gd name="T30" fmla="*/ 44 w 44"/>
                <a:gd name="T31" fmla="*/ 2 h 30"/>
                <a:gd name="T32" fmla="*/ 38 w 44"/>
                <a:gd name="T3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30">
                  <a:moveTo>
                    <a:pt x="38" y="15"/>
                  </a:moveTo>
                  <a:lnTo>
                    <a:pt x="43" y="20"/>
                  </a:lnTo>
                  <a:lnTo>
                    <a:pt x="36" y="20"/>
                  </a:lnTo>
                  <a:lnTo>
                    <a:pt x="31" y="23"/>
                  </a:lnTo>
                  <a:lnTo>
                    <a:pt x="25" y="29"/>
                  </a:lnTo>
                  <a:lnTo>
                    <a:pt x="19" y="27"/>
                  </a:lnTo>
                  <a:lnTo>
                    <a:pt x="6" y="30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4" y="13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7"/>
                  </a:lnTo>
                  <a:lnTo>
                    <a:pt x="22" y="6"/>
                  </a:lnTo>
                  <a:lnTo>
                    <a:pt x="32" y="0"/>
                  </a:lnTo>
                  <a:lnTo>
                    <a:pt x="44" y="2"/>
                  </a:lnTo>
                  <a:lnTo>
                    <a:pt x="38" y="1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3" name="Freeform 28"/>
            <p:cNvSpPr>
              <a:spLocks/>
            </p:cNvSpPr>
            <p:nvPr/>
          </p:nvSpPr>
          <p:spPr bwMode="auto">
            <a:xfrm>
              <a:off x="7802565" y="4428070"/>
              <a:ext cx="195018" cy="201270"/>
            </a:xfrm>
            <a:custGeom>
              <a:avLst/>
              <a:gdLst>
                <a:gd name="T0" fmla="*/ 3 w 10"/>
                <a:gd name="T1" fmla="*/ 0 h 10"/>
                <a:gd name="T2" fmla="*/ 6 w 10"/>
                <a:gd name="T3" fmla="*/ 0 h 10"/>
                <a:gd name="T4" fmla="*/ 5 w 10"/>
                <a:gd name="T5" fmla="*/ 4 h 10"/>
                <a:gd name="T6" fmla="*/ 7 w 10"/>
                <a:gd name="T7" fmla="*/ 0 h 10"/>
                <a:gd name="T8" fmla="*/ 10 w 10"/>
                <a:gd name="T9" fmla="*/ 1 h 10"/>
                <a:gd name="T10" fmla="*/ 7 w 10"/>
                <a:gd name="T11" fmla="*/ 10 h 10"/>
                <a:gd name="T12" fmla="*/ 2 w 10"/>
                <a:gd name="T13" fmla="*/ 7 h 10"/>
                <a:gd name="T14" fmla="*/ 0 w 10"/>
                <a:gd name="T15" fmla="*/ 3 h 10"/>
                <a:gd name="T16" fmla="*/ 3 w 1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3" y="0"/>
                  </a:moveTo>
                  <a:lnTo>
                    <a:pt x="6" y="0"/>
                  </a:lnTo>
                  <a:lnTo>
                    <a:pt x="5" y="4"/>
                  </a:lnTo>
                  <a:lnTo>
                    <a:pt x="7" y="0"/>
                  </a:lnTo>
                  <a:lnTo>
                    <a:pt x="10" y="1"/>
                  </a:lnTo>
                  <a:lnTo>
                    <a:pt x="7" y="10"/>
                  </a:lnTo>
                  <a:lnTo>
                    <a:pt x="2" y="7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4" name="Freeform 29"/>
            <p:cNvSpPr>
              <a:spLocks/>
            </p:cNvSpPr>
            <p:nvPr/>
          </p:nvSpPr>
          <p:spPr bwMode="auto">
            <a:xfrm>
              <a:off x="7802565" y="4428070"/>
              <a:ext cx="195018" cy="201270"/>
            </a:xfrm>
            <a:custGeom>
              <a:avLst/>
              <a:gdLst>
                <a:gd name="T0" fmla="*/ 3 w 10"/>
                <a:gd name="T1" fmla="*/ 0 h 10"/>
                <a:gd name="T2" fmla="*/ 6 w 10"/>
                <a:gd name="T3" fmla="*/ 0 h 10"/>
                <a:gd name="T4" fmla="*/ 5 w 10"/>
                <a:gd name="T5" fmla="*/ 4 h 10"/>
                <a:gd name="T6" fmla="*/ 7 w 10"/>
                <a:gd name="T7" fmla="*/ 0 h 10"/>
                <a:gd name="T8" fmla="*/ 10 w 10"/>
                <a:gd name="T9" fmla="*/ 1 h 10"/>
                <a:gd name="T10" fmla="*/ 7 w 10"/>
                <a:gd name="T11" fmla="*/ 10 h 10"/>
                <a:gd name="T12" fmla="*/ 2 w 10"/>
                <a:gd name="T13" fmla="*/ 7 h 10"/>
                <a:gd name="T14" fmla="*/ 0 w 10"/>
                <a:gd name="T15" fmla="*/ 3 h 10"/>
                <a:gd name="T16" fmla="*/ 3 w 1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3" y="0"/>
                  </a:moveTo>
                  <a:lnTo>
                    <a:pt x="6" y="0"/>
                  </a:lnTo>
                  <a:lnTo>
                    <a:pt x="5" y="4"/>
                  </a:lnTo>
                  <a:lnTo>
                    <a:pt x="7" y="0"/>
                  </a:lnTo>
                  <a:lnTo>
                    <a:pt x="10" y="1"/>
                  </a:lnTo>
                  <a:lnTo>
                    <a:pt x="7" y="10"/>
                  </a:lnTo>
                  <a:lnTo>
                    <a:pt x="2" y="7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5" name="Freeform 30"/>
            <p:cNvSpPr>
              <a:spLocks/>
            </p:cNvSpPr>
            <p:nvPr/>
          </p:nvSpPr>
          <p:spPr bwMode="auto">
            <a:xfrm>
              <a:off x="7683261" y="4508577"/>
              <a:ext cx="119304" cy="101818"/>
            </a:xfrm>
            <a:custGeom>
              <a:avLst/>
              <a:gdLst>
                <a:gd name="T0" fmla="*/ 2 w 6"/>
                <a:gd name="T1" fmla="*/ 1 h 5"/>
                <a:gd name="T2" fmla="*/ 4 w 6"/>
                <a:gd name="T3" fmla="*/ 0 h 5"/>
                <a:gd name="T4" fmla="*/ 6 w 6"/>
                <a:gd name="T5" fmla="*/ 5 h 5"/>
                <a:gd name="T6" fmla="*/ 2 w 6"/>
                <a:gd name="T7" fmla="*/ 5 h 5"/>
                <a:gd name="T8" fmla="*/ 0 w 6"/>
                <a:gd name="T9" fmla="*/ 1 h 5"/>
                <a:gd name="T10" fmla="*/ 2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2" y="1"/>
                  </a:moveTo>
                  <a:lnTo>
                    <a:pt x="4" y="0"/>
                  </a:lnTo>
                  <a:lnTo>
                    <a:pt x="6" y="5"/>
                  </a:lnTo>
                  <a:lnTo>
                    <a:pt x="2" y="5"/>
                  </a:lnTo>
                  <a:lnTo>
                    <a:pt x="0" y="1"/>
                  </a:lnTo>
                  <a:lnTo>
                    <a:pt x="2" y="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6" name="Freeform 31"/>
            <p:cNvSpPr>
              <a:spLocks/>
            </p:cNvSpPr>
            <p:nvPr/>
          </p:nvSpPr>
          <p:spPr bwMode="auto">
            <a:xfrm>
              <a:off x="7683261" y="4508577"/>
              <a:ext cx="119304" cy="101818"/>
            </a:xfrm>
            <a:custGeom>
              <a:avLst/>
              <a:gdLst>
                <a:gd name="T0" fmla="*/ 2 w 6"/>
                <a:gd name="T1" fmla="*/ 1 h 5"/>
                <a:gd name="T2" fmla="*/ 4 w 6"/>
                <a:gd name="T3" fmla="*/ 0 h 5"/>
                <a:gd name="T4" fmla="*/ 6 w 6"/>
                <a:gd name="T5" fmla="*/ 5 h 5"/>
                <a:gd name="T6" fmla="*/ 2 w 6"/>
                <a:gd name="T7" fmla="*/ 5 h 5"/>
                <a:gd name="T8" fmla="*/ 0 w 6"/>
                <a:gd name="T9" fmla="*/ 1 h 5"/>
                <a:gd name="T10" fmla="*/ 2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2" y="1"/>
                  </a:moveTo>
                  <a:lnTo>
                    <a:pt x="4" y="0"/>
                  </a:lnTo>
                  <a:lnTo>
                    <a:pt x="6" y="5"/>
                  </a:lnTo>
                  <a:lnTo>
                    <a:pt x="2" y="5"/>
                  </a:lnTo>
                  <a:lnTo>
                    <a:pt x="0" y="1"/>
                  </a:lnTo>
                  <a:lnTo>
                    <a:pt x="2" y="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7" name="Freeform 32"/>
            <p:cNvSpPr>
              <a:spLocks/>
            </p:cNvSpPr>
            <p:nvPr/>
          </p:nvSpPr>
          <p:spPr bwMode="auto">
            <a:xfrm>
              <a:off x="7506598" y="4082358"/>
              <a:ext cx="295967" cy="568294"/>
            </a:xfrm>
            <a:custGeom>
              <a:avLst/>
              <a:gdLst>
                <a:gd name="T0" fmla="*/ 3 w 15"/>
                <a:gd name="T1" fmla="*/ 27 h 28"/>
                <a:gd name="T2" fmla="*/ 3 w 15"/>
                <a:gd name="T3" fmla="*/ 23 h 28"/>
                <a:gd name="T4" fmla="*/ 0 w 15"/>
                <a:gd name="T5" fmla="*/ 21 h 28"/>
                <a:gd name="T6" fmla="*/ 2 w 15"/>
                <a:gd name="T7" fmla="*/ 7 h 28"/>
                <a:gd name="T8" fmla="*/ 14 w 15"/>
                <a:gd name="T9" fmla="*/ 0 h 28"/>
                <a:gd name="T10" fmla="*/ 11 w 15"/>
                <a:gd name="T11" fmla="*/ 11 h 28"/>
                <a:gd name="T12" fmla="*/ 15 w 15"/>
                <a:gd name="T13" fmla="*/ 14 h 28"/>
                <a:gd name="T14" fmla="*/ 8 w 15"/>
                <a:gd name="T15" fmla="*/ 20 h 28"/>
                <a:gd name="T16" fmla="*/ 7 w 15"/>
                <a:gd name="T17" fmla="*/ 28 h 28"/>
                <a:gd name="T18" fmla="*/ 3 w 15"/>
                <a:gd name="T19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8">
                  <a:moveTo>
                    <a:pt x="3" y="27"/>
                  </a:moveTo>
                  <a:lnTo>
                    <a:pt x="3" y="23"/>
                  </a:lnTo>
                  <a:lnTo>
                    <a:pt x="0" y="21"/>
                  </a:lnTo>
                  <a:lnTo>
                    <a:pt x="2" y="7"/>
                  </a:lnTo>
                  <a:lnTo>
                    <a:pt x="14" y="0"/>
                  </a:lnTo>
                  <a:lnTo>
                    <a:pt x="11" y="11"/>
                  </a:lnTo>
                  <a:lnTo>
                    <a:pt x="15" y="14"/>
                  </a:lnTo>
                  <a:lnTo>
                    <a:pt x="8" y="20"/>
                  </a:lnTo>
                  <a:lnTo>
                    <a:pt x="7" y="28"/>
                  </a:lnTo>
                  <a:lnTo>
                    <a:pt x="3" y="27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8" name="Freeform 33"/>
            <p:cNvSpPr>
              <a:spLocks/>
            </p:cNvSpPr>
            <p:nvPr/>
          </p:nvSpPr>
          <p:spPr bwMode="auto">
            <a:xfrm>
              <a:off x="7506598" y="4082358"/>
              <a:ext cx="295967" cy="568294"/>
            </a:xfrm>
            <a:custGeom>
              <a:avLst/>
              <a:gdLst>
                <a:gd name="T0" fmla="*/ 3 w 15"/>
                <a:gd name="T1" fmla="*/ 27 h 28"/>
                <a:gd name="T2" fmla="*/ 3 w 15"/>
                <a:gd name="T3" fmla="*/ 23 h 28"/>
                <a:gd name="T4" fmla="*/ 0 w 15"/>
                <a:gd name="T5" fmla="*/ 21 h 28"/>
                <a:gd name="T6" fmla="*/ 2 w 15"/>
                <a:gd name="T7" fmla="*/ 7 h 28"/>
                <a:gd name="T8" fmla="*/ 14 w 15"/>
                <a:gd name="T9" fmla="*/ 0 h 28"/>
                <a:gd name="T10" fmla="*/ 11 w 15"/>
                <a:gd name="T11" fmla="*/ 11 h 28"/>
                <a:gd name="T12" fmla="*/ 15 w 15"/>
                <a:gd name="T13" fmla="*/ 14 h 28"/>
                <a:gd name="T14" fmla="*/ 8 w 15"/>
                <a:gd name="T15" fmla="*/ 20 h 28"/>
                <a:gd name="T16" fmla="*/ 7 w 15"/>
                <a:gd name="T17" fmla="*/ 28 h 28"/>
                <a:gd name="T18" fmla="*/ 3 w 15"/>
                <a:gd name="T19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8">
                  <a:moveTo>
                    <a:pt x="3" y="27"/>
                  </a:moveTo>
                  <a:lnTo>
                    <a:pt x="3" y="23"/>
                  </a:lnTo>
                  <a:lnTo>
                    <a:pt x="0" y="21"/>
                  </a:lnTo>
                  <a:lnTo>
                    <a:pt x="2" y="7"/>
                  </a:lnTo>
                  <a:lnTo>
                    <a:pt x="14" y="0"/>
                  </a:lnTo>
                  <a:lnTo>
                    <a:pt x="11" y="11"/>
                  </a:lnTo>
                  <a:lnTo>
                    <a:pt x="15" y="14"/>
                  </a:lnTo>
                  <a:lnTo>
                    <a:pt x="8" y="20"/>
                  </a:lnTo>
                  <a:lnTo>
                    <a:pt x="7" y="28"/>
                  </a:lnTo>
                  <a:lnTo>
                    <a:pt x="3" y="27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39" name="Freeform 36"/>
            <p:cNvSpPr>
              <a:spLocks/>
            </p:cNvSpPr>
            <p:nvPr/>
          </p:nvSpPr>
          <p:spPr bwMode="auto">
            <a:xfrm>
              <a:off x="8646875" y="1669477"/>
              <a:ext cx="1020974" cy="1967717"/>
            </a:xfrm>
            <a:custGeom>
              <a:avLst/>
              <a:gdLst>
                <a:gd name="T0" fmla="*/ 0 w 52"/>
                <a:gd name="T1" fmla="*/ 12 h 97"/>
                <a:gd name="T2" fmla="*/ 2 w 52"/>
                <a:gd name="T3" fmla="*/ 9 h 97"/>
                <a:gd name="T4" fmla="*/ 6 w 52"/>
                <a:gd name="T5" fmla="*/ 14 h 97"/>
                <a:gd name="T6" fmla="*/ 12 w 52"/>
                <a:gd name="T7" fmla="*/ 12 h 97"/>
                <a:gd name="T8" fmla="*/ 14 w 52"/>
                <a:gd name="T9" fmla="*/ 14 h 97"/>
                <a:gd name="T10" fmla="*/ 18 w 52"/>
                <a:gd name="T11" fmla="*/ 10 h 97"/>
                <a:gd name="T12" fmla="*/ 18 w 52"/>
                <a:gd name="T13" fmla="*/ 3 h 97"/>
                <a:gd name="T14" fmla="*/ 25 w 52"/>
                <a:gd name="T15" fmla="*/ 0 h 97"/>
                <a:gd name="T16" fmla="*/ 29 w 52"/>
                <a:gd name="T17" fmla="*/ 2 h 97"/>
                <a:gd name="T18" fmla="*/ 30 w 52"/>
                <a:gd name="T19" fmla="*/ 8 h 97"/>
                <a:gd name="T20" fmla="*/ 29 w 52"/>
                <a:gd name="T21" fmla="*/ 14 h 97"/>
                <a:gd name="T22" fmla="*/ 36 w 52"/>
                <a:gd name="T23" fmla="*/ 20 h 97"/>
                <a:gd name="T24" fmla="*/ 35 w 52"/>
                <a:gd name="T25" fmla="*/ 27 h 97"/>
                <a:gd name="T26" fmla="*/ 41 w 52"/>
                <a:gd name="T27" fmla="*/ 37 h 97"/>
                <a:gd name="T28" fmla="*/ 41 w 52"/>
                <a:gd name="T29" fmla="*/ 46 h 97"/>
                <a:gd name="T30" fmla="*/ 45 w 52"/>
                <a:gd name="T31" fmla="*/ 51 h 97"/>
                <a:gd name="T32" fmla="*/ 45 w 52"/>
                <a:gd name="T33" fmla="*/ 56 h 97"/>
                <a:gd name="T34" fmla="*/ 52 w 52"/>
                <a:gd name="T35" fmla="*/ 64 h 97"/>
                <a:gd name="T36" fmla="*/ 47 w 52"/>
                <a:gd name="T37" fmla="*/ 76 h 97"/>
                <a:gd name="T38" fmla="*/ 39 w 52"/>
                <a:gd name="T39" fmla="*/ 88 h 97"/>
                <a:gd name="T40" fmla="*/ 17 w 52"/>
                <a:gd name="T41" fmla="*/ 97 h 97"/>
                <a:gd name="T42" fmla="*/ 16 w 52"/>
                <a:gd name="T43" fmla="*/ 93 h 97"/>
                <a:gd name="T44" fmla="*/ 9 w 52"/>
                <a:gd name="T45" fmla="*/ 91 h 97"/>
                <a:gd name="T46" fmla="*/ 10 w 52"/>
                <a:gd name="T47" fmla="*/ 82 h 97"/>
                <a:gd name="T48" fmla="*/ 6 w 52"/>
                <a:gd name="T49" fmla="*/ 71 h 97"/>
                <a:gd name="T50" fmla="*/ 9 w 52"/>
                <a:gd name="T51" fmla="*/ 68 h 97"/>
                <a:gd name="T52" fmla="*/ 20 w 52"/>
                <a:gd name="T53" fmla="*/ 50 h 97"/>
                <a:gd name="T54" fmla="*/ 23 w 52"/>
                <a:gd name="T55" fmla="*/ 48 h 97"/>
                <a:gd name="T56" fmla="*/ 21 w 52"/>
                <a:gd name="T57" fmla="*/ 43 h 97"/>
                <a:gd name="T58" fmla="*/ 16 w 52"/>
                <a:gd name="T59" fmla="*/ 39 h 97"/>
                <a:gd name="T60" fmla="*/ 12 w 52"/>
                <a:gd name="T61" fmla="*/ 21 h 97"/>
                <a:gd name="T62" fmla="*/ 0 w 52"/>
                <a:gd name="T63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97">
                  <a:moveTo>
                    <a:pt x="0" y="12"/>
                  </a:moveTo>
                  <a:lnTo>
                    <a:pt x="2" y="9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8" y="10"/>
                  </a:lnTo>
                  <a:lnTo>
                    <a:pt x="18" y="3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0" y="8"/>
                  </a:lnTo>
                  <a:lnTo>
                    <a:pt x="29" y="14"/>
                  </a:lnTo>
                  <a:lnTo>
                    <a:pt x="36" y="20"/>
                  </a:lnTo>
                  <a:lnTo>
                    <a:pt x="35" y="27"/>
                  </a:lnTo>
                  <a:lnTo>
                    <a:pt x="41" y="37"/>
                  </a:lnTo>
                  <a:lnTo>
                    <a:pt x="41" y="46"/>
                  </a:lnTo>
                  <a:lnTo>
                    <a:pt x="45" y="51"/>
                  </a:lnTo>
                  <a:lnTo>
                    <a:pt x="45" y="56"/>
                  </a:lnTo>
                  <a:lnTo>
                    <a:pt x="52" y="64"/>
                  </a:lnTo>
                  <a:lnTo>
                    <a:pt x="47" y="76"/>
                  </a:lnTo>
                  <a:lnTo>
                    <a:pt x="39" y="88"/>
                  </a:lnTo>
                  <a:lnTo>
                    <a:pt x="17" y="97"/>
                  </a:lnTo>
                  <a:lnTo>
                    <a:pt x="16" y="93"/>
                  </a:lnTo>
                  <a:lnTo>
                    <a:pt x="9" y="91"/>
                  </a:lnTo>
                  <a:lnTo>
                    <a:pt x="10" y="82"/>
                  </a:lnTo>
                  <a:lnTo>
                    <a:pt x="6" y="71"/>
                  </a:lnTo>
                  <a:lnTo>
                    <a:pt x="9" y="68"/>
                  </a:lnTo>
                  <a:lnTo>
                    <a:pt x="20" y="50"/>
                  </a:lnTo>
                  <a:lnTo>
                    <a:pt x="23" y="48"/>
                  </a:lnTo>
                  <a:lnTo>
                    <a:pt x="21" y="43"/>
                  </a:lnTo>
                  <a:lnTo>
                    <a:pt x="16" y="39"/>
                  </a:lnTo>
                  <a:lnTo>
                    <a:pt x="12" y="21"/>
                  </a:lnTo>
                  <a:lnTo>
                    <a:pt x="0" y="12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0" name="Freeform 37"/>
            <p:cNvSpPr>
              <a:spLocks/>
            </p:cNvSpPr>
            <p:nvPr/>
          </p:nvSpPr>
          <p:spPr bwMode="auto">
            <a:xfrm>
              <a:off x="8646875" y="1669477"/>
              <a:ext cx="1020974" cy="1967717"/>
            </a:xfrm>
            <a:custGeom>
              <a:avLst/>
              <a:gdLst>
                <a:gd name="T0" fmla="*/ 0 w 52"/>
                <a:gd name="T1" fmla="*/ 12 h 97"/>
                <a:gd name="T2" fmla="*/ 2 w 52"/>
                <a:gd name="T3" fmla="*/ 9 h 97"/>
                <a:gd name="T4" fmla="*/ 6 w 52"/>
                <a:gd name="T5" fmla="*/ 14 h 97"/>
                <a:gd name="T6" fmla="*/ 12 w 52"/>
                <a:gd name="T7" fmla="*/ 12 h 97"/>
                <a:gd name="T8" fmla="*/ 14 w 52"/>
                <a:gd name="T9" fmla="*/ 14 h 97"/>
                <a:gd name="T10" fmla="*/ 18 w 52"/>
                <a:gd name="T11" fmla="*/ 10 h 97"/>
                <a:gd name="T12" fmla="*/ 18 w 52"/>
                <a:gd name="T13" fmla="*/ 3 h 97"/>
                <a:gd name="T14" fmla="*/ 25 w 52"/>
                <a:gd name="T15" fmla="*/ 0 h 97"/>
                <a:gd name="T16" fmla="*/ 29 w 52"/>
                <a:gd name="T17" fmla="*/ 2 h 97"/>
                <a:gd name="T18" fmla="*/ 30 w 52"/>
                <a:gd name="T19" fmla="*/ 8 h 97"/>
                <a:gd name="T20" fmla="*/ 29 w 52"/>
                <a:gd name="T21" fmla="*/ 14 h 97"/>
                <a:gd name="T22" fmla="*/ 36 w 52"/>
                <a:gd name="T23" fmla="*/ 20 h 97"/>
                <a:gd name="T24" fmla="*/ 35 w 52"/>
                <a:gd name="T25" fmla="*/ 27 h 97"/>
                <a:gd name="T26" fmla="*/ 41 w 52"/>
                <a:gd name="T27" fmla="*/ 37 h 97"/>
                <a:gd name="T28" fmla="*/ 41 w 52"/>
                <a:gd name="T29" fmla="*/ 46 h 97"/>
                <a:gd name="T30" fmla="*/ 45 w 52"/>
                <a:gd name="T31" fmla="*/ 51 h 97"/>
                <a:gd name="T32" fmla="*/ 45 w 52"/>
                <a:gd name="T33" fmla="*/ 56 h 97"/>
                <a:gd name="T34" fmla="*/ 52 w 52"/>
                <a:gd name="T35" fmla="*/ 64 h 97"/>
                <a:gd name="T36" fmla="*/ 47 w 52"/>
                <a:gd name="T37" fmla="*/ 76 h 97"/>
                <a:gd name="T38" fmla="*/ 39 w 52"/>
                <a:gd name="T39" fmla="*/ 88 h 97"/>
                <a:gd name="T40" fmla="*/ 17 w 52"/>
                <a:gd name="T41" fmla="*/ 97 h 97"/>
                <a:gd name="T42" fmla="*/ 16 w 52"/>
                <a:gd name="T43" fmla="*/ 93 h 97"/>
                <a:gd name="T44" fmla="*/ 9 w 52"/>
                <a:gd name="T45" fmla="*/ 91 h 97"/>
                <a:gd name="T46" fmla="*/ 10 w 52"/>
                <a:gd name="T47" fmla="*/ 82 h 97"/>
                <a:gd name="T48" fmla="*/ 6 w 52"/>
                <a:gd name="T49" fmla="*/ 71 h 97"/>
                <a:gd name="T50" fmla="*/ 9 w 52"/>
                <a:gd name="T51" fmla="*/ 68 h 97"/>
                <a:gd name="T52" fmla="*/ 20 w 52"/>
                <a:gd name="T53" fmla="*/ 50 h 97"/>
                <a:gd name="T54" fmla="*/ 23 w 52"/>
                <a:gd name="T55" fmla="*/ 48 h 97"/>
                <a:gd name="T56" fmla="*/ 21 w 52"/>
                <a:gd name="T57" fmla="*/ 43 h 97"/>
                <a:gd name="T58" fmla="*/ 16 w 52"/>
                <a:gd name="T59" fmla="*/ 39 h 97"/>
                <a:gd name="T60" fmla="*/ 12 w 52"/>
                <a:gd name="T61" fmla="*/ 21 h 97"/>
                <a:gd name="T62" fmla="*/ 0 w 52"/>
                <a:gd name="T63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97">
                  <a:moveTo>
                    <a:pt x="0" y="12"/>
                  </a:moveTo>
                  <a:lnTo>
                    <a:pt x="2" y="9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8" y="10"/>
                  </a:lnTo>
                  <a:lnTo>
                    <a:pt x="18" y="3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0" y="8"/>
                  </a:lnTo>
                  <a:lnTo>
                    <a:pt x="29" y="14"/>
                  </a:lnTo>
                  <a:lnTo>
                    <a:pt x="36" y="20"/>
                  </a:lnTo>
                  <a:lnTo>
                    <a:pt x="35" y="27"/>
                  </a:lnTo>
                  <a:lnTo>
                    <a:pt x="41" y="37"/>
                  </a:lnTo>
                  <a:lnTo>
                    <a:pt x="41" y="46"/>
                  </a:lnTo>
                  <a:lnTo>
                    <a:pt x="45" y="51"/>
                  </a:lnTo>
                  <a:lnTo>
                    <a:pt x="45" y="56"/>
                  </a:lnTo>
                  <a:lnTo>
                    <a:pt x="52" y="64"/>
                  </a:lnTo>
                  <a:lnTo>
                    <a:pt x="47" y="76"/>
                  </a:lnTo>
                  <a:lnTo>
                    <a:pt x="39" y="88"/>
                  </a:lnTo>
                  <a:lnTo>
                    <a:pt x="17" y="97"/>
                  </a:lnTo>
                  <a:lnTo>
                    <a:pt x="16" y="93"/>
                  </a:lnTo>
                  <a:lnTo>
                    <a:pt x="9" y="91"/>
                  </a:lnTo>
                  <a:lnTo>
                    <a:pt x="10" y="82"/>
                  </a:lnTo>
                  <a:lnTo>
                    <a:pt x="6" y="71"/>
                  </a:lnTo>
                  <a:lnTo>
                    <a:pt x="9" y="68"/>
                  </a:lnTo>
                  <a:lnTo>
                    <a:pt x="20" y="50"/>
                  </a:lnTo>
                  <a:lnTo>
                    <a:pt x="23" y="48"/>
                  </a:lnTo>
                  <a:lnTo>
                    <a:pt x="21" y="43"/>
                  </a:lnTo>
                  <a:lnTo>
                    <a:pt x="16" y="39"/>
                  </a:lnTo>
                  <a:lnTo>
                    <a:pt x="12" y="21"/>
                  </a:lnTo>
                  <a:lnTo>
                    <a:pt x="0" y="12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1" name="Freeform 38"/>
            <p:cNvSpPr>
              <a:spLocks/>
            </p:cNvSpPr>
            <p:nvPr/>
          </p:nvSpPr>
          <p:spPr bwMode="auto">
            <a:xfrm>
              <a:off x="5797330" y="5299452"/>
              <a:ext cx="1592259" cy="1683569"/>
            </a:xfrm>
            <a:custGeom>
              <a:avLst/>
              <a:gdLst>
                <a:gd name="T0" fmla="*/ 51 w 81"/>
                <a:gd name="T1" fmla="*/ 0 h 83"/>
                <a:gd name="T2" fmla="*/ 51 w 81"/>
                <a:gd name="T3" fmla="*/ 2 h 83"/>
                <a:gd name="T4" fmla="*/ 58 w 81"/>
                <a:gd name="T5" fmla="*/ 8 h 83"/>
                <a:gd name="T6" fmla="*/ 58 w 81"/>
                <a:gd name="T7" fmla="*/ 12 h 83"/>
                <a:gd name="T8" fmla="*/ 63 w 81"/>
                <a:gd name="T9" fmla="*/ 11 h 83"/>
                <a:gd name="T10" fmla="*/ 62 w 81"/>
                <a:gd name="T11" fmla="*/ 15 h 83"/>
                <a:gd name="T12" fmla="*/ 67 w 81"/>
                <a:gd name="T13" fmla="*/ 16 h 83"/>
                <a:gd name="T14" fmla="*/ 70 w 81"/>
                <a:gd name="T15" fmla="*/ 17 h 83"/>
                <a:gd name="T16" fmla="*/ 72 w 81"/>
                <a:gd name="T17" fmla="*/ 21 h 83"/>
                <a:gd name="T18" fmla="*/ 81 w 81"/>
                <a:gd name="T19" fmla="*/ 24 h 83"/>
                <a:gd name="T20" fmla="*/ 76 w 81"/>
                <a:gd name="T21" fmla="*/ 37 h 83"/>
                <a:gd name="T22" fmla="*/ 72 w 81"/>
                <a:gd name="T23" fmla="*/ 38 h 83"/>
                <a:gd name="T24" fmla="*/ 65 w 81"/>
                <a:gd name="T25" fmla="*/ 47 h 83"/>
                <a:gd name="T26" fmla="*/ 65 w 81"/>
                <a:gd name="T27" fmla="*/ 50 h 83"/>
                <a:gd name="T28" fmla="*/ 69 w 81"/>
                <a:gd name="T29" fmla="*/ 48 h 83"/>
                <a:gd name="T30" fmla="*/ 71 w 81"/>
                <a:gd name="T31" fmla="*/ 53 h 83"/>
                <a:gd name="T32" fmla="*/ 68 w 81"/>
                <a:gd name="T33" fmla="*/ 62 h 83"/>
                <a:gd name="T34" fmla="*/ 72 w 81"/>
                <a:gd name="T35" fmla="*/ 73 h 83"/>
                <a:gd name="T36" fmla="*/ 62 w 81"/>
                <a:gd name="T37" fmla="*/ 79 h 83"/>
                <a:gd name="T38" fmla="*/ 55 w 81"/>
                <a:gd name="T39" fmla="*/ 75 h 83"/>
                <a:gd name="T40" fmla="*/ 48 w 81"/>
                <a:gd name="T41" fmla="*/ 73 h 83"/>
                <a:gd name="T42" fmla="*/ 42 w 81"/>
                <a:gd name="T43" fmla="*/ 75 h 83"/>
                <a:gd name="T44" fmla="*/ 40 w 81"/>
                <a:gd name="T45" fmla="*/ 83 h 83"/>
                <a:gd name="T46" fmla="*/ 30 w 81"/>
                <a:gd name="T47" fmla="*/ 80 h 83"/>
                <a:gd name="T48" fmla="*/ 27 w 81"/>
                <a:gd name="T49" fmla="*/ 79 h 83"/>
                <a:gd name="T50" fmla="*/ 14 w 81"/>
                <a:gd name="T51" fmla="*/ 75 h 83"/>
                <a:gd name="T52" fmla="*/ 7 w 81"/>
                <a:gd name="T53" fmla="*/ 68 h 83"/>
                <a:gd name="T54" fmla="*/ 11 w 81"/>
                <a:gd name="T55" fmla="*/ 66 h 83"/>
                <a:gd name="T56" fmla="*/ 17 w 81"/>
                <a:gd name="T57" fmla="*/ 49 h 83"/>
                <a:gd name="T58" fmla="*/ 19 w 81"/>
                <a:gd name="T59" fmla="*/ 51 h 83"/>
                <a:gd name="T60" fmla="*/ 17 w 81"/>
                <a:gd name="T61" fmla="*/ 46 h 83"/>
                <a:gd name="T62" fmla="*/ 19 w 81"/>
                <a:gd name="T63" fmla="*/ 41 h 83"/>
                <a:gd name="T64" fmla="*/ 13 w 81"/>
                <a:gd name="T65" fmla="*/ 34 h 83"/>
                <a:gd name="T66" fmla="*/ 14 w 81"/>
                <a:gd name="T67" fmla="*/ 31 h 83"/>
                <a:gd name="T68" fmla="*/ 17 w 81"/>
                <a:gd name="T69" fmla="*/ 31 h 83"/>
                <a:gd name="T70" fmla="*/ 1 w 81"/>
                <a:gd name="T71" fmla="*/ 22 h 83"/>
                <a:gd name="T72" fmla="*/ 0 w 81"/>
                <a:gd name="T73" fmla="*/ 20 h 83"/>
                <a:gd name="T74" fmla="*/ 3 w 81"/>
                <a:gd name="T75" fmla="*/ 17 h 83"/>
                <a:gd name="T76" fmla="*/ 0 w 81"/>
                <a:gd name="T77" fmla="*/ 16 h 83"/>
                <a:gd name="T78" fmla="*/ 9 w 81"/>
                <a:gd name="T79" fmla="*/ 14 h 83"/>
                <a:gd name="T80" fmla="*/ 14 w 81"/>
                <a:gd name="T81" fmla="*/ 17 h 83"/>
                <a:gd name="T82" fmla="*/ 21 w 81"/>
                <a:gd name="T83" fmla="*/ 19 h 83"/>
                <a:gd name="T84" fmla="*/ 21 w 81"/>
                <a:gd name="T85" fmla="*/ 8 h 83"/>
                <a:gd name="T86" fmla="*/ 24 w 81"/>
                <a:gd name="T87" fmla="*/ 9 h 83"/>
                <a:gd name="T88" fmla="*/ 25 w 81"/>
                <a:gd name="T89" fmla="*/ 13 h 83"/>
                <a:gd name="T90" fmla="*/ 35 w 81"/>
                <a:gd name="T91" fmla="*/ 13 h 83"/>
                <a:gd name="T92" fmla="*/ 33 w 81"/>
                <a:gd name="T93" fmla="*/ 12 h 83"/>
                <a:gd name="T94" fmla="*/ 43 w 81"/>
                <a:gd name="T95" fmla="*/ 7 h 83"/>
                <a:gd name="T96" fmla="*/ 45 w 81"/>
                <a:gd name="T97" fmla="*/ 1 h 83"/>
                <a:gd name="T98" fmla="*/ 51 w 81"/>
                <a:gd name="T9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1" h="83">
                  <a:moveTo>
                    <a:pt x="51" y="0"/>
                  </a:moveTo>
                  <a:lnTo>
                    <a:pt x="51" y="2"/>
                  </a:lnTo>
                  <a:lnTo>
                    <a:pt x="58" y="8"/>
                  </a:lnTo>
                  <a:lnTo>
                    <a:pt x="58" y="12"/>
                  </a:lnTo>
                  <a:lnTo>
                    <a:pt x="63" y="11"/>
                  </a:lnTo>
                  <a:lnTo>
                    <a:pt x="62" y="15"/>
                  </a:lnTo>
                  <a:lnTo>
                    <a:pt x="67" y="16"/>
                  </a:lnTo>
                  <a:lnTo>
                    <a:pt x="70" y="17"/>
                  </a:lnTo>
                  <a:lnTo>
                    <a:pt x="72" y="21"/>
                  </a:lnTo>
                  <a:lnTo>
                    <a:pt x="81" y="24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65" y="47"/>
                  </a:lnTo>
                  <a:lnTo>
                    <a:pt x="65" y="50"/>
                  </a:lnTo>
                  <a:lnTo>
                    <a:pt x="69" y="48"/>
                  </a:lnTo>
                  <a:lnTo>
                    <a:pt x="71" y="53"/>
                  </a:lnTo>
                  <a:lnTo>
                    <a:pt x="68" y="62"/>
                  </a:lnTo>
                  <a:lnTo>
                    <a:pt x="72" y="73"/>
                  </a:lnTo>
                  <a:lnTo>
                    <a:pt x="62" y="79"/>
                  </a:lnTo>
                  <a:lnTo>
                    <a:pt x="55" y="75"/>
                  </a:lnTo>
                  <a:lnTo>
                    <a:pt x="48" y="73"/>
                  </a:lnTo>
                  <a:lnTo>
                    <a:pt x="42" y="75"/>
                  </a:lnTo>
                  <a:lnTo>
                    <a:pt x="40" y="83"/>
                  </a:lnTo>
                  <a:lnTo>
                    <a:pt x="30" y="80"/>
                  </a:lnTo>
                  <a:lnTo>
                    <a:pt x="27" y="79"/>
                  </a:lnTo>
                  <a:lnTo>
                    <a:pt x="14" y="75"/>
                  </a:lnTo>
                  <a:lnTo>
                    <a:pt x="7" y="68"/>
                  </a:lnTo>
                  <a:lnTo>
                    <a:pt x="11" y="66"/>
                  </a:lnTo>
                  <a:lnTo>
                    <a:pt x="17" y="49"/>
                  </a:lnTo>
                  <a:lnTo>
                    <a:pt x="19" y="51"/>
                  </a:lnTo>
                  <a:lnTo>
                    <a:pt x="17" y="46"/>
                  </a:lnTo>
                  <a:lnTo>
                    <a:pt x="19" y="41"/>
                  </a:lnTo>
                  <a:lnTo>
                    <a:pt x="13" y="34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3" y="17"/>
                  </a:lnTo>
                  <a:lnTo>
                    <a:pt x="0" y="16"/>
                  </a:lnTo>
                  <a:lnTo>
                    <a:pt x="9" y="14"/>
                  </a:lnTo>
                  <a:lnTo>
                    <a:pt x="14" y="17"/>
                  </a:lnTo>
                  <a:lnTo>
                    <a:pt x="21" y="19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33" y="12"/>
                  </a:lnTo>
                  <a:lnTo>
                    <a:pt x="43" y="7"/>
                  </a:lnTo>
                  <a:lnTo>
                    <a:pt x="45" y="1"/>
                  </a:lnTo>
                  <a:lnTo>
                    <a:pt x="51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2" name="Freeform 39"/>
            <p:cNvSpPr>
              <a:spLocks/>
            </p:cNvSpPr>
            <p:nvPr/>
          </p:nvSpPr>
          <p:spPr bwMode="auto">
            <a:xfrm>
              <a:off x="5797330" y="5299452"/>
              <a:ext cx="1592259" cy="1683569"/>
            </a:xfrm>
            <a:custGeom>
              <a:avLst/>
              <a:gdLst>
                <a:gd name="T0" fmla="*/ 51 w 81"/>
                <a:gd name="T1" fmla="*/ 0 h 83"/>
                <a:gd name="T2" fmla="*/ 51 w 81"/>
                <a:gd name="T3" fmla="*/ 2 h 83"/>
                <a:gd name="T4" fmla="*/ 58 w 81"/>
                <a:gd name="T5" fmla="*/ 8 h 83"/>
                <a:gd name="T6" fmla="*/ 58 w 81"/>
                <a:gd name="T7" fmla="*/ 12 h 83"/>
                <a:gd name="T8" fmla="*/ 63 w 81"/>
                <a:gd name="T9" fmla="*/ 11 h 83"/>
                <a:gd name="T10" fmla="*/ 62 w 81"/>
                <a:gd name="T11" fmla="*/ 15 h 83"/>
                <a:gd name="T12" fmla="*/ 67 w 81"/>
                <a:gd name="T13" fmla="*/ 16 h 83"/>
                <a:gd name="T14" fmla="*/ 70 w 81"/>
                <a:gd name="T15" fmla="*/ 17 h 83"/>
                <a:gd name="T16" fmla="*/ 72 w 81"/>
                <a:gd name="T17" fmla="*/ 21 h 83"/>
                <a:gd name="T18" fmla="*/ 81 w 81"/>
                <a:gd name="T19" fmla="*/ 24 h 83"/>
                <a:gd name="T20" fmla="*/ 76 w 81"/>
                <a:gd name="T21" fmla="*/ 37 h 83"/>
                <a:gd name="T22" fmla="*/ 72 w 81"/>
                <a:gd name="T23" fmla="*/ 38 h 83"/>
                <a:gd name="T24" fmla="*/ 65 w 81"/>
                <a:gd name="T25" fmla="*/ 47 h 83"/>
                <a:gd name="T26" fmla="*/ 65 w 81"/>
                <a:gd name="T27" fmla="*/ 50 h 83"/>
                <a:gd name="T28" fmla="*/ 69 w 81"/>
                <a:gd name="T29" fmla="*/ 48 h 83"/>
                <a:gd name="T30" fmla="*/ 71 w 81"/>
                <a:gd name="T31" fmla="*/ 53 h 83"/>
                <a:gd name="T32" fmla="*/ 68 w 81"/>
                <a:gd name="T33" fmla="*/ 62 h 83"/>
                <a:gd name="T34" fmla="*/ 72 w 81"/>
                <a:gd name="T35" fmla="*/ 73 h 83"/>
                <a:gd name="T36" fmla="*/ 62 w 81"/>
                <a:gd name="T37" fmla="*/ 79 h 83"/>
                <a:gd name="T38" fmla="*/ 55 w 81"/>
                <a:gd name="T39" fmla="*/ 75 h 83"/>
                <a:gd name="T40" fmla="*/ 48 w 81"/>
                <a:gd name="T41" fmla="*/ 73 h 83"/>
                <a:gd name="T42" fmla="*/ 42 w 81"/>
                <a:gd name="T43" fmla="*/ 75 h 83"/>
                <a:gd name="T44" fmla="*/ 40 w 81"/>
                <a:gd name="T45" fmla="*/ 83 h 83"/>
                <a:gd name="T46" fmla="*/ 30 w 81"/>
                <a:gd name="T47" fmla="*/ 80 h 83"/>
                <a:gd name="T48" fmla="*/ 27 w 81"/>
                <a:gd name="T49" fmla="*/ 79 h 83"/>
                <a:gd name="T50" fmla="*/ 14 w 81"/>
                <a:gd name="T51" fmla="*/ 75 h 83"/>
                <a:gd name="T52" fmla="*/ 7 w 81"/>
                <a:gd name="T53" fmla="*/ 68 h 83"/>
                <a:gd name="T54" fmla="*/ 11 w 81"/>
                <a:gd name="T55" fmla="*/ 66 h 83"/>
                <a:gd name="T56" fmla="*/ 17 w 81"/>
                <a:gd name="T57" fmla="*/ 49 h 83"/>
                <a:gd name="T58" fmla="*/ 19 w 81"/>
                <a:gd name="T59" fmla="*/ 51 h 83"/>
                <a:gd name="T60" fmla="*/ 17 w 81"/>
                <a:gd name="T61" fmla="*/ 46 h 83"/>
                <a:gd name="T62" fmla="*/ 19 w 81"/>
                <a:gd name="T63" fmla="*/ 41 h 83"/>
                <a:gd name="T64" fmla="*/ 13 w 81"/>
                <a:gd name="T65" fmla="*/ 34 h 83"/>
                <a:gd name="T66" fmla="*/ 14 w 81"/>
                <a:gd name="T67" fmla="*/ 31 h 83"/>
                <a:gd name="T68" fmla="*/ 17 w 81"/>
                <a:gd name="T69" fmla="*/ 31 h 83"/>
                <a:gd name="T70" fmla="*/ 1 w 81"/>
                <a:gd name="T71" fmla="*/ 22 h 83"/>
                <a:gd name="T72" fmla="*/ 0 w 81"/>
                <a:gd name="T73" fmla="*/ 20 h 83"/>
                <a:gd name="T74" fmla="*/ 3 w 81"/>
                <a:gd name="T75" fmla="*/ 17 h 83"/>
                <a:gd name="T76" fmla="*/ 0 w 81"/>
                <a:gd name="T77" fmla="*/ 16 h 83"/>
                <a:gd name="T78" fmla="*/ 9 w 81"/>
                <a:gd name="T79" fmla="*/ 14 h 83"/>
                <a:gd name="T80" fmla="*/ 14 w 81"/>
                <a:gd name="T81" fmla="*/ 17 h 83"/>
                <a:gd name="T82" fmla="*/ 21 w 81"/>
                <a:gd name="T83" fmla="*/ 19 h 83"/>
                <a:gd name="T84" fmla="*/ 21 w 81"/>
                <a:gd name="T85" fmla="*/ 8 h 83"/>
                <a:gd name="T86" fmla="*/ 24 w 81"/>
                <a:gd name="T87" fmla="*/ 9 h 83"/>
                <a:gd name="T88" fmla="*/ 25 w 81"/>
                <a:gd name="T89" fmla="*/ 13 h 83"/>
                <a:gd name="T90" fmla="*/ 35 w 81"/>
                <a:gd name="T91" fmla="*/ 13 h 83"/>
                <a:gd name="T92" fmla="*/ 33 w 81"/>
                <a:gd name="T93" fmla="*/ 12 h 83"/>
                <a:gd name="T94" fmla="*/ 43 w 81"/>
                <a:gd name="T95" fmla="*/ 7 h 83"/>
                <a:gd name="T96" fmla="*/ 45 w 81"/>
                <a:gd name="T97" fmla="*/ 1 h 83"/>
                <a:gd name="T98" fmla="*/ 51 w 81"/>
                <a:gd name="T9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1" h="83">
                  <a:moveTo>
                    <a:pt x="51" y="0"/>
                  </a:moveTo>
                  <a:lnTo>
                    <a:pt x="51" y="2"/>
                  </a:lnTo>
                  <a:lnTo>
                    <a:pt x="58" y="8"/>
                  </a:lnTo>
                  <a:lnTo>
                    <a:pt x="58" y="12"/>
                  </a:lnTo>
                  <a:lnTo>
                    <a:pt x="63" y="11"/>
                  </a:lnTo>
                  <a:lnTo>
                    <a:pt x="62" y="15"/>
                  </a:lnTo>
                  <a:lnTo>
                    <a:pt x="67" y="16"/>
                  </a:lnTo>
                  <a:lnTo>
                    <a:pt x="70" y="17"/>
                  </a:lnTo>
                  <a:lnTo>
                    <a:pt x="72" y="21"/>
                  </a:lnTo>
                  <a:lnTo>
                    <a:pt x="81" y="24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65" y="47"/>
                  </a:lnTo>
                  <a:lnTo>
                    <a:pt x="65" y="50"/>
                  </a:lnTo>
                  <a:lnTo>
                    <a:pt x="69" y="48"/>
                  </a:lnTo>
                  <a:lnTo>
                    <a:pt x="71" y="53"/>
                  </a:lnTo>
                  <a:lnTo>
                    <a:pt x="68" y="62"/>
                  </a:lnTo>
                  <a:lnTo>
                    <a:pt x="72" y="73"/>
                  </a:lnTo>
                  <a:lnTo>
                    <a:pt x="62" y="79"/>
                  </a:lnTo>
                  <a:lnTo>
                    <a:pt x="55" y="75"/>
                  </a:lnTo>
                  <a:lnTo>
                    <a:pt x="48" y="73"/>
                  </a:lnTo>
                  <a:lnTo>
                    <a:pt x="42" y="75"/>
                  </a:lnTo>
                  <a:lnTo>
                    <a:pt x="40" y="83"/>
                  </a:lnTo>
                  <a:lnTo>
                    <a:pt x="30" y="80"/>
                  </a:lnTo>
                  <a:lnTo>
                    <a:pt x="27" y="79"/>
                  </a:lnTo>
                  <a:lnTo>
                    <a:pt x="14" y="75"/>
                  </a:lnTo>
                  <a:lnTo>
                    <a:pt x="7" y="68"/>
                  </a:lnTo>
                  <a:lnTo>
                    <a:pt x="11" y="66"/>
                  </a:lnTo>
                  <a:lnTo>
                    <a:pt x="17" y="49"/>
                  </a:lnTo>
                  <a:lnTo>
                    <a:pt x="19" y="51"/>
                  </a:lnTo>
                  <a:lnTo>
                    <a:pt x="17" y="46"/>
                  </a:lnTo>
                  <a:lnTo>
                    <a:pt x="19" y="41"/>
                  </a:lnTo>
                  <a:lnTo>
                    <a:pt x="13" y="34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3" y="17"/>
                  </a:lnTo>
                  <a:lnTo>
                    <a:pt x="0" y="16"/>
                  </a:lnTo>
                  <a:lnTo>
                    <a:pt x="9" y="14"/>
                  </a:lnTo>
                  <a:lnTo>
                    <a:pt x="14" y="17"/>
                  </a:lnTo>
                  <a:lnTo>
                    <a:pt x="21" y="19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33" y="12"/>
                  </a:lnTo>
                  <a:lnTo>
                    <a:pt x="43" y="7"/>
                  </a:lnTo>
                  <a:lnTo>
                    <a:pt x="45" y="1"/>
                  </a:lnTo>
                  <a:lnTo>
                    <a:pt x="51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3" name="Freeform 40"/>
            <p:cNvSpPr>
              <a:spLocks/>
            </p:cNvSpPr>
            <p:nvPr/>
          </p:nvSpPr>
          <p:spPr bwMode="auto">
            <a:xfrm>
              <a:off x="7350584" y="6961711"/>
              <a:ext cx="117010" cy="303090"/>
            </a:xfrm>
            <a:custGeom>
              <a:avLst/>
              <a:gdLst>
                <a:gd name="T0" fmla="*/ 5 w 6"/>
                <a:gd name="T1" fmla="*/ 0 h 15"/>
                <a:gd name="T2" fmla="*/ 6 w 6"/>
                <a:gd name="T3" fmla="*/ 7 h 15"/>
                <a:gd name="T4" fmla="*/ 3 w 6"/>
                <a:gd name="T5" fmla="*/ 15 h 15"/>
                <a:gd name="T6" fmla="*/ 0 w 6"/>
                <a:gd name="T7" fmla="*/ 7 h 15"/>
                <a:gd name="T8" fmla="*/ 5 w 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5">
                  <a:moveTo>
                    <a:pt x="5" y="0"/>
                  </a:moveTo>
                  <a:lnTo>
                    <a:pt x="6" y="7"/>
                  </a:lnTo>
                  <a:lnTo>
                    <a:pt x="3" y="15"/>
                  </a:lnTo>
                  <a:lnTo>
                    <a:pt x="0" y="7"/>
                  </a:lnTo>
                  <a:lnTo>
                    <a:pt x="5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4" name="Freeform 41"/>
            <p:cNvSpPr>
              <a:spLocks/>
            </p:cNvSpPr>
            <p:nvPr/>
          </p:nvSpPr>
          <p:spPr bwMode="auto">
            <a:xfrm>
              <a:off x="7350584" y="6961711"/>
              <a:ext cx="117010" cy="303090"/>
            </a:xfrm>
            <a:custGeom>
              <a:avLst/>
              <a:gdLst>
                <a:gd name="T0" fmla="*/ 5 w 6"/>
                <a:gd name="T1" fmla="*/ 0 h 15"/>
                <a:gd name="T2" fmla="*/ 6 w 6"/>
                <a:gd name="T3" fmla="*/ 7 h 15"/>
                <a:gd name="T4" fmla="*/ 3 w 6"/>
                <a:gd name="T5" fmla="*/ 15 h 15"/>
                <a:gd name="T6" fmla="*/ 0 w 6"/>
                <a:gd name="T7" fmla="*/ 7 h 15"/>
                <a:gd name="T8" fmla="*/ 5 w 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5">
                  <a:moveTo>
                    <a:pt x="5" y="0"/>
                  </a:moveTo>
                  <a:lnTo>
                    <a:pt x="6" y="7"/>
                  </a:lnTo>
                  <a:lnTo>
                    <a:pt x="3" y="15"/>
                  </a:lnTo>
                  <a:lnTo>
                    <a:pt x="0" y="7"/>
                  </a:lnTo>
                  <a:lnTo>
                    <a:pt x="5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5" name="Freeform 42"/>
            <p:cNvSpPr>
              <a:spLocks/>
            </p:cNvSpPr>
            <p:nvPr/>
          </p:nvSpPr>
          <p:spPr bwMode="auto">
            <a:xfrm>
              <a:off x="8036586" y="4712217"/>
              <a:ext cx="39004" cy="80509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6" name="Freeform 43"/>
            <p:cNvSpPr>
              <a:spLocks/>
            </p:cNvSpPr>
            <p:nvPr/>
          </p:nvSpPr>
          <p:spPr bwMode="auto">
            <a:xfrm>
              <a:off x="8036586" y="4712217"/>
              <a:ext cx="39004" cy="80509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3 h 4"/>
                <a:gd name="T6" fmla="*/ 0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7" name="Freeform 44"/>
            <p:cNvSpPr>
              <a:spLocks/>
            </p:cNvSpPr>
            <p:nvPr/>
          </p:nvSpPr>
          <p:spPr bwMode="auto">
            <a:xfrm>
              <a:off x="10257488" y="8076987"/>
              <a:ext cx="57359" cy="101820"/>
            </a:xfrm>
            <a:custGeom>
              <a:avLst/>
              <a:gdLst>
                <a:gd name="T0" fmla="*/ 0 w 3"/>
                <a:gd name="T1" fmla="*/ 5 h 5"/>
                <a:gd name="T2" fmla="*/ 0 w 3"/>
                <a:gd name="T3" fmla="*/ 3 h 5"/>
                <a:gd name="T4" fmla="*/ 3 w 3"/>
                <a:gd name="T5" fmla="*/ 0 h 5"/>
                <a:gd name="T6" fmla="*/ 2 w 3"/>
                <a:gd name="T7" fmla="*/ 3 h 5"/>
                <a:gd name="T8" fmla="*/ 0 w 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8" name="Freeform 45"/>
            <p:cNvSpPr>
              <a:spLocks/>
            </p:cNvSpPr>
            <p:nvPr/>
          </p:nvSpPr>
          <p:spPr bwMode="auto">
            <a:xfrm>
              <a:off x="10257488" y="8076987"/>
              <a:ext cx="57359" cy="101820"/>
            </a:xfrm>
            <a:custGeom>
              <a:avLst/>
              <a:gdLst>
                <a:gd name="T0" fmla="*/ 0 w 3"/>
                <a:gd name="T1" fmla="*/ 5 h 5"/>
                <a:gd name="T2" fmla="*/ 0 w 3"/>
                <a:gd name="T3" fmla="*/ 3 h 5"/>
                <a:gd name="T4" fmla="*/ 3 w 3"/>
                <a:gd name="T5" fmla="*/ 0 h 5"/>
                <a:gd name="T6" fmla="*/ 2 w 3"/>
                <a:gd name="T7" fmla="*/ 3 h 5"/>
                <a:gd name="T8" fmla="*/ 0 w 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49" name="Freeform 46"/>
            <p:cNvSpPr>
              <a:spLocks/>
            </p:cNvSpPr>
            <p:nvPr/>
          </p:nvSpPr>
          <p:spPr bwMode="auto">
            <a:xfrm>
              <a:off x="9195218" y="7854405"/>
              <a:ext cx="334971" cy="343345"/>
            </a:xfrm>
            <a:custGeom>
              <a:avLst/>
              <a:gdLst>
                <a:gd name="T0" fmla="*/ 14 w 17"/>
                <a:gd name="T1" fmla="*/ 2 h 17"/>
                <a:gd name="T2" fmla="*/ 17 w 17"/>
                <a:gd name="T3" fmla="*/ 6 h 17"/>
                <a:gd name="T4" fmla="*/ 15 w 17"/>
                <a:gd name="T5" fmla="*/ 8 h 17"/>
                <a:gd name="T6" fmla="*/ 12 w 17"/>
                <a:gd name="T7" fmla="*/ 7 h 17"/>
                <a:gd name="T8" fmla="*/ 16 w 17"/>
                <a:gd name="T9" fmla="*/ 16 h 17"/>
                <a:gd name="T10" fmla="*/ 12 w 17"/>
                <a:gd name="T11" fmla="*/ 14 h 17"/>
                <a:gd name="T12" fmla="*/ 10 w 17"/>
                <a:gd name="T13" fmla="*/ 17 h 17"/>
                <a:gd name="T14" fmla="*/ 7 w 17"/>
                <a:gd name="T15" fmla="*/ 11 h 17"/>
                <a:gd name="T16" fmla="*/ 6 w 17"/>
                <a:gd name="T17" fmla="*/ 14 h 17"/>
                <a:gd name="T18" fmla="*/ 4 w 17"/>
                <a:gd name="T19" fmla="*/ 14 h 17"/>
                <a:gd name="T20" fmla="*/ 4 w 17"/>
                <a:gd name="T21" fmla="*/ 9 h 17"/>
                <a:gd name="T22" fmla="*/ 0 w 17"/>
                <a:gd name="T23" fmla="*/ 5 h 17"/>
                <a:gd name="T24" fmla="*/ 1 w 17"/>
                <a:gd name="T25" fmla="*/ 1 h 17"/>
                <a:gd name="T26" fmla="*/ 6 w 17"/>
                <a:gd name="T27" fmla="*/ 0 h 17"/>
                <a:gd name="T28" fmla="*/ 14 w 17"/>
                <a:gd name="T2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4" y="2"/>
                  </a:moveTo>
                  <a:lnTo>
                    <a:pt x="17" y="6"/>
                  </a:lnTo>
                  <a:lnTo>
                    <a:pt x="15" y="8"/>
                  </a:lnTo>
                  <a:lnTo>
                    <a:pt x="12" y="7"/>
                  </a:lnTo>
                  <a:lnTo>
                    <a:pt x="16" y="16"/>
                  </a:lnTo>
                  <a:lnTo>
                    <a:pt x="12" y="14"/>
                  </a:lnTo>
                  <a:lnTo>
                    <a:pt x="10" y="17"/>
                  </a:lnTo>
                  <a:lnTo>
                    <a:pt x="7" y="11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4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4" y="2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0" name="Freeform 47"/>
            <p:cNvSpPr>
              <a:spLocks/>
            </p:cNvSpPr>
            <p:nvPr/>
          </p:nvSpPr>
          <p:spPr bwMode="auto">
            <a:xfrm>
              <a:off x="9195218" y="7854405"/>
              <a:ext cx="334971" cy="343345"/>
            </a:xfrm>
            <a:custGeom>
              <a:avLst/>
              <a:gdLst>
                <a:gd name="T0" fmla="*/ 14 w 17"/>
                <a:gd name="T1" fmla="*/ 2 h 17"/>
                <a:gd name="T2" fmla="*/ 17 w 17"/>
                <a:gd name="T3" fmla="*/ 6 h 17"/>
                <a:gd name="T4" fmla="*/ 15 w 17"/>
                <a:gd name="T5" fmla="*/ 8 h 17"/>
                <a:gd name="T6" fmla="*/ 12 w 17"/>
                <a:gd name="T7" fmla="*/ 7 h 17"/>
                <a:gd name="T8" fmla="*/ 16 w 17"/>
                <a:gd name="T9" fmla="*/ 16 h 17"/>
                <a:gd name="T10" fmla="*/ 12 w 17"/>
                <a:gd name="T11" fmla="*/ 14 h 17"/>
                <a:gd name="T12" fmla="*/ 10 w 17"/>
                <a:gd name="T13" fmla="*/ 17 h 17"/>
                <a:gd name="T14" fmla="*/ 7 w 17"/>
                <a:gd name="T15" fmla="*/ 11 h 17"/>
                <a:gd name="T16" fmla="*/ 6 w 17"/>
                <a:gd name="T17" fmla="*/ 14 h 17"/>
                <a:gd name="T18" fmla="*/ 4 w 17"/>
                <a:gd name="T19" fmla="*/ 14 h 17"/>
                <a:gd name="T20" fmla="*/ 4 w 17"/>
                <a:gd name="T21" fmla="*/ 9 h 17"/>
                <a:gd name="T22" fmla="*/ 0 w 17"/>
                <a:gd name="T23" fmla="*/ 5 h 17"/>
                <a:gd name="T24" fmla="*/ 1 w 17"/>
                <a:gd name="T25" fmla="*/ 1 h 17"/>
                <a:gd name="T26" fmla="*/ 6 w 17"/>
                <a:gd name="T27" fmla="*/ 0 h 17"/>
                <a:gd name="T28" fmla="*/ 14 w 17"/>
                <a:gd name="T2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4" y="2"/>
                  </a:moveTo>
                  <a:lnTo>
                    <a:pt x="17" y="6"/>
                  </a:lnTo>
                  <a:lnTo>
                    <a:pt x="15" y="8"/>
                  </a:lnTo>
                  <a:lnTo>
                    <a:pt x="12" y="7"/>
                  </a:lnTo>
                  <a:lnTo>
                    <a:pt x="16" y="16"/>
                  </a:lnTo>
                  <a:lnTo>
                    <a:pt x="12" y="14"/>
                  </a:lnTo>
                  <a:lnTo>
                    <a:pt x="10" y="17"/>
                  </a:lnTo>
                  <a:lnTo>
                    <a:pt x="7" y="11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4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4" y="2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1" name="Freeform 48"/>
            <p:cNvSpPr>
              <a:spLocks/>
            </p:cNvSpPr>
            <p:nvPr/>
          </p:nvSpPr>
          <p:spPr bwMode="auto">
            <a:xfrm>
              <a:off x="9431533" y="7691022"/>
              <a:ext cx="254670" cy="182327"/>
            </a:xfrm>
            <a:custGeom>
              <a:avLst/>
              <a:gdLst>
                <a:gd name="T0" fmla="*/ 12 w 13"/>
                <a:gd name="T1" fmla="*/ 9 h 9"/>
                <a:gd name="T2" fmla="*/ 0 w 13"/>
                <a:gd name="T3" fmla="*/ 2 h 9"/>
                <a:gd name="T4" fmla="*/ 3 w 13"/>
                <a:gd name="T5" fmla="*/ 0 h 9"/>
                <a:gd name="T6" fmla="*/ 13 w 13"/>
                <a:gd name="T7" fmla="*/ 8 h 9"/>
                <a:gd name="T8" fmla="*/ 12 w 1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2" y="9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" y="8"/>
                  </a:lnTo>
                  <a:lnTo>
                    <a:pt x="12" y="9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2" name="Freeform 49"/>
            <p:cNvSpPr>
              <a:spLocks/>
            </p:cNvSpPr>
            <p:nvPr/>
          </p:nvSpPr>
          <p:spPr bwMode="auto">
            <a:xfrm>
              <a:off x="9431533" y="7691022"/>
              <a:ext cx="254670" cy="182327"/>
            </a:xfrm>
            <a:custGeom>
              <a:avLst/>
              <a:gdLst>
                <a:gd name="T0" fmla="*/ 12 w 13"/>
                <a:gd name="T1" fmla="*/ 9 h 9"/>
                <a:gd name="T2" fmla="*/ 0 w 13"/>
                <a:gd name="T3" fmla="*/ 2 h 9"/>
                <a:gd name="T4" fmla="*/ 3 w 13"/>
                <a:gd name="T5" fmla="*/ 0 h 9"/>
                <a:gd name="T6" fmla="*/ 13 w 13"/>
                <a:gd name="T7" fmla="*/ 8 h 9"/>
                <a:gd name="T8" fmla="*/ 12 w 1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2" y="9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" y="8"/>
                  </a:lnTo>
                  <a:lnTo>
                    <a:pt x="12" y="9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3" name="Freeform 50"/>
            <p:cNvSpPr>
              <a:spLocks/>
            </p:cNvSpPr>
            <p:nvPr/>
          </p:nvSpPr>
          <p:spPr bwMode="auto">
            <a:xfrm>
              <a:off x="8389912" y="5886689"/>
              <a:ext cx="825955" cy="568294"/>
            </a:xfrm>
            <a:custGeom>
              <a:avLst/>
              <a:gdLst>
                <a:gd name="T0" fmla="*/ 42 w 42"/>
                <a:gd name="T1" fmla="*/ 4 h 28"/>
                <a:gd name="T2" fmla="*/ 38 w 42"/>
                <a:gd name="T3" fmla="*/ 9 h 28"/>
                <a:gd name="T4" fmla="*/ 33 w 42"/>
                <a:gd name="T5" fmla="*/ 21 h 28"/>
                <a:gd name="T6" fmla="*/ 27 w 42"/>
                <a:gd name="T7" fmla="*/ 23 h 28"/>
                <a:gd name="T8" fmla="*/ 19 w 42"/>
                <a:gd name="T9" fmla="*/ 26 h 28"/>
                <a:gd name="T10" fmla="*/ 12 w 42"/>
                <a:gd name="T11" fmla="*/ 28 h 28"/>
                <a:gd name="T12" fmla="*/ 3 w 42"/>
                <a:gd name="T13" fmla="*/ 21 h 28"/>
                <a:gd name="T14" fmla="*/ 0 w 42"/>
                <a:gd name="T15" fmla="*/ 17 h 28"/>
                <a:gd name="T16" fmla="*/ 6 w 42"/>
                <a:gd name="T17" fmla="*/ 5 h 28"/>
                <a:gd name="T18" fmla="*/ 11 w 42"/>
                <a:gd name="T19" fmla="*/ 9 h 28"/>
                <a:gd name="T20" fmla="*/ 15 w 42"/>
                <a:gd name="T21" fmla="*/ 8 h 28"/>
                <a:gd name="T22" fmla="*/ 29 w 42"/>
                <a:gd name="T23" fmla="*/ 0 h 28"/>
                <a:gd name="T24" fmla="*/ 37 w 42"/>
                <a:gd name="T25" fmla="*/ 1 h 28"/>
                <a:gd name="T26" fmla="*/ 42 w 42"/>
                <a:gd name="T27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28">
                  <a:moveTo>
                    <a:pt x="42" y="4"/>
                  </a:moveTo>
                  <a:lnTo>
                    <a:pt x="38" y="9"/>
                  </a:lnTo>
                  <a:lnTo>
                    <a:pt x="33" y="21"/>
                  </a:lnTo>
                  <a:lnTo>
                    <a:pt x="27" y="23"/>
                  </a:lnTo>
                  <a:lnTo>
                    <a:pt x="19" y="26"/>
                  </a:lnTo>
                  <a:lnTo>
                    <a:pt x="12" y="28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9" y="0"/>
                  </a:lnTo>
                  <a:lnTo>
                    <a:pt x="37" y="1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4" name="Freeform 51"/>
            <p:cNvSpPr>
              <a:spLocks/>
            </p:cNvSpPr>
            <p:nvPr/>
          </p:nvSpPr>
          <p:spPr bwMode="auto">
            <a:xfrm>
              <a:off x="8389912" y="5886689"/>
              <a:ext cx="825955" cy="568294"/>
            </a:xfrm>
            <a:custGeom>
              <a:avLst/>
              <a:gdLst>
                <a:gd name="T0" fmla="*/ 42 w 42"/>
                <a:gd name="T1" fmla="*/ 4 h 28"/>
                <a:gd name="T2" fmla="*/ 38 w 42"/>
                <a:gd name="T3" fmla="*/ 9 h 28"/>
                <a:gd name="T4" fmla="*/ 33 w 42"/>
                <a:gd name="T5" fmla="*/ 21 h 28"/>
                <a:gd name="T6" fmla="*/ 27 w 42"/>
                <a:gd name="T7" fmla="*/ 23 h 28"/>
                <a:gd name="T8" fmla="*/ 19 w 42"/>
                <a:gd name="T9" fmla="*/ 26 h 28"/>
                <a:gd name="T10" fmla="*/ 12 w 42"/>
                <a:gd name="T11" fmla="*/ 28 h 28"/>
                <a:gd name="T12" fmla="*/ 3 w 42"/>
                <a:gd name="T13" fmla="*/ 21 h 28"/>
                <a:gd name="T14" fmla="*/ 0 w 42"/>
                <a:gd name="T15" fmla="*/ 17 h 28"/>
                <a:gd name="T16" fmla="*/ 6 w 42"/>
                <a:gd name="T17" fmla="*/ 5 h 28"/>
                <a:gd name="T18" fmla="*/ 11 w 42"/>
                <a:gd name="T19" fmla="*/ 9 h 28"/>
                <a:gd name="T20" fmla="*/ 15 w 42"/>
                <a:gd name="T21" fmla="*/ 8 h 28"/>
                <a:gd name="T22" fmla="*/ 29 w 42"/>
                <a:gd name="T23" fmla="*/ 0 h 28"/>
                <a:gd name="T24" fmla="*/ 37 w 42"/>
                <a:gd name="T25" fmla="*/ 1 h 28"/>
                <a:gd name="T26" fmla="*/ 42 w 42"/>
                <a:gd name="T27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28">
                  <a:moveTo>
                    <a:pt x="42" y="4"/>
                  </a:moveTo>
                  <a:lnTo>
                    <a:pt x="38" y="9"/>
                  </a:lnTo>
                  <a:lnTo>
                    <a:pt x="33" y="21"/>
                  </a:lnTo>
                  <a:lnTo>
                    <a:pt x="27" y="23"/>
                  </a:lnTo>
                  <a:lnTo>
                    <a:pt x="19" y="26"/>
                  </a:lnTo>
                  <a:lnTo>
                    <a:pt x="12" y="28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9" y="0"/>
                  </a:lnTo>
                  <a:lnTo>
                    <a:pt x="37" y="1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5" name="Freeform 52"/>
            <p:cNvSpPr>
              <a:spLocks/>
            </p:cNvSpPr>
            <p:nvPr/>
          </p:nvSpPr>
          <p:spPr bwMode="auto">
            <a:xfrm>
              <a:off x="5189335" y="1690788"/>
              <a:ext cx="805306" cy="670113"/>
            </a:xfrm>
            <a:custGeom>
              <a:avLst/>
              <a:gdLst>
                <a:gd name="T0" fmla="*/ 9 w 41"/>
                <a:gd name="T1" fmla="*/ 29 h 33"/>
                <a:gd name="T2" fmla="*/ 6 w 41"/>
                <a:gd name="T3" fmla="*/ 24 h 33"/>
                <a:gd name="T4" fmla="*/ 0 w 41"/>
                <a:gd name="T5" fmla="*/ 22 h 33"/>
                <a:gd name="T6" fmla="*/ 1 w 41"/>
                <a:gd name="T7" fmla="*/ 19 h 33"/>
                <a:gd name="T8" fmla="*/ 5 w 41"/>
                <a:gd name="T9" fmla="*/ 20 h 33"/>
                <a:gd name="T10" fmla="*/ 7 w 41"/>
                <a:gd name="T11" fmla="*/ 17 h 33"/>
                <a:gd name="T12" fmla="*/ 1 w 41"/>
                <a:gd name="T13" fmla="*/ 10 h 33"/>
                <a:gd name="T14" fmla="*/ 9 w 41"/>
                <a:gd name="T15" fmla="*/ 13 h 33"/>
                <a:gd name="T16" fmla="*/ 10 w 41"/>
                <a:gd name="T17" fmla="*/ 12 h 33"/>
                <a:gd name="T18" fmla="*/ 7 w 41"/>
                <a:gd name="T19" fmla="*/ 11 h 33"/>
                <a:gd name="T20" fmla="*/ 11 w 41"/>
                <a:gd name="T21" fmla="*/ 10 h 33"/>
                <a:gd name="T22" fmla="*/ 8 w 41"/>
                <a:gd name="T23" fmla="*/ 6 h 33"/>
                <a:gd name="T24" fmla="*/ 1 w 41"/>
                <a:gd name="T25" fmla="*/ 4 h 33"/>
                <a:gd name="T26" fmla="*/ 4 w 41"/>
                <a:gd name="T27" fmla="*/ 5 h 33"/>
                <a:gd name="T28" fmla="*/ 4 w 41"/>
                <a:gd name="T29" fmla="*/ 2 h 33"/>
                <a:gd name="T30" fmla="*/ 7 w 41"/>
                <a:gd name="T31" fmla="*/ 5 h 33"/>
                <a:gd name="T32" fmla="*/ 6 w 41"/>
                <a:gd name="T33" fmla="*/ 1 h 33"/>
                <a:gd name="T34" fmla="*/ 9 w 41"/>
                <a:gd name="T35" fmla="*/ 0 h 33"/>
                <a:gd name="T36" fmla="*/ 11 w 41"/>
                <a:gd name="T37" fmla="*/ 5 h 33"/>
                <a:gd name="T38" fmla="*/ 11 w 41"/>
                <a:gd name="T39" fmla="*/ 1 h 33"/>
                <a:gd name="T40" fmla="*/ 12 w 41"/>
                <a:gd name="T41" fmla="*/ 2 h 33"/>
                <a:gd name="T42" fmla="*/ 11 w 41"/>
                <a:gd name="T43" fmla="*/ 0 h 33"/>
                <a:gd name="T44" fmla="*/ 13 w 41"/>
                <a:gd name="T45" fmla="*/ 0 h 33"/>
                <a:gd name="T46" fmla="*/ 15 w 41"/>
                <a:gd name="T47" fmla="*/ 6 h 33"/>
                <a:gd name="T48" fmla="*/ 12 w 41"/>
                <a:gd name="T49" fmla="*/ 7 h 33"/>
                <a:gd name="T50" fmla="*/ 12 w 41"/>
                <a:gd name="T51" fmla="*/ 12 h 33"/>
                <a:gd name="T52" fmla="*/ 16 w 41"/>
                <a:gd name="T53" fmla="*/ 10 h 33"/>
                <a:gd name="T54" fmla="*/ 17 w 41"/>
                <a:gd name="T55" fmla="*/ 11 h 33"/>
                <a:gd name="T56" fmla="*/ 20 w 41"/>
                <a:gd name="T57" fmla="*/ 7 h 33"/>
                <a:gd name="T58" fmla="*/ 20 w 41"/>
                <a:gd name="T59" fmla="*/ 11 h 33"/>
                <a:gd name="T60" fmla="*/ 25 w 41"/>
                <a:gd name="T61" fmla="*/ 9 h 33"/>
                <a:gd name="T62" fmla="*/ 25 w 41"/>
                <a:gd name="T63" fmla="*/ 15 h 33"/>
                <a:gd name="T64" fmla="*/ 27 w 41"/>
                <a:gd name="T65" fmla="*/ 10 h 33"/>
                <a:gd name="T66" fmla="*/ 28 w 41"/>
                <a:gd name="T67" fmla="*/ 12 h 33"/>
                <a:gd name="T68" fmla="*/ 34 w 41"/>
                <a:gd name="T69" fmla="*/ 13 h 33"/>
                <a:gd name="T70" fmla="*/ 36 w 41"/>
                <a:gd name="T71" fmla="*/ 10 h 33"/>
                <a:gd name="T72" fmla="*/ 37 w 41"/>
                <a:gd name="T73" fmla="*/ 15 h 33"/>
                <a:gd name="T74" fmla="*/ 41 w 41"/>
                <a:gd name="T75" fmla="*/ 14 h 33"/>
                <a:gd name="T76" fmla="*/ 38 w 41"/>
                <a:gd name="T77" fmla="*/ 16 h 33"/>
                <a:gd name="T78" fmla="*/ 41 w 41"/>
                <a:gd name="T79" fmla="*/ 22 h 33"/>
                <a:gd name="T80" fmla="*/ 40 w 41"/>
                <a:gd name="T81" fmla="*/ 26 h 33"/>
                <a:gd name="T82" fmla="*/ 34 w 41"/>
                <a:gd name="T83" fmla="*/ 31 h 33"/>
                <a:gd name="T84" fmla="*/ 30 w 41"/>
                <a:gd name="T85" fmla="*/ 29 h 33"/>
                <a:gd name="T86" fmla="*/ 14 w 41"/>
                <a:gd name="T87" fmla="*/ 33 h 33"/>
                <a:gd name="T88" fmla="*/ 9 w 41"/>
                <a:gd name="T8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" h="33">
                  <a:moveTo>
                    <a:pt x="9" y="29"/>
                  </a:moveTo>
                  <a:lnTo>
                    <a:pt x="6" y="24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5" y="20"/>
                  </a:lnTo>
                  <a:lnTo>
                    <a:pt x="7" y="17"/>
                  </a:lnTo>
                  <a:lnTo>
                    <a:pt x="1" y="10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7" y="11"/>
                  </a:lnTo>
                  <a:lnTo>
                    <a:pt x="11" y="10"/>
                  </a:lnTo>
                  <a:lnTo>
                    <a:pt x="8" y="6"/>
                  </a:lnTo>
                  <a:lnTo>
                    <a:pt x="1" y="4"/>
                  </a:lnTo>
                  <a:lnTo>
                    <a:pt x="4" y="5"/>
                  </a:lnTo>
                  <a:lnTo>
                    <a:pt x="4" y="2"/>
                  </a:lnTo>
                  <a:lnTo>
                    <a:pt x="7" y="5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17" y="11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7" y="10"/>
                  </a:lnTo>
                  <a:lnTo>
                    <a:pt x="28" y="12"/>
                  </a:lnTo>
                  <a:lnTo>
                    <a:pt x="34" y="13"/>
                  </a:lnTo>
                  <a:lnTo>
                    <a:pt x="36" y="10"/>
                  </a:lnTo>
                  <a:lnTo>
                    <a:pt x="37" y="15"/>
                  </a:lnTo>
                  <a:lnTo>
                    <a:pt x="41" y="14"/>
                  </a:lnTo>
                  <a:lnTo>
                    <a:pt x="38" y="16"/>
                  </a:lnTo>
                  <a:lnTo>
                    <a:pt x="41" y="22"/>
                  </a:lnTo>
                  <a:lnTo>
                    <a:pt x="40" y="26"/>
                  </a:lnTo>
                  <a:lnTo>
                    <a:pt x="34" y="31"/>
                  </a:lnTo>
                  <a:lnTo>
                    <a:pt x="30" y="29"/>
                  </a:lnTo>
                  <a:lnTo>
                    <a:pt x="14" y="33"/>
                  </a:lnTo>
                  <a:lnTo>
                    <a:pt x="9" y="29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6" name="Freeform 53"/>
            <p:cNvSpPr>
              <a:spLocks/>
            </p:cNvSpPr>
            <p:nvPr/>
          </p:nvSpPr>
          <p:spPr bwMode="auto">
            <a:xfrm>
              <a:off x="5189335" y="1690788"/>
              <a:ext cx="805306" cy="670113"/>
            </a:xfrm>
            <a:custGeom>
              <a:avLst/>
              <a:gdLst>
                <a:gd name="T0" fmla="*/ 9 w 41"/>
                <a:gd name="T1" fmla="*/ 29 h 33"/>
                <a:gd name="T2" fmla="*/ 6 w 41"/>
                <a:gd name="T3" fmla="*/ 24 h 33"/>
                <a:gd name="T4" fmla="*/ 0 w 41"/>
                <a:gd name="T5" fmla="*/ 22 h 33"/>
                <a:gd name="T6" fmla="*/ 1 w 41"/>
                <a:gd name="T7" fmla="*/ 19 h 33"/>
                <a:gd name="T8" fmla="*/ 5 w 41"/>
                <a:gd name="T9" fmla="*/ 20 h 33"/>
                <a:gd name="T10" fmla="*/ 7 w 41"/>
                <a:gd name="T11" fmla="*/ 17 h 33"/>
                <a:gd name="T12" fmla="*/ 1 w 41"/>
                <a:gd name="T13" fmla="*/ 10 h 33"/>
                <a:gd name="T14" fmla="*/ 9 w 41"/>
                <a:gd name="T15" fmla="*/ 13 h 33"/>
                <a:gd name="T16" fmla="*/ 10 w 41"/>
                <a:gd name="T17" fmla="*/ 12 h 33"/>
                <a:gd name="T18" fmla="*/ 7 w 41"/>
                <a:gd name="T19" fmla="*/ 11 h 33"/>
                <a:gd name="T20" fmla="*/ 11 w 41"/>
                <a:gd name="T21" fmla="*/ 10 h 33"/>
                <a:gd name="T22" fmla="*/ 8 w 41"/>
                <a:gd name="T23" fmla="*/ 6 h 33"/>
                <a:gd name="T24" fmla="*/ 1 w 41"/>
                <a:gd name="T25" fmla="*/ 4 h 33"/>
                <a:gd name="T26" fmla="*/ 4 w 41"/>
                <a:gd name="T27" fmla="*/ 5 h 33"/>
                <a:gd name="T28" fmla="*/ 4 w 41"/>
                <a:gd name="T29" fmla="*/ 2 h 33"/>
                <a:gd name="T30" fmla="*/ 7 w 41"/>
                <a:gd name="T31" fmla="*/ 5 h 33"/>
                <a:gd name="T32" fmla="*/ 6 w 41"/>
                <a:gd name="T33" fmla="*/ 1 h 33"/>
                <a:gd name="T34" fmla="*/ 9 w 41"/>
                <a:gd name="T35" fmla="*/ 0 h 33"/>
                <a:gd name="T36" fmla="*/ 11 w 41"/>
                <a:gd name="T37" fmla="*/ 5 h 33"/>
                <a:gd name="T38" fmla="*/ 11 w 41"/>
                <a:gd name="T39" fmla="*/ 1 h 33"/>
                <a:gd name="T40" fmla="*/ 12 w 41"/>
                <a:gd name="T41" fmla="*/ 2 h 33"/>
                <a:gd name="T42" fmla="*/ 11 w 41"/>
                <a:gd name="T43" fmla="*/ 0 h 33"/>
                <a:gd name="T44" fmla="*/ 13 w 41"/>
                <a:gd name="T45" fmla="*/ 0 h 33"/>
                <a:gd name="T46" fmla="*/ 15 w 41"/>
                <a:gd name="T47" fmla="*/ 6 h 33"/>
                <a:gd name="T48" fmla="*/ 12 w 41"/>
                <a:gd name="T49" fmla="*/ 7 h 33"/>
                <a:gd name="T50" fmla="*/ 12 w 41"/>
                <a:gd name="T51" fmla="*/ 12 h 33"/>
                <a:gd name="T52" fmla="*/ 16 w 41"/>
                <a:gd name="T53" fmla="*/ 10 h 33"/>
                <a:gd name="T54" fmla="*/ 17 w 41"/>
                <a:gd name="T55" fmla="*/ 11 h 33"/>
                <a:gd name="T56" fmla="*/ 20 w 41"/>
                <a:gd name="T57" fmla="*/ 7 h 33"/>
                <a:gd name="T58" fmla="*/ 20 w 41"/>
                <a:gd name="T59" fmla="*/ 11 h 33"/>
                <a:gd name="T60" fmla="*/ 25 w 41"/>
                <a:gd name="T61" fmla="*/ 9 h 33"/>
                <a:gd name="T62" fmla="*/ 25 w 41"/>
                <a:gd name="T63" fmla="*/ 15 h 33"/>
                <a:gd name="T64" fmla="*/ 27 w 41"/>
                <a:gd name="T65" fmla="*/ 10 h 33"/>
                <a:gd name="T66" fmla="*/ 28 w 41"/>
                <a:gd name="T67" fmla="*/ 12 h 33"/>
                <a:gd name="T68" fmla="*/ 34 w 41"/>
                <a:gd name="T69" fmla="*/ 13 h 33"/>
                <a:gd name="T70" fmla="*/ 36 w 41"/>
                <a:gd name="T71" fmla="*/ 10 h 33"/>
                <a:gd name="T72" fmla="*/ 37 w 41"/>
                <a:gd name="T73" fmla="*/ 15 h 33"/>
                <a:gd name="T74" fmla="*/ 41 w 41"/>
                <a:gd name="T75" fmla="*/ 14 h 33"/>
                <a:gd name="T76" fmla="*/ 38 w 41"/>
                <a:gd name="T77" fmla="*/ 16 h 33"/>
                <a:gd name="T78" fmla="*/ 41 w 41"/>
                <a:gd name="T79" fmla="*/ 22 h 33"/>
                <a:gd name="T80" fmla="*/ 40 w 41"/>
                <a:gd name="T81" fmla="*/ 26 h 33"/>
                <a:gd name="T82" fmla="*/ 34 w 41"/>
                <a:gd name="T83" fmla="*/ 31 h 33"/>
                <a:gd name="T84" fmla="*/ 30 w 41"/>
                <a:gd name="T85" fmla="*/ 29 h 33"/>
                <a:gd name="T86" fmla="*/ 14 w 41"/>
                <a:gd name="T87" fmla="*/ 33 h 33"/>
                <a:gd name="T88" fmla="*/ 9 w 41"/>
                <a:gd name="T8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" h="33">
                  <a:moveTo>
                    <a:pt x="9" y="29"/>
                  </a:moveTo>
                  <a:lnTo>
                    <a:pt x="6" y="24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5" y="20"/>
                  </a:lnTo>
                  <a:lnTo>
                    <a:pt x="7" y="17"/>
                  </a:lnTo>
                  <a:lnTo>
                    <a:pt x="1" y="10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7" y="11"/>
                  </a:lnTo>
                  <a:lnTo>
                    <a:pt x="11" y="10"/>
                  </a:lnTo>
                  <a:lnTo>
                    <a:pt x="8" y="6"/>
                  </a:lnTo>
                  <a:lnTo>
                    <a:pt x="1" y="4"/>
                  </a:lnTo>
                  <a:lnTo>
                    <a:pt x="4" y="5"/>
                  </a:lnTo>
                  <a:lnTo>
                    <a:pt x="4" y="2"/>
                  </a:lnTo>
                  <a:lnTo>
                    <a:pt x="7" y="5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17" y="11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7" y="10"/>
                  </a:lnTo>
                  <a:lnTo>
                    <a:pt x="28" y="12"/>
                  </a:lnTo>
                  <a:lnTo>
                    <a:pt x="34" y="13"/>
                  </a:lnTo>
                  <a:lnTo>
                    <a:pt x="36" y="10"/>
                  </a:lnTo>
                  <a:lnTo>
                    <a:pt x="37" y="15"/>
                  </a:lnTo>
                  <a:lnTo>
                    <a:pt x="41" y="14"/>
                  </a:lnTo>
                  <a:lnTo>
                    <a:pt x="38" y="16"/>
                  </a:lnTo>
                  <a:lnTo>
                    <a:pt x="41" y="22"/>
                  </a:lnTo>
                  <a:lnTo>
                    <a:pt x="40" y="26"/>
                  </a:lnTo>
                  <a:lnTo>
                    <a:pt x="34" y="31"/>
                  </a:lnTo>
                  <a:lnTo>
                    <a:pt x="30" y="29"/>
                  </a:lnTo>
                  <a:lnTo>
                    <a:pt x="14" y="33"/>
                  </a:lnTo>
                  <a:lnTo>
                    <a:pt x="9" y="29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7" name="Freeform 54"/>
            <p:cNvSpPr>
              <a:spLocks/>
            </p:cNvSpPr>
            <p:nvPr/>
          </p:nvSpPr>
          <p:spPr bwMode="auto">
            <a:xfrm>
              <a:off x="5365996" y="4224431"/>
              <a:ext cx="568992" cy="670113"/>
            </a:xfrm>
            <a:custGeom>
              <a:avLst/>
              <a:gdLst>
                <a:gd name="T0" fmla="*/ 21 w 29"/>
                <a:gd name="T1" fmla="*/ 7 h 33"/>
                <a:gd name="T2" fmla="*/ 22 w 29"/>
                <a:gd name="T3" fmla="*/ 10 h 33"/>
                <a:gd name="T4" fmla="*/ 28 w 29"/>
                <a:gd name="T5" fmla="*/ 10 h 33"/>
                <a:gd name="T6" fmla="*/ 29 w 29"/>
                <a:gd name="T7" fmla="*/ 15 h 33"/>
                <a:gd name="T8" fmla="*/ 23 w 29"/>
                <a:gd name="T9" fmla="*/ 31 h 33"/>
                <a:gd name="T10" fmla="*/ 16 w 29"/>
                <a:gd name="T11" fmla="*/ 30 h 33"/>
                <a:gd name="T12" fmla="*/ 5 w 29"/>
                <a:gd name="T13" fmla="*/ 33 h 33"/>
                <a:gd name="T14" fmla="*/ 2 w 29"/>
                <a:gd name="T15" fmla="*/ 32 h 33"/>
                <a:gd name="T16" fmla="*/ 3 w 29"/>
                <a:gd name="T17" fmla="*/ 30 h 33"/>
                <a:gd name="T18" fmla="*/ 0 w 29"/>
                <a:gd name="T19" fmla="*/ 30 h 33"/>
                <a:gd name="T20" fmla="*/ 3 w 29"/>
                <a:gd name="T21" fmla="*/ 29 h 33"/>
                <a:gd name="T22" fmla="*/ 0 w 29"/>
                <a:gd name="T23" fmla="*/ 28 h 33"/>
                <a:gd name="T24" fmla="*/ 3 w 29"/>
                <a:gd name="T25" fmla="*/ 26 h 33"/>
                <a:gd name="T26" fmla="*/ 1 w 29"/>
                <a:gd name="T27" fmla="*/ 24 h 33"/>
                <a:gd name="T28" fmla="*/ 11 w 29"/>
                <a:gd name="T29" fmla="*/ 23 h 33"/>
                <a:gd name="T30" fmla="*/ 11 w 29"/>
                <a:gd name="T31" fmla="*/ 21 h 33"/>
                <a:gd name="T32" fmla="*/ 5 w 29"/>
                <a:gd name="T33" fmla="*/ 22 h 33"/>
                <a:gd name="T34" fmla="*/ 12 w 29"/>
                <a:gd name="T35" fmla="*/ 17 h 33"/>
                <a:gd name="T36" fmla="*/ 8 w 29"/>
                <a:gd name="T37" fmla="*/ 15 h 33"/>
                <a:gd name="T38" fmla="*/ 8 w 29"/>
                <a:gd name="T39" fmla="*/ 12 h 33"/>
                <a:gd name="T40" fmla="*/ 10 w 29"/>
                <a:gd name="T41" fmla="*/ 10 h 33"/>
                <a:gd name="T42" fmla="*/ 8 w 29"/>
                <a:gd name="T43" fmla="*/ 8 h 33"/>
                <a:gd name="T44" fmla="*/ 11 w 29"/>
                <a:gd name="T45" fmla="*/ 6 h 33"/>
                <a:gd name="T46" fmla="*/ 17 w 29"/>
                <a:gd name="T47" fmla="*/ 8 h 33"/>
                <a:gd name="T48" fmla="*/ 20 w 29"/>
                <a:gd name="T49" fmla="*/ 5 h 33"/>
                <a:gd name="T50" fmla="*/ 17 w 29"/>
                <a:gd name="T51" fmla="*/ 4 h 33"/>
                <a:gd name="T52" fmla="*/ 23 w 29"/>
                <a:gd name="T53" fmla="*/ 0 h 33"/>
                <a:gd name="T54" fmla="*/ 25 w 29"/>
                <a:gd name="T55" fmla="*/ 0 h 33"/>
                <a:gd name="T56" fmla="*/ 25 w 29"/>
                <a:gd name="T57" fmla="*/ 4 h 33"/>
                <a:gd name="T58" fmla="*/ 21 w 29"/>
                <a:gd name="T5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33">
                  <a:moveTo>
                    <a:pt x="21" y="7"/>
                  </a:moveTo>
                  <a:lnTo>
                    <a:pt x="22" y="10"/>
                  </a:lnTo>
                  <a:lnTo>
                    <a:pt x="28" y="10"/>
                  </a:lnTo>
                  <a:lnTo>
                    <a:pt x="29" y="15"/>
                  </a:lnTo>
                  <a:lnTo>
                    <a:pt x="23" y="31"/>
                  </a:lnTo>
                  <a:lnTo>
                    <a:pt x="16" y="30"/>
                  </a:lnTo>
                  <a:lnTo>
                    <a:pt x="5" y="33"/>
                  </a:lnTo>
                  <a:lnTo>
                    <a:pt x="2" y="32"/>
                  </a:lnTo>
                  <a:lnTo>
                    <a:pt x="3" y="30"/>
                  </a:lnTo>
                  <a:lnTo>
                    <a:pt x="0" y="30"/>
                  </a:lnTo>
                  <a:lnTo>
                    <a:pt x="3" y="29"/>
                  </a:lnTo>
                  <a:lnTo>
                    <a:pt x="0" y="28"/>
                  </a:lnTo>
                  <a:lnTo>
                    <a:pt x="3" y="26"/>
                  </a:lnTo>
                  <a:lnTo>
                    <a:pt x="1" y="24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5" y="22"/>
                  </a:lnTo>
                  <a:lnTo>
                    <a:pt x="12" y="17"/>
                  </a:lnTo>
                  <a:lnTo>
                    <a:pt x="8" y="15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7" y="8"/>
                  </a:lnTo>
                  <a:lnTo>
                    <a:pt x="20" y="5"/>
                  </a:lnTo>
                  <a:lnTo>
                    <a:pt x="17" y="4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1" y="7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8" name="Freeform 55"/>
            <p:cNvSpPr>
              <a:spLocks/>
            </p:cNvSpPr>
            <p:nvPr/>
          </p:nvSpPr>
          <p:spPr bwMode="auto">
            <a:xfrm>
              <a:off x="5365996" y="4224431"/>
              <a:ext cx="568992" cy="670113"/>
            </a:xfrm>
            <a:custGeom>
              <a:avLst/>
              <a:gdLst>
                <a:gd name="T0" fmla="*/ 21 w 29"/>
                <a:gd name="T1" fmla="*/ 7 h 33"/>
                <a:gd name="T2" fmla="*/ 22 w 29"/>
                <a:gd name="T3" fmla="*/ 10 h 33"/>
                <a:gd name="T4" fmla="*/ 28 w 29"/>
                <a:gd name="T5" fmla="*/ 10 h 33"/>
                <a:gd name="T6" fmla="*/ 29 w 29"/>
                <a:gd name="T7" fmla="*/ 15 h 33"/>
                <a:gd name="T8" fmla="*/ 23 w 29"/>
                <a:gd name="T9" fmla="*/ 31 h 33"/>
                <a:gd name="T10" fmla="*/ 16 w 29"/>
                <a:gd name="T11" fmla="*/ 30 h 33"/>
                <a:gd name="T12" fmla="*/ 5 w 29"/>
                <a:gd name="T13" fmla="*/ 33 h 33"/>
                <a:gd name="T14" fmla="*/ 2 w 29"/>
                <a:gd name="T15" fmla="*/ 32 h 33"/>
                <a:gd name="T16" fmla="*/ 3 w 29"/>
                <a:gd name="T17" fmla="*/ 30 h 33"/>
                <a:gd name="T18" fmla="*/ 0 w 29"/>
                <a:gd name="T19" fmla="*/ 30 h 33"/>
                <a:gd name="T20" fmla="*/ 3 w 29"/>
                <a:gd name="T21" fmla="*/ 29 h 33"/>
                <a:gd name="T22" fmla="*/ 0 w 29"/>
                <a:gd name="T23" fmla="*/ 28 h 33"/>
                <a:gd name="T24" fmla="*/ 3 w 29"/>
                <a:gd name="T25" fmla="*/ 26 h 33"/>
                <a:gd name="T26" fmla="*/ 1 w 29"/>
                <a:gd name="T27" fmla="*/ 24 h 33"/>
                <a:gd name="T28" fmla="*/ 11 w 29"/>
                <a:gd name="T29" fmla="*/ 23 h 33"/>
                <a:gd name="T30" fmla="*/ 11 w 29"/>
                <a:gd name="T31" fmla="*/ 21 h 33"/>
                <a:gd name="T32" fmla="*/ 5 w 29"/>
                <a:gd name="T33" fmla="*/ 22 h 33"/>
                <a:gd name="T34" fmla="*/ 12 w 29"/>
                <a:gd name="T35" fmla="*/ 17 h 33"/>
                <a:gd name="T36" fmla="*/ 8 w 29"/>
                <a:gd name="T37" fmla="*/ 15 h 33"/>
                <a:gd name="T38" fmla="*/ 8 w 29"/>
                <a:gd name="T39" fmla="*/ 12 h 33"/>
                <a:gd name="T40" fmla="*/ 10 w 29"/>
                <a:gd name="T41" fmla="*/ 10 h 33"/>
                <a:gd name="T42" fmla="*/ 8 w 29"/>
                <a:gd name="T43" fmla="*/ 8 h 33"/>
                <a:gd name="T44" fmla="*/ 11 w 29"/>
                <a:gd name="T45" fmla="*/ 6 h 33"/>
                <a:gd name="T46" fmla="*/ 17 w 29"/>
                <a:gd name="T47" fmla="*/ 8 h 33"/>
                <a:gd name="T48" fmla="*/ 20 w 29"/>
                <a:gd name="T49" fmla="*/ 5 h 33"/>
                <a:gd name="T50" fmla="*/ 17 w 29"/>
                <a:gd name="T51" fmla="*/ 4 h 33"/>
                <a:gd name="T52" fmla="*/ 23 w 29"/>
                <a:gd name="T53" fmla="*/ 0 h 33"/>
                <a:gd name="T54" fmla="*/ 25 w 29"/>
                <a:gd name="T55" fmla="*/ 0 h 33"/>
                <a:gd name="T56" fmla="*/ 25 w 29"/>
                <a:gd name="T57" fmla="*/ 4 h 33"/>
                <a:gd name="T58" fmla="*/ 21 w 29"/>
                <a:gd name="T5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33">
                  <a:moveTo>
                    <a:pt x="21" y="7"/>
                  </a:moveTo>
                  <a:lnTo>
                    <a:pt x="22" y="10"/>
                  </a:lnTo>
                  <a:lnTo>
                    <a:pt x="28" y="10"/>
                  </a:lnTo>
                  <a:lnTo>
                    <a:pt x="29" y="15"/>
                  </a:lnTo>
                  <a:lnTo>
                    <a:pt x="23" y="31"/>
                  </a:lnTo>
                  <a:lnTo>
                    <a:pt x="16" y="30"/>
                  </a:lnTo>
                  <a:lnTo>
                    <a:pt x="5" y="33"/>
                  </a:lnTo>
                  <a:lnTo>
                    <a:pt x="2" y="32"/>
                  </a:lnTo>
                  <a:lnTo>
                    <a:pt x="3" y="30"/>
                  </a:lnTo>
                  <a:lnTo>
                    <a:pt x="0" y="30"/>
                  </a:lnTo>
                  <a:lnTo>
                    <a:pt x="3" y="29"/>
                  </a:lnTo>
                  <a:lnTo>
                    <a:pt x="0" y="28"/>
                  </a:lnTo>
                  <a:lnTo>
                    <a:pt x="3" y="26"/>
                  </a:lnTo>
                  <a:lnTo>
                    <a:pt x="1" y="24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5" y="22"/>
                  </a:lnTo>
                  <a:lnTo>
                    <a:pt x="12" y="17"/>
                  </a:lnTo>
                  <a:lnTo>
                    <a:pt x="8" y="15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7" y="8"/>
                  </a:lnTo>
                  <a:lnTo>
                    <a:pt x="20" y="5"/>
                  </a:lnTo>
                  <a:lnTo>
                    <a:pt x="17" y="4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59" name="Freeform 56"/>
            <p:cNvSpPr>
              <a:spLocks/>
            </p:cNvSpPr>
            <p:nvPr/>
          </p:nvSpPr>
          <p:spPr bwMode="auto">
            <a:xfrm>
              <a:off x="7132624" y="6192147"/>
              <a:ext cx="1631262" cy="1783022"/>
            </a:xfrm>
            <a:custGeom>
              <a:avLst/>
              <a:gdLst>
                <a:gd name="T0" fmla="*/ 48 w 83"/>
                <a:gd name="T1" fmla="*/ 13 h 88"/>
                <a:gd name="T2" fmla="*/ 44 w 83"/>
                <a:gd name="T3" fmla="*/ 13 h 88"/>
                <a:gd name="T4" fmla="*/ 38 w 83"/>
                <a:gd name="T5" fmla="*/ 16 h 88"/>
                <a:gd name="T6" fmla="*/ 39 w 83"/>
                <a:gd name="T7" fmla="*/ 28 h 88"/>
                <a:gd name="T8" fmla="*/ 46 w 83"/>
                <a:gd name="T9" fmla="*/ 34 h 88"/>
                <a:gd name="T10" fmla="*/ 54 w 83"/>
                <a:gd name="T11" fmla="*/ 48 h 88"/>
                <a:gd name="T12" fmla="*/ 58 w 83"/>
                <a:gd name="T13" fmla="*/ 51 h 88"/>
                <a:gd name="T14" fmla="*/ 64 w 83"/>
                <a:gd name="T15" fmla="*/ 50 h 88"/>
                <a:gd name="T16" fmla="*/ 64 w 83"/>
                <a:gd name="T17" fmla="*/ 54 h 88"/>
                <a:gd name="T18" fmla="*/ 78 w 83"/>
                <a:gd name="T19" fmla="*/ 60 h 88"/>
                <a:gd name="T20" fmla="*/ 83 w 83"/>
                <a:gd name="T21" fmla="*/ 67 h 88"/>
                <a:gd name="T22" fmla="*/ 81 w 83"/>
                <a:gd name="T23" fmla="*/ 69 h 88"/>
                <a:gd name="T24" fmla="*/ 73 w 83"/>
                <a:gd name="T25" fmla="*/ 63 h 88"/>
                <a:gd name="T26" fmla="*/ 70 w 83"/>
                <a:gd name="T27" fmla="*/ 64 h 88"/>
                <a:gd name="T28" fmla="*/ 68 w 83"/>
                <a:gd name="T29" fmla="*/ 71 h 88"/>
                <a:gd name="T30" fmla="*/ 72 w 83"/>
                <a:gd name="T31" fmla="*/ 73 h 88"/>
                <a:gd name="T32" fmla="*/ 73 w 83"/>
                <a:gd name="T33" fmla="*/ 77 h 88"/>
                <a:gd name="T34" fmla="*/ 69 w 83"/>
                <a:gd name="T35" fmla="*/ 78 h 88"/>
                <a:gd name="T36" fmla="*/ 64 w 83"/>
                <a:gd name="T37" fmla="*/ 87 h 88"/>
                <a:gd name="T38" fmla="*/ 62 w 83"/>
                <a:gd name="T39" fmla="*/ 88 h 88"/>
                <a:gd name="T40" fmla="*/ 62 w 83"/>
                <a:gd name="T41" fmla="*/ 85 h 88"/>
                <a:gd name="T42" fmla="*/ 63 w 83"/>
                <a:gd name="T43" fmla="*/ 81 h 88"/>
                <a:gd name="T44" fmla="*/ 65 w 83"/>
                <a:gd name="T45" fmla="*/ 79 h 88"/>
                <a:gd name="T46" fmla="*/ 61 w 83"/>
                <a:gd name="T47" fmla="*/ 68 h 88"/>
                <a:gd name="T48" fmla="*/ 60 w 83"/>
                <a:gd name="T49" fmla="*/ 68 h 88"/>
                <a:gd name="T50" fmla="*/ 55 w 83"/>
                <a:gd name="T51" fmla="*/ 62 h 88"/>
                <a:gd name="T52" fmla="*/ 52 w 83"/>
                <a:gd name="T53" fmla="*/ 62 h 88"/>
                <a:gd name="T54" fmla="*/ 47 w 83"/>
                <a:gd name="T55" fmla="*/ 56 h 88"/>
                <a:gd name="T56" fmla="*/ 42 w 83"/>
                <a:gd name="T57" fmla="*/ 56 h 88"/>
                <a:gd name="T58" fmla="*/ 29 w 83"/>
                <a:gd name="T59" fmla="*/ 45 h 88"/>
                <a:gd name="T60" fmla="*/ 23 w 83"/>
                <a:gd name="T61" fmla="*/ 29 h 88"/>
                <a:gd name="T62" fmla="*/ 13 w 83"/>
                <a:gd name="T63" fmla="*/ 24 h 88"/>
                <a:gd name="T64" fmla="*/ 4 w 83"/>
                <a:gd name="T65" fmla="*/ 29 h 88"/>
                <a:gd name="T66" fmla="*/ 0 w 83"/>
                <a:gd name="T67" fmla="*/ 18 h 88"/>
                <a:gd name="T68" fmla="*/ 3 w 83"/>
                <a:gd name="T69" fmla="*/ 9 h 88"/>
                <a:gd name="T70" fmla="*/ 8 w 83"/>
                <a:gd name="T71" fmla="*/ 9 h 88"/>
                <a:gd name="T72" fmla="*/ 13 w 83"/>
                <a:gd name="T73" fmla="*/ 5 h 88"/>
                <a:gd name="T74" fmla="*/ 16 w 83"/>
                <a:gd name="T75" fmla="*/ 10 h 88"/>
                <a:gd name="T76" fmla="*/ 18 w 83"/>
                <a:gd name="T77" fmla="*/ 5 h 88"/>
                <a:gd name="T78" fmla="*/ 24 w 83"/>
                <a:gd name="T79" fmla="*/ 7 h 88"/>
                <a:gd name="T80" fmla="*/ 26 w 83"/>
                <a:gd name="T81" fmla="*/ 1 h 88"/>
                <a:gd name="T82" fmla="*/ 37 w 83"/>
                <a:gd name="T83" fmla="*/ 0 h 88"/>
                <a:gd name="T84" fmla="*/ 40 w 83"/>
                <a:gd name="T85" fmla="*/ 4 h 88"/>
                <a:gd name="T86" fmla="*/ 47 w 83"/>
                <a:gd name="T87" fmla="*/ 6 h 88"/>
                <a:gd name="T88" fmla="*/ 46 w 83"/>
                <a:gd name="T89" fmla="*/ 8 h 88"/>
                <a:gd name="T90" fmla="*/ 49 w 83"/>
                <a:gd name="T91" fmla="*/ 14 h 88"/>
                <a:gd name="T92" fmla="*/ 47 w 83"/>
                <a:gd name="T93" fmla="*/ 15 h 88"/>
                <a:gd name="T94" fmla="*/ 48 w 83"/>
                <a:gd name="T95" fmla="*/ 1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" h="88">
                  <a:moveTo>
                    <a:pt x="48" y="13"/>
                  </a:moveTo>
                  <a:lnTo>
                    <a:pt x="44" y="13"/>
                  </a:lnTo>
                  <a:lnTo>
                    <a:pt x="38" y="16"/>
                  </a:lnTo>
                  <a:lnTo>
                    <a:pt x="39" y="28"/>
                  </a:lnTo>
                  <a:lnTo>
                    <a:pt x="46" y="34"/>
                  </a:lnTo>
                  <a:lnTo>
                    <a:pt x="54" y="48"/>
                  </a:lnTo>
                  <a:lnTo>
                    <a:pt x="58" y="51"/>
                  </a:lnTo>
                  <a:lnTo>
                    <a:pt x="64" y="50"/>
                  </a:lnTo>
                  <a:lnTo>
                    <a:pt x="64" y="54"/>
                  </a:lnTo>
                  <a:lnTo>
                    <a:pt x="78" y="60"/>
                  </a:lnTo>
                  <a:lnTo>
                    <a:pt x="83" y="67"/>
                  </a:lnTo>
                  <a:lnTo>
                    <a:pt x="81" y="69"/>
                  </a:lnTo>
                  <a:lnTo>
                    <a:pt x="73" y="63"/>
                  </a:lnTo>
                  <a:lnTo>
                    <a:pt x="70" y="64"/>
                  </a:lnTo>
                  <a:lnTo>
                    <a:pt x="68" y="71"/>
                  </a:lnTo>
                  <a:lnTo>
                    <a:pt x="72" y="73"/>
                  </a:lnTo>
                  <a:lnTo>
                    <a:pt x="73" y="77"/>
                  </a:lnTo>
                  <a:lnTo>
                    <a:pt x="69" y="78"/>
                  </a:lnTo>
                  <a:lnTo>
                    <a:pt x="64" y="87"/>
                  </a:lnTo>
                  <a:lnTo>
                    <a:pt x="62" y="88"/>
                  </a:lnTo>
                  <a:lnTo>
                    <a:pt x="62" y="85"/>
                  </a:lnTo>
                  <a:lnTo>
                    <a:pt x="63" y="81"/>
                  </a:lnTo>
                  <a:lnTo>
                    <a:pt x="65" y="79"/>
                  </a:lnTo>
                  <a:lnTo>
                    <a:pt x="61" y="68"/>
                  </a:lnTo>
                  <a:lnTo>
                    <a:pt x="60" y="68"/>
                  </a:lnTo>
                  <a:lnTo>
                    <a:pt x="55" y="62"/>
                  </a:lnTo>
                  <a:lnTo>
                    <a:pt x="52" y="62"/>
                  </a:lnTo>
                  <a:lnTo>
                    <a:pt x="47" y="56"/>
                  </a:lnTo>
                  <a:lnTo>
                    <a:pt x="42" y="56"/>
                  </a:lnTo>
                  <a:lnTo>
                    <a:pt x="29" y="45"/>
                  </a:lnTo>
                  <a:lnTo>
                    <a:pt x="23" y="29"/>
                  </a:lnTo>
                  <a:lnTo>
                    <a:pt x="13" y="24"/>
                  </a:lnTo>
                  <a:lnTo>
                    <a:pt x="4" y="29"/>
                  </a:lnTo>
                  <a:lnTo>
                    <a:pt x="0" y="18"/>
                  </a:lnTo>
                  <a:lnTo>
                    <a:pt x="3" y="9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6" y="10"/>
                  </a:lnTo>
                  <a:lnTo>
                    <a:pt x="18" y="5"/>
                  </a:lnTo>
                  <a:lnTo>
                    <a:pt x="24" y="7"/>
                  </a:lnTo>
                  <a:lnTo>
                    <a:pt x="26" y="1"/>
                  </a:lnTo>
                  <a:lnTo>
                    <a:pt x="37" y="0"/>
                  </a:lnTo>
                  <a:lnTo>
                    <a:pt x="40" y="4"/>
                  </a:lnTo>
                  <a:lnTo>
                    <a:pt x="47" y="6"/>
                  </a:lnTo>
                  <a:lnTo>
                    <a:pt x="46" y="8"/>
                  </a:lnTo>
                  <a:lnTo>
                    <a:pt x="49" y="14"/>
                  </a:lnTo>
                  <a:lnTo>
                    <a:pt x="47" y="15"/>
                  </a:lnTo>
                  <a:lnTo>
                    <a:pt x="48" y="13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0" name="Freeform 57"/>
            <p:cNvSpPr>
              <a:spLocks/>
            </p:cNvSpPr>
            <p:nvPr/>
          </p:nvSpPr>
          <p:spPr bwMode="auto">
            <a:xfrm>
              <a:off x="7132624" y="6192147"/>
              <a:ext cx="1631262" cy="1783022"/>
            </a:xfrm>
            <a:custGeom>
              <a:avLst/>
              <a:gdLst>
                <a:gd name="T0" fmla="*/ 48 w 83"/>
                <a:gd name="T1" fmla="*/ 13 h 88"/>
                <a:gd name="T2" fmla="*/ 44 w 83"/>
                <a:gd name="T3" fmla="*/ 13 h 88"/>
                <a:gd name="T4" fmla="*/ 38 w 83"/>
                <a:gd name="T5" fmla="*/ 16 h 88"/>
                <a:gd name="T6" fmla="*/ 39 w 83"/>
                <a:gd name="T7" fmla="*/ 28 h 88"/>
                <a:gd name="T8" fmla="*/ 46 w 83"/>
                <a:gd name="T9" fmla="*/ 34 h 88"/>
                <a:gd name="T10" fmla="*/ 54 w 83"/>
                <a:gd name="T11" fmla="*/ 48 h 88"/>
                <a:gd name="T12" fmla="*/ 58 w 83"/>
                <a:gd name="T13" fmla="*/ 51 h 88"/>
                <a:gd name="T14" fmla="*/ 64 w 83"/>
                <a:gd name="T15" fmla="*/ 50 h 88"/>
                <a:gd name="T16" fmla="*/ 64 w 83"/>
                <a:gd name="T17" fmla="*/ 54 h 88"/>
                <a:gd name="T18" fmla="*/ 78 w 83"/>
                <a:gd name="T19" fmla="*/ 60 h 88"/>
                <a:gd name="T20" fmla="*/ 83 w 83"/>
                <a:gd name="T21" fmla="*/ 67 h 88"/>
                <a:gd name="T22" fmla="*/ 81 w 83"/>
                <a:gd name="T23" fmla="*/ 69 h 88"/>
                <a:gd name="T24" fmla="*/ 73 w 83"/>
                <a:gd name="T25" fmla="*/ 63 h 88"/>
                <a:gd name="T26" fmla="*/ 70 w 83"/>
                <a:gd name="T27" fmla="*/ 64 h 88"/>
                <a:gd name="T28" fmla="*/ 68 w 83"/>
                <a:gd name="T29" fmla="*/ 71 h 88"/>
                <a:gd name="T30" fmla="*/ 72 w 83"/>
                <a:gd name="T31" fmla="*/ 73 h 88"/>
                <a:gd name="T32" fmla="*/ 73 w 83"/>
                <a:gd name="T33" fmla="*/ 77 h 88"/>
                <a:gd name="T34" fmla="*/ 69 w 83"/>
                <a:gd name="T35" fmla="*/ 78 h 88"/>
                <a:gd name="T36" fmla="*/ 64 w 83"/>
                <a:gd name="T37" fmla="*/ 87 h 88"/>
                <a:gd name="T38" fmla="*/ 62 w 83"/>
                <a:gd name="T39" fmla="*/ 88 h 88"/>
                <a:gd name="T40" fmla="*/ 62 w 83"/>
                <a:gd name="T41" fmla="*/ 85 h 88"/>
                <a:gd name="T42" fmla="*/ 63 w 83"/>
                <a:gd name="T43" fmla="*/ 81 h 88"/>
                <a:gd name="T44" fmla="*/ 65 w 83"/>
                <a:gd name="T45" fmla="*/ 79 h 88"/>
                <a:gd name="T46" fmla="*/ 61 w 83"/>
                <a:gd name="T47" fmla="*/ 68 h 88"/>
                <a:gd name="T48" fmla="*/ 60 w 83"/>
                <a:gd name="T49" fmla="*/ 68 h 88"/>
                <a:gd name="T50" fmla="*/ 55 w 83"/>
                <a:gd name="T51" fmla="*/ 62 h 88"/>
                <a:gd name="T52" fmla="*/ 52 w 83"/>
                <a:gd name="T53" fmla="*/ 62 h 88"/>
                <a:gd name="T54" fmla="*/ 47 w 83"/>
                <a:gd name="T55" fmla="*/ 56 h 88"/>
                <a:gd name="T56" fmla="*/ 42 w 83"/>
                <a:gd name="T57" fmla="*/ 56 h 88"/>
                <a:gd name="T58" fmla="*/ 29 w 83"/>
                <a:gd name="T59" fmla="*/ 45 h 88"/>
                <a:gd name="T60" fmla="*/ 23 w 83"/>
                <a:gd name="T61" fmla="*/ 29 h 88"/>
                <a:gd name="T62" fmla="*/ 13 w 83"/>
                <a:gd name="T63" fmla="*/ 24 h 88"/>
                <a:gd name="T64" fmla="*/ 4 w 83"/>
                <a:gd name="T65" fmla="*/ 29 h 88"/>
                <a:gd name="T66" fmla="*/ 0 w 83"/>
                <a:gd name="T67" fmla="*/ 18 h 88"/>
                <a:gd name="T68" fmla="*/ 3 w 83"/>
                <a:gd name="T69" fmla="*/ 9 h 88"/>
                <a:gd name="T70" fmla="*/ 8 w 83"/>
                <a:gd name="T71" fmla="*/ 9 h 88"/>
                <a:gd name="T72" fmla="*/ 13 w 83"/>
                <a:gd name="T73" fmla="*/ 5 h 88"/>
                <a:gd name="T74" fmla="*/ 16 w 83"/>
                <a:gd name="T75" fmla="*/ 10 h 88"/>
                <a:gd name="T76" fmla="*/ 18 w 83"/>
                <a:gd name="T77" fmla="*/ 5 h 88"/>
                <a:gd name="T78" fmla="*/ 24 w 83"/>
                <a:gd name="T79" fmla="*/ 7 h 88"/>
                <a:gd name="T80" fmla="*/ 26 w 83"/>
                <a:gd name="T81" fmla="*/ 1 h 88"/>
                <a:gd name="T82" fmla="*/ 37 w 83"/>
                <a:gd name="T83" fmla="*/ 0 h 88"/>
                <a:gd name="T84" fmla="*/ 40 w 83"/>
                <a:gd name="T85" fmla="*/ 4 h 88"/>
                <a:gd name="T86" fmla="*/ 47 w 83"/>
                <a:gd name="T87" fmla="*/ 6 h 88"/>
                <a:gd name="T88" fmla="*/ 46 w 83"/>
                <a:gd name="T89" fmla="*/ 8 h 88"/>
                <a:gd name="T90" fmla="*/ 49 w 83"/>
                <a:gd name="T91" fmla="*/ 14 h 88"/>
                <a:gd name="T92" fmla="*/ 47 w 83"/>
                <a:gd name="T93" fmla="*/ 15 h 88"/>
                <a:gd name="T94" fmla="*/ 48 w 83"/>
                <a:gd name="T95" fmla="*/ 1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" h="88">
                  <a:moveTo>
                    <a:pt x="48" y="13"/>
                  </a:moveTo>
                  <a:lnTo>
                    <a:pt x="44" y="13"/>
                  </a:lnTo>
                  <a:lnTo>
                    <a:pt x="38" y="16"/>
                  </a:lnTo>
                  <a:lnTo>
                    <a:pt x="39" y="28"/>
                  </a:lnTo>
                  <a:lnTo>
                    <a:pt x="46" y="34"/>
                  </a:lnTo>
                  <a:lnTo>
                    <a:pt x="54" y="48"/>
                  </a:lnTo>
                  <a:lnTo>
                    <a:pt x="58" y="51"/>
                  </a:lnTo>
                  <a:lnTo>
                    <a:pt x="64" y="50"/>
                  </a:lnTo>
                  <a:lnTo>
                    <a:pt x="64" y="54"/>
                  </a:lnTo>
                  <a:lnTo>
                    <a:pt x="78" y="60"/>
                  </a:lnTo>
                  <a:lnTo>
                    <a:pt x="83" y="67"/>
                  </a:lnTo>
                  <a:lnTo>
                    <a:pt x="81" y="69"/>
                  </a:lnTo>
                  <a:lnTo>
                    <a:pt x="73" y="63"/>
                  </a:lnTo>
                  <a:lnTo>
                    <a:pt x="70" y="64"/>
                  </a:lnTo>
                  <a:lnTo>
                    <a:pt x="68" y="71"/>
                  </a:lnTo>
                  <a:lnTo>
                    <a:pt x="72" y="73"/>
                  </a:lnTo>
                  <a:lnTo>
                    <a:pt x="73" y="77"/>
                  </a:lnTo>
                  <a:lnTo>
                    <a:pt x="69" y="78"/>
                  </a:lnTo>
                  <a:lnTo>
                    <a:pt x="64" y="87"/>
                  </a:lnTo>
                  <a:lnTo>
                    <a:pt x="62" y="88"/>
                  </a:lnTo>
                  <a:lnTo>
                    <a:pt x="62" y="85"/>
                  </a:lnTo>
                  <a:lnTo>
                    <a:pt x="63" y="81"/>
                  </a:lnTo>
                  <a:lnTo>
                    <a:pt x="65" y="79"/>
                  </a:lnTo>
                  <a:lnTo>
                    <a:pt x="61" y="68"/>
                  </a:lnTo>
                  <a:lnTo>
                    <a:pt x="60" y="68"/>
                  </a:lnTo>
                  <a:lnTo>
                    <a:pt x="55" y="62"/>
                  </a:lnTo>
                  <a:lnTo>
                    <a:pt x="52" y="62"/>
                  </a:lnTo>
                  <a:lnTo>
                    <a:pt x="47" y="56"/>
                  </a:lnTo>
                  <a:lnTo>
                    <a:pt x="42" y="56"/>
                  </a:lnTo>
                  <a:lnTo>
                    <a:pt x="29" y="45"/>
                  </a:lnTo>
                  <a:lnTo>
                    <a:pt x="23" y="29"/>
                  </a:lnTo>
                  <a:lnTo>
                    <a:pt x="13" y="24"/>
                  </a:lnTo>
                  <a:lnTo>
                    <a:pt x="4" y="29"/>
                  </a:lnTo>
                  <a:lnTo>
                    <a:pt x="0" y="18"/>
                  </a:lnTo>
                  <a:lnTo>
                    <a:pt x="3" y="9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6" y="10"/>
                  </a:lnTo>
                  <a:lnTo>
                    <a:pt x="18" y="5"/>
                  </a:lnTo>
                  <a:lnTo>
                    <a:pt x="24" y="7"/>
                  </a:lnTo>
                  <a:lnTo>
                    <a:pt x="26" y="1"/>
                  </a:lnTo>
                  <a:lnTo>
                    <a:pt x="37" y="0"/>
                  </a:lnTo>
                  <a:lnTo>
                    <a:pt x="40" y="4"/>
                  </a:lnTo>
                  <a:lnTo>
                    <a:pt x="47" y="6"/>
                  </a:lnTo>
                  <a:lnTo>
                    <a:pt x="46" y="8"/>
                  </a:lnTo>
                  <a:lnTo>
                    <a:pt x="49" y="14"/>
                  </a:lnTo>
                  <a:lnTo>
                    <a:pt x="47" y="15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1" name="Freeform 58"/>
            <p:cNvSpPr>
              <a:spLocks/>
            </p:cNvSpPr>
            <p:nvPr/>
          </p:nvSpPr>
          <p:spPr bwMode="auto">
            <a:xfrm>
              <a:off x="7859924" y="7894660"/>
              <a:ext cx="490984" cy="303090"/>
            </a:xfrm>
            <a:custGeom>
              <a:avLst/>
              <a:gdLst>
                <a:gd name="T0" fmla="*/ 25 w 25"/>
                <a:gd name="T1" fmla="*/ 0 h 15"/>
                <a:gd name="T2" fmla="*/ 20 w 25"/>
                <a:gd name="T3" fmla="*/ 9 h 15"/>
                <a:gd name="T4" fmla="*/ 21 w 25"/>
                <a:gd name="T5" fmla="*/ 15 h 15"/>
                <a:gd name="T6" fmla="*/ 1 w 25"/>
                <a:gd name="T7" fmla="*/ 6 h 15"/>
                <a:gd name="T8" fmla="*/ 0 w 25"/>
                <a:gd name="T9" fmla="*/ 3 h 15"/>
                <a:gd name="T10" fmla="*/ 2 w 25"/>
                <a:gd name="T11" fmla="*/ 1 h 15"/>
                <a:gd name="T12" fmla="*/ 9 w 25"/>
                <a:gd name="T13" fmla="*/ 3 h 15"/>
                <a:gd name="T14" fmla="*/ 25 w 25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5">
                  <a:moveTo>
                    <a:pt x="25" y="0"/>
                  </a:moveTo>
                  <a:lnTo>
                    <a:pt x="20" y="9"/>
                  </a:lnTo>
                  <a:lnTo>
                    <a:pt x="21" y="15"/>
                  </a:lnTo>
                  <a:lnTo>
                    <a:pt x="1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9" y="3"/>
                  </a:lnTo>
                  <a:lnTo>
                    <a:pt x="25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2" name="Freeform 59"/>
            <p:cNvSpPr>
              <a:spLocks/>
            </p:cNvSpPr>
            <p:nvPr/>
          </p:nvSpPr>
          <p:spPr bwMode="auto">
            <a:xfrm>
              <a:off x="7859924" y="7894660"/>
              <a:ext cx="490984" cy="303090"/>
            </a:xfrm>
            <a:custGeom>
              <a:avLst/>
              <a:gdLst>
                <a:gd name="T0" fmla="*/ 25 w 25"/>
                <a:gd name="T1" fmla="*/ 0 h 15"/>
                <a:gd name="T2" fmla="*/ 20 w 25"/>
                <a:gd name="T3" fmla="*/ 9 h 15"/>
                <a:gd name="T4" fmla="*/ 21 w 25"/>
                <a:gd name="T5" fmla="*/ 15 h 15"/>
                <a:gd name="T6" fmla="*/ 1 w 25"/>
                <a:gd name="T7" fmla="*/ 6 h 15"/>
                <a:gd name="T8" fmla="*/ 0 w 25"/>
                <a:gd name="T9" fmla="*/ 3 h 15"/>
                <a:gd name="T10" fmla="*/ 2 w 25"/>
                <a:gd name="T11" fmla="*/ 1 h 15"/>
                <a:gd name="T12" fmla="*/ 9 w 25"/>
                <a:gd name="T13" fmla="*/ 3 h 15"/>
                <a:gd name="T14" fmla="*/ 25 w 25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5">
                  <a:moveTo>
                    <a:pt x="25" y="0"/>
                  </a:moveTo>
                  <a:lnTo>
                    <a:pt x="20" y="9"/>
                  </a:lnTo>
                  <a:lnTo>
                    <a:pt x="21" y="15"/>
                  </a:lnTo>
                  <a:lnTo>
                    <a:pt x="1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9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3" name="Freeform 60"/>
            <p:cNvSpPr>
              <a:spLocks/>
            </p:cNvSpPr>
            <p:nvPr/>
          </p:nvSpPr>
          <p:spPr bwMode="auto">
            <a:xfrm>
              <a:off x="7251928" y="7286112"/>
              <a:ext cx="215667" cy="466474"/>
            </a:xfrm>
            <a:custGeom>
              <a:avLst/>
              <a:gdLst>
                <a:gd name="T0" fmla="*/ 7 w 11"/>
                <a:gd name="T1" fmla="*/ 0 h 23"/>
                <a:gd name="T2" fmla="*/ 11 w 11"/>
                <a:gd name="T3" fmla="*/ 6 h 23"/>
                <a:gd name="T4" fmla="*/ 10 w 11"/>
                <a:gd name="T5" fmla="*/ 18 h 23"/>
                <a:gd name="T6" fmla="*/ 3 w 11"/>
                <a:gd name="T7" fmla="*/ 23 h 23"/>
                <a:gd name="T8" fmla="*/ 1 w 11"/>
                <a:gd name="T9" fmla="*/ 19 h 23"/>
                <a:gd name="T10" fmla="*/ 0 w 11"/>
                <a:gd name="T11" fmla="*/ 2 h 23"/>
                <a:gd name="T12" fmla="*/ 3 w 11"/>
                <a:gd name="T13" fmla="*/ 4 h 23"/>
                <a:gd name="T14" fmla="*/ 7 w 11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3">
                  <a:moveTo>
                    <a:pt x="7" y="0"/>
                  </a:moveTo>
                  <a:lnTo>
                    <a:pt x="11" y="6"/>
                  </a:lnTo>
                  <a:lnTo>
                    <a:pt x="10" y="18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2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4" name="Freeform 61"/>
            <p:cNvSpPr>
              <a:spLocks/>
            </p:cNvSpPr>
            <p:nvPr/>
          </p:nvSpPr>
          <p:spPr bwMode="auto">
            <a:xfrm>
              <a:off x="7251928" y="7286112"/>
              <a:ext cx="215667" cy="466474"/>
            </a:xfrm>
            <a:custGeom>
              <a:avLst/>
              <a:gdLst>
                <a:gd name="T0" fmla="*/ 7 w 11"/>
                <a:gd name="T1" fmla="*/ 0 h 23"/>
                <a:gd name="T2" fmla="*/ 11 w 11"/>
                <a:gd name="T3" fmla="*/ 6 h 23"/>
                <a:gd name="T4" fmla="*/ 10 w 11"/>
                <a:gd name="T5" fmla="*/ 18 h 23"/>
                <a:gd name="T6" fmla="*/ 3 w 11"/>
                <a:gd name="T7" fmla="*/ 23 h 23"/>
                <a:gd name="T8" fmla="*/ 1 w 11"/>
                <a:gd name="T9" fmla="*/ 19 h 23"/>
                <a:gd name="T10" fmla="*/ 0 w 11"/>
                <a:gd name="T11" fmla="*/ 2 h 23"/>
                <a:gd name="T12" fmla="*/ 3 w 11"/>
                <a:gd name="T13" fmla="*/ 4 h 23"/>
                <a:gd name="T14" fmla="*/ 7 w 11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3">
                  <a:moveTo>
                    <a:pt x="7" y="0"/>
                  </a:moveTo>
                  <a:lnTo>
                    <a:pt x="11" y="6"/>
                  </a:lnTo>
                  <a:lnTo>
                    <a:pt x="10" y="18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2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5" name="Freeform 62"/>
            <p:cNvSpPr>
              <a:spLocks/>
            </p:cNvSpPr>
            <p:nvPr/>
          </p:nvSpPr>
          <p:spPr bwMode="auto">
            <a:xfrm>
              <a:off x="7114269" y="56451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6" name="Freeform 63"/>
            <p:cNvSpPr>
              <a:spLocks/>
            </p:cNvSpPr>
            <p:nvPr/>
          </p:nvSpPr>
          <p:spPr bwMode="auto">
            <a:xfrm>
              <a:off x="7114269" y="56451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7" name="Freeform 64"/>
            <p:cNvSpPr>
              <a:spLocks/>
            </p:cNvSpPr>
            <p:nvPr/>
          </p:nvSpPr>
          <p:spPr bwMode="auto">
            <a:xfrm>
              <a:off x="6898602" y="4894543"/>
              <a:ext cx="451982" cy="525672"/>
            </a:xfrm>
            <a:custGeom>
              <a:avLst/>
              <a:gdLst>
                <a:gd name="T0" fmla="*/ 0 w 23"/>
                <a:gd name="T1" fmla="*/ 18 h 26"/>
                <a:gd name="T2" fmla="*/ 5 w 23"/>
                <a:gd name="T3" fmla="*/ 18 h 26"/>
                <a:gd name="T4" fmla="*/ 3 w 23"/>
                <a:gd name="T5" fmla="*/ 17 h 26"/>
                <a:gd name="T6" fmla="*/ 9 w 23"/>
                <a:gd name="T7" fmla="*/ 16 h 26"/>
                <a:gd name="T8" fmla="*/ 5 w 23"/>
                <a:gd name="T9" fmla="*/ 14 h 26"/>
                <a:gd name="T10" fmla="*/ 11 w 23"/>
                <a:gd name="T11" fmla="*/ 4 h 26"/>
                <a:gd name="T12" fmla="*/ 10 w 23"/>
                <a:gd name="T13" fmla="*/ 9 h 26"/>
                <a:gd name="T14" fmla="*/ 13 w 23"/>
                <a:gd name="T15" fmla="*/ 10 h 26"/>
                <a:gd name="T16" fmla="*/ 14 w 23"/>
                <a:gd name="T17" fmla="*/ 2 h 26"/>
                <a:gd name="T18" fmla="*/ 21 w 23"/>
                <a:gd name="T19" fmla="*/ 0 h 26"/>
                <a:gd name="T20" fmla="*/ 23 w 23"/>
                <a:gd name="T21" fmla="*/ 2 h 26"/>
                <a:gd name="T22" fmla="*/ 19 w 23"/>
                <a:gd name="T23" fmla="*/ 8 h 26"/>
                <a:gd name="T24" fmla="*/ 21 w 23"/>
                <a:gd name="T25" fmla="*/ 11 h 26"/>
                <a:gd name="T26" fmla="*/ 19 w 23"/>
                <a:gd name="T27" fmla="*/ 15 h 26"/>
                <a:gd name="T28" fmla="*/ 15 w 23"/>
                <a:gd name="T29" fmla="*/ 14 h 26"/>
                <a:gd name="T30" fmla="*/ 14 w 23"/>
                <a:gd name="T31" fmla="*/ 26 h 26"/>
                <a:gd name="T32" fmla="*/ 10 w 23"/>
                <a:gd name="T33" fmla="*/ 19 h 26"/>
                <a:gd name="T34" fmla="*/ 0 w 23"/>
                <a:gd name="T3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6">
                  <a:moveTo>
                    <a:pt x="0" y="18"/>
                  </a:moveTo>
                  <a:lnTo>
                    <a:pt x="5" y="18"/>
                  </a:lnTo>
                  <a:lnTo>
                    <a:pt x="3" y="17"/>
                  </a:lnTo>
                  <a:lnTo>
                    <a:pt x="9" y="16"/>
                  </a:lnTo>
                  <a:lnTo>
                    <a:pt x="5" y="14"/>
                  </a:lnTo>
                  <a:lnTo>
                    <a:pt x="11" y="4"/>
                  </a:lnTo>
                  <a:lnTo>
                    <a:pt x="10" y="9"/>
                  </a:lnTo>
                  <a:lnTo>
                    <a:pt x="13" y="10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19" y="8"/>
                  </a:lnTo>
                  <a:lnTo>
                    <a:pt x="21" y="11"/>
                  </a:lnTo>
                  <a:lnTo>
                    <a:pt x="19" y="15"/>
                  </a:lnTo>
                  <a:lnTo>
                    <a:pt x="15" y="14"/>
                  </a:lnTo>
                  <a:lnTo>
                    <a:pt x="14" y="26"/>
                  </a:lnTo>
                  <a:lnTo>
                    <a:pt x="10" y="19"/>
                  </a:lnTo>
                  <a:lnTo>
                    <a:pt x="0" y="18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8" name="Freeform 65"/>
            <p:cNvSpPr>
              <a:spLocks/>
            </p:cNvSpPr>
            <p:nvPr/>
          </p:nvSpPr>
          <p:spPr bwMode="auto">
            <a:xfrm>
              <a:off x="6898602" y="4894543"/>
              <a:ext cx="451982" cy="525672"/>
            </a:xfrm>
            <a:custGeom>
              <a:avLst/>
              <a:gdLst>
                <a:gd name="T0" fmla="*/ 0 w 23"/>
                <a:gd name="T1" fmla="*/ 18 h 26"/>
                <a:gd name="T2" fmla="*/ 5 w 23"/>
                <a:gd name="T3" fmla="*/ 18 h 26"/>
                <a:gd name="T4" fmla="*/ 3 w 23"/>
                <a:gd name="T5" fmla="*/ 17 h 26"/>
                <a:gd name="T6" fmla="*/ 9 w 23"/>
                <a:gd name="T7" fmla="*/ 16 h 26"/>
                <a:gd name="T8" fmla="*/ 5 w 23"/>
                <a:gd name="T9" fmla="*/ 14 h 26"/>
                <a:gd name="T10" fmla="*/ 11 w 23"/>
                <a:gd name="T11" fmla="*/ 4 h 26"/>
                <a:gd name="T12" fmla="*/ 10 w 23"/>
                <a:gd name="T13" fmla="*/ 9 h 26"/>
                <a:gd name="T14" fmla="*/ 13 w 23"/>
                <a:gd name="T15" fmla="*/ 10 h 26"/>
                <a:gd name="T16" fmla="*/ 14 w 23"/>
                <a:gd name="T17" fmla="*/ 2 h 26"/>
                <a:gd name="T18" fmla="*/ 21 w 23"/>
                <a:gd name="T19" fmla="*/ 0 h 26"/>
                <a:gd name="T20" fmla="*/ 23 w 23"/>
                <a:gd name="T21" fmla="*/ 2 h 26"/>
                <a:gd name="T22" fmla="*/ 19 w 23"/>
                <a:gd name="T23" fmla="*/ 8 h 26"/>
                <a:gd name="T24" fmla="*/ 21 w 23"/>
                <a:gd name="T25" fmla="*/ 11 h 26"/>
                <a:gd name="T26" fmla="*/ 19 w 23"/>
                <a:gd name="T27" fmla="*/ 15 h 26"/>
                <a:gd name="T28" fmla="*/ 15 w 23"/>
                <a:gd name="T29" fmla="*/ 14 h 26"/>
                <a:gd name="T30" fmla="*/ 14 w 23"/>
                <a:gd name="T31" fmla="*/ 26 h 26"/>
                <a:gd name="T32" fmla="*/ 10 w 23"/>
                <a:gd name="T33" fmla="*/ 19 h 26"/>
                <a:gd name="T34" fmla="*/ 0 w 23"/>
                <a:gd name="T3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6">
                  <a:moveTo>
                    <a:pt x="0" y="18"/>
                  </a:moveTo>
                  <a:lnTo>
                    <a:pt x="5" y="18"/>
                  </a:lnTo>
                  <a:lnTo>
                    <a:pt x="3" y="17"/>
                  </a:lnTo>
                  <a:lnTo>
                    <a:pt x="9" y="16"/>
                  </a:lnTo>
                  <a:lnTo>
                    <a:pt x="5" y="14"/>
                  </a:lnTo>
                  <a:lnTo>
                    <a:pt x="11" y="4"/>
                  </a:lnTo>
                  <a:lnTo>
                    <a:pt x="10" y="9"/>
                  </a:lnTo>
                  <a:lnTo>
                    <a:pt x="13" y="10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19" y="8"/>
                  </a:lnTo>
                  <a:lnTo>
                    <a:pt x="21" y="11"/>
                  </a:lnTo>
                  <a:lnTo>
                    <a:pt x="19" y="15"/>
                  </a:lnTo>
                  <a:lnTo>
                    <a:pt x="15" y="14"/>
                  </a:lnTo>
                  <a:lnTo>
                    <a:pt x="14" y="26"/>
                  </a:lnTo>
                  <a:lnTo>
                    <a:pt x="10" y="19"/>
                  </a:lnTo>
                  <a:lnTo>
                    <a:pt x="0" y="18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69" name="Freeform 66"/>
            <p:cNvSpPr>
              <a:spLocks/>
            </p:cNvSpPr>
            <p:nvPr/>
          </p:nvSpPr>
          <p:spPr bwMode="auto">
            <a:xfrm>
              <a:off x="8194894" y="1953624"/>
              <a:ext cx="156014" cy="142074"/>
            </a:xfrm>
            <a:custGeom>
              <a:avLst/>
              <a:gdLst>
                <a:gd name="T0" fmla="*/ 5 w 8"/>
                <a:gd name="T1" fmla="*/ 0 h 7"/>
                <a:gd name="T2" fmla="*/ 6 w 8"/>
                <a:gd name="T3" fmla="*/ 3 h 7"/>
                <a:gd name="T4" fmla="*/ 7 w 8"/>
                <a:gd name="T5" fmla="*/ 0 h 7"/>
                <a:gd name="T6" fmla="*/ 8 w 8"/>
                <a:gd name="T7" fmla="*/ 2 h 7"/>
                <a:gd name="T8" fmla="*/ 0 w 8"/>
                <a:gd name="T9" fmla="*/ 7 h 7"/>
                <a:gd name="T10" fmla="*/ 5 w 8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lnTo>
                    <a:pt x="6" y="3"/>
                  </a:lnTo>
                  <a:lnTo>
                    <a:pt x="7" y="0"/>
                  </a:lnTo>
                  <a:lnTo>
                    <a:pt x="8" y="2"/>
                  </a:lnTo>
                  <a:lnTo>
                    <a:pt x="0" y="7"/>
                  </a:lnTo>
                  <a:lnTo>
                    <a:pt x="5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0" name="Freeform 67"/>
            <p:cNvSpPr>
              <a:spLocks/>
            </p:cNvSpPr>
            <p:nvPr/>
          </p:nvSpPr>
          <p:spPr bwMode="auto">
            <a:xfrm>
              <a:off x="8194894" y="1953624"/>
              <a:ext cx="156014" cy="142074"/>
            </a:xfrm>
            <a:custGeom>
              <a:avLst/>
              <a:gdLst>
                <a:gd name="T0" fmla="*/ 5 w 8"/>
                <a:gd name="T1" fmla="*/ 0 h 7"/>
                <a:gd name="T2" fmla="*/ 6 w 8"/>
                <a:gd name="T3" fmla="*/ 3 h 7"/>
                <a:gd name="T4" fmla="*/ 7 w 8"/>
                <a:gd name="T5" fmla="*/ 0 h 7"/>
                <a:gd name="T6" fmla="*/ 8 w 8"/>
                <a:gd name="T7" fmla="*/ 2 h 7"/>
                <a:gd name="T8" fmla="*/ 0 w 8"/>
                <a:gd name="T9" fmla="*/ 7 h 7"/>
                <a:gd name="T10" fmla="*/ 5 w 8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lnTo>
                    <a:pt x="6" y="3"/>
                  </a:lnTo>
                  <a:lnTo>
                    <a:pt x="7" y="0"/>
                  </a:lnTo>
                  <a:lnTo>
                    <a:pt x="8" y="2"/>
                  </a:lnTo>
                  <a:lnTo>
                    <a:pt x="0" y="7"/>
                  </a:lnTo>
                  <a:lnTo>
                    <a:pt x="5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1" name="Freeform 68"/>
            <p:cNvSpPr>
              <a:spLocks/>
            </p:cNvSpPr>
            <p:nvPr/>
          </p:nvSpPr>
          <p:spPr bwMode="auto">
            <a:xfrm>
              <a:off x="8155890" y="4671962"/>
              <a:ext cx="1158633" cy="1093965"/>
            </a:xfrm>
            <a:custGeom>
              <a:avLst/>
              <a:gdLst>
                <a:gd name="T0" fmla="*/ 0 w 59"/>
                <a:gd name="T1" fmla="*/ 11 h 54"/>
                <a:gd name="T2" fmla="*/ 20 w 59"/>
                <a:gd name="T3" fmla="*/ 0 h 54"/>
                <a:gd name="T4" fmla="*/ 24 w 59"/>
                <a:gd name="T5" fmla="*/ 0 h 54"/>
                <a:gd name="T6" fmla="*/ 26 w 59"/>
                <a:gd name="T7" fmla="*/ 5 h 54"/>
                <a:gd name="T8" fmla="*/ 29 w 59"/>
                <a:gd name="T9" fmla="*/ 3 h 54"/>
                <a:gd name="T10" fmla="*/ 44 w 59"/>
                <a:gd name="T11" fmla="*/ 2 h 54"/>
                <a:gd name="T12" fmla="*/ 48 w 59"/>
                <a:gd name="T13" fmla="*/ 2 h 54"/>
                <a:gd name="T14" fmla="*/ 52 w 59"/>
                <a:gd name="T15" fmla="*/ 5 h 54"/>
                <a:gd name="T16" fmla="*/ 56 w 59"/>
                <a:gd name="T17" fmla="*/ 18 h 54"/>
                <a:gd name="T18" fmla="*/ 52 w 59"/>
                <a:gd name="T19" fmla="*/ 22 h 54"/>
                <a:gd name="T20" fmla="*/ 59 w 59"/>
                <a:gd name="T21" fmla="*/ 38 h 54"/>
                <a:gd name="T22" fmla="*/ 51 w 59"/>
                <a:gd name="T23" fmla="*/ 54 h 54"/>
                <a:gd name="T24" fmla="*/ 46 w 59"/>
                <a:gd name="T25" fmla="*/ 51 h 54"/>
                <a:gd name="T26" fmla="*/ 35 w 59"/>
                <a:gd name="T27" fmla="*/ 54 h 54"/>
                <a:gd name="T28" fmla="*/ 32 w 59"/>
                <a:gd name="T29" fmla="*/ 51 h 54"/>
                <a:gd name="T30" fmla="*/ 26 w 59"/>
                <a:gd name="T31" fmla="*/ 50 h 54"/>
                <a:gd name="T32" fmla="*/ 21 w 59"/>
                <a:gd name="T33" fmla="*/ 44 h 54"/>
                <a:gd name="T34" fmla="*/ 16 w 59"/>
                <a:gd name="T35" fmla="*/ 43 h 54"/>
                <a:gd name="T36" fmla="*/ 15 w 59"/>
                <a:gd name="T37" fmla="*/ 45 h 54"/>
                <a:gd name="T38" fmla="*/ 10 w 59"/>
                <a:gd name="T39" fmla="*/ 39 h 54"/>
                <a:gd name="T40" fmla="*/ 5 w 59"/>
                <a:gd name="T41" fmla="*/ 37 h 54"/>
                <a:gd name="T42" fmla="*/ 2 w 59"/>
                <a:gd name="T43" fmla="*/ 39 h 54"/>
                <a:gd name="T44" fmla="*/ 0 w 59"/>
                <a:gd name="T4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54">
                  <a:moveTo>
                    <a:pt x="0" y="11"/>
                  </a:moveTo>
                  <a:lnTo>
                    <a:pt x="20" y="0"/>
                  </a:lnTo>
                  <a:lnTo>
                    <a:pt x="24" y="0"/>
                  </a:lnTo>
                  <a:lnTo>
                    <a:pt x="26" y="5"/>
                  </a:lnTo>
                  <a:lnTo>
                    <a:pt x="29" y="3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2" y="5"/>
                  </a:lnTo>
                  <a:lnTo>
                    <a:pt x="56" y="18"/>
                  </a:lnTo>
                  <a:lnTo>
                    <a:pt x="52" y="22"/>
                  </a:lnTo>
                  <a:lnTo>
                    <a:pt x="59" y="38"/>
                  </a:lnTo>
                  <a:lnTo>
                    <a:pt x="51" y="54"/>
                  </a:lnTo>
                  <a:lnTo>
                    <a:pt x="46" y="51"/>
                  </a:lnTo>
                  <a:lnTo>
                    <a:pt x="35" y="54"/>
                  </a:lnTo>
                  <a:lnTo>
                    <a:pt x="32" y="51"/>
                  </a:lnTo>
                  <a:lnTo>
                    <a:pt x="26" y="50"/>
                  </a:lnTo>
                  <a:lnTo>
                    <a:pt x="21" y="44"/>
                  </a:lnTo>
                  <a:lnTo>
                    <a:pt x="16" y="43"/>
                  </a:lnTo>
                  <a:lnTo>
                    <a:pt x="15" y="45"/>
                  </a:lnTo>
                  <a:lnTo>
                    <a:pt x="10" y="39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0" y="1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2" name="Freeform 69"/>
            <p:cNvSpPr>
              <a:spLocks/>
            </p:cNvSpPr>
            <p:nvPr/>
          </p:nvSpPr>
          <p:spPr bwMode="auto">
            <a:xfrm>
              <a:off x="8155890" y="4671962"/>
              <a:ext cx="1158633" cy="1093965"/>
            </a:xfrm>
            <a:custGeom>
              <a:avLst/>
              <a:gdLst>
                <a:gd name="T0" fmla="*/ 0 w 59"/>
                <a:gd name="T1" fmla="*/ 11 h 54"/>
                <a:gd name="T2" fmla="*/ 20 w 59"/>
                <a:gd name="T3" fmla="*/ 0 h 54"/>
                <a:gd name="T4" fmla="*/ 24 w 59"/>
                <a:gd name="T5" fmla="*/ 0 h 54"/>
                <a:gd name="T6" fmla="*/ 26 w 59"/>
                <a:gd name="T7" fmla="*/ 5 h 54"/>
                <a:gd name="T8" fmla="*/ 29 w 59"/>
                <a:gd name="T9" fmla="*/ 3 h 54"/>
                <a:gd name="T10" fmla="*/ 44 w 59"/>
                <a:gd name="T11" fmla="*/ 2 h 54"/>
                <a:gd name="T12" fmla="*/ 48 w 59"/>
                <a:gd name="T13" fmla="*/ 2 h 54"/>
                <a:gd name="T14" fmla="*/ 52 w 59"/>
                <a:gd name="T15" fmla="*/ 5 h 54"/>
                <a:gd name="T16" fmla="*/ 56 w 59"/>
                <a:gd name="T17" fmla="*/ 18 h 54"/>
                <a:gd name="T18" fmla="*/ 52 w 59"/>
                <a:gd name="T19" fmla="*/ 22 h 54"/>
                <a:gd name="T20" fmla="*/ 59 w 59"/>
                <a:gd name="T21" fmla="*/ 38 h 54"/>
                <a:gd name="T22" fmla="*/ 51 w 59"/>
                <a:gd name="T23" fmla="*/ 54 h 54"/>
                <a:gd name="T24" fmla="*/ 46 w 59"/>
                <a:gd name="T25" fmla="*/ 51 h 54"/>
                <a:gd name="T26" fmla="*/ 35 w 59"/>
                <a:gd name="T27" fmla="*/ 54 h 54"/>
                <a:gd name="T28" fmla="*/ 32 w 59"/>
                <a:gd name="T29" fmla="*/ 51 h 54"/>
                <a:gd name="T30" fmla="*/ 26 w 59"/>
                <a:gd name="T31" fmla="*/ 50 h 54"/>
                <a:gd name="T32" fmla="*/ 21 w 59"/>
                <a:gd name="T33" fmla="*/ 44 h 54"/>
                <a:gd name="T34" fmla="*/ 16 w 59"/>
                <a:gd name="T35" fmla="*/ 43 h 54"/>
                <a:gd name="T36" fmla="*/ 15 w 59"/>
                <a:gd name="T37" fmla="*/ 45 h 54"/>
                <a:gd name="T38" fmla="*/ 10 w 59"/>
                <a:gd name="T39" fmla="*/ 39 h 54"/>
                <a:gd name="T40" fmla="*/ 5 w 59"/>
                <a:gd name="T41" fmla="*/ 37 h 54"/>
                <a:gd name="T42" fmla="*/ 2 w 59"/>
                <a:gd name="T43" fmla="*/ 39 h 54"/>
                <a:gd name="T44" fmla="*/ 0 w 59"/>
                <a:gd name="T4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54">
                  <a:moveTo>
                    <a:pt x="0" y="11"/>
                  </a:moveTo>
                  <a:lnTo>
                    <a:pt x="20" y="0"/>
                  </a:lnTo>
                  <a:lnTo>
                    <a:pt x="24" y="0"/>
                  </a:lnTo>
                  <a:lnTo>
                    <a:pt x="26" y="5"/>
                  </a:lnTo>
                  <a:lnTo>
                    <a:pt x="29" y="3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2" y="5"/>
                  </a:lnTo>
                  <a:lnTo>
                    <a:pt x="56" y="18"/>
                  </a:lnTo>
                  <a:lnTo>
                    <a:pt x="52" y="22"/>
                  </a:lnTo>
                  <a:lnTo>
                    <a:pt x="59" y="38"/>
                  </a:lnTo>
                  <a:lnTo>
                    <a:pt x="51" y="54"/>
                  </a:lnTo>
                  <a:lnTo>
                    <a:pt x="46" y="51"/>
                  </a:lnTo>
                  <a:lnTo>
                    <a:pt x="35" y="54"/>
                  </a:lnTo>
                  <a:lnTo>
                    <a:pt x="32" y="51"/>
                  </a:lnTo>
                  <a:lnTo>
                    <a:pt x="26" y="50"/>
                  </a:lnTo>
                  <a:lnTo>
                    <a:pt x="21" y="44"/>
                  </a:lnTo>
                  <a:lnTo>
                    <a:pt x="16" y="43"/>
                  </a:lnTo>
                  <a:lnTo>
                    <a:pt x="15" y="45"/>
                  </a:lnTo>
                  <a:lnTo>
                    <a:pt x="10" y="39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0" y="1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3" name="Freeform 70"/>
            <p:cNvSpPr>
              <a:spLocks/>
            </p:cNvSpPr>
            <p:nvPr/>
          </p:nvSpPr>
          <p:spPr bwMode="auto">
            <a:xfrm>
              <a:off x="4620343" y="6677564"/>
              <a:ext cx="646998" cy="911636"/>
            </a:xfrm>
            <a:custGeom>
              <a:avLst/>
              <a:gdLst>
                <a:gd name="T0" fmla="*/ 20 w 33"/>
                <a:gd name="T1" fmla="*/ 0 h 45"/>
                <a:gd name="T2" fmla="*/ 21 w 33"/>
                <a:gd name="T3" fmla="*/ 2 h 45"/>
                <a:gd name="T4" fmla="*/ 30 w 33"/>
                <a:gd name="T5" fmla="*/ 4 h 45"/>
                <a:gd name="T6" fmla="*/ 33 w 33"/>
                <a:gd name="T7" fmla="*/ 7 h 45"/>
                <a:gd name="T8" fmla="*/ 27 w 33"/>
                <a:gd name="T9" fmla="*/ 12 h 45"/>
                <a:gd name="T10" fmla="*/ 24 w 33"/>
                <a:gd name="T11" fmla="*/ 22 h 45"/>
                <a:gd name="T12" fmla="*/ 19 w 33"/>
                <a:gd name="T13" fmla="*/ 24 h 45"/>
                <a:gd name="T14" fmla="*/ 17 w 33"/>
                <a:gd name="T15" fmla="*/ 39 h 45"/>
                <a:gd name="T16" fmla="*/ 12 w 33"/>
                <a:gd name="T17" fmla="*/ 41 h 45"/>
                <a:gd name="T18" fmla="*/ 12 w 33"/>
                <a:gd name="T19" fmla="*/ 45 h 45"/>
                <a:gd name="T20" fmla="*/ 0 w 33"/>
                <a:gd name="T21" fmla="*/ 44 h 45"/>
                <a:gd name="T22" fmla="*/ 6 w 33"/>
                <a:gd name="T23" fmla="*/ 30 h 45"/>
                <a:gd name="T24" fmla="*/ 2 w 33"/>
                <a:gd name="T25" fmla="*/ 30 h 45"/>
                <a:gd name="T26" fmla="*/ 1 w 33"/>
                <a:gd name="T27" fmla="*/ 27 h 45"/>
                <a:gd name="T28" fmla="*/ 14 w 33"/>
                <a:gd name="T29" fmla="*/ 9 h 45"/>
                <a:gd name="T30" fmla="*/ 15 w 33"/>
                <a:gd name="T31" fmla="*/ 0 h 45"/>
                <a:gd name="T32" fmla="*/ 20 w 33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5">
                  <a:moveTo>
                    <a:pt x="20" y="0"/>
                  </a:moveTo>
                  <a:lnTo>
                    <a:pt x="21" y="2"/>
                  </a:lnTo>
                  <a:lnTo>
                    <a:pt x="30" y="4"/>
                  </a:lnTo>
                  <a:lnTo>
                    <a:pt x="33" y="7"/>
                  </a:lnTo>
                  <a:lnTo>
                    <a:pt x="27" y="12"/>
                  </a:lnTo>
                  <a:lnTo>
                    <a:pt x="24" y="22"/>
                  </a:lnTo>
                  <a:lnTo>
                    <a:pt x="19" y="24"/>
                  </a:lnTo>
                  <a:lnTo>
                    <a:pt x="17" y="39"/>
                  </a:lnTo>
                  <a:lnTo>
                    <a:pt x="12" y="41"/>
                  </a:lnTo>
                  <a:lnTo>
                    <a:pt x="12" y="45"/>
                  </a:lnTo>
                  <a:lnTo>
                    <a:pt x="0" y="44"/>
                  </a:lnTo>
                  <a:lnTo>
                    <a:pt x="6" y="30"/>
                  </a:lnTo>
                  <a:lnTo>
                    <a:pt x="2" y="30"/>
                  </a:lnTo>
                  <a:lnTo>
                    <a:pt x="1" y="27"/>
                  </a:lnTo>
                  <a:lnTo>
                    <a:pt x="14" y="9"/>
                  </a:lnTo>
                  <a:lnTo>
                    <a:pt x="15" y="0"/>
                  </a:lnTo>
                  <a:lnTo>
                    <a:pt x="20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4" name="Freeform 71"/>
            <p:cNvSpPr>
              <a:spLocks/>
            </p:cNvSpPr>
            <p:nvPr/>
          </p:nvSpPr>
          <p:spPr bwMode="auto">
            <a:xfrm>
              <a:off x="4620343" y="6677564"/>
              <a:ext cx="646998" cy="911636"/>
            </a:xfrm>
            <a:custGeom>
              <a:avLst/>
              <a:gdLst>
                <a:gd name="T0" fmla="*/ 20 w 33"/>
                <a:gd name="T1" fmla="*/ 0 h 45"/>
                <a:gd name="T2" fmla="*/ 21 w 33"/>
                <a:gd name="T3" fmla="*/ 2 h 45"/>
                <a:gd name="T4" fmla="*/ 30 w 33"/>
                <a:gd name="T5" fmla="*/ 4 h 45"/>
                <a:gd name="T6" fmla="*/ 33 w 33"/>
                <a:gd name="T7" fmla="*/ 7 h 45"/>
                <a:gd name="T8" fmla="*/ 27 w 33"/>
                <a:gd name="T9" fmla="*/ 12 h 45"/>
                <a:gd name="T10" fmla="*/ 24 w 33"/>
                <a:gd name="T11" fmla="*/ 22 h 45"/>
                <a:gd name="T12" fmla="*/ 19 w 33"/>
                <a:gd name="T13" fmla="*/ 24 h 45"/>
                <a:gd name="T14" fmla="*/ 17 w 33"/>
                <a:gd name="T15" fmla="*/ 39 h 45"/>
                <a:gd name="T16" fmla="*/ 12 w 33"/>
                <a:gd name="T17" fmla="*/ 41 h 45"/>
                <a:gd name="T18" fmla="*/ 12 w 33"/>
                <a:gd name="T19" fmla="*/ 45 h 45"/>
                <a:gd name="T20" fmla="*/ 0 w 33"/>
                <a:gd name="T21" fmla="*/ 44 h 45"/>
                <a:gd name="T22" fmla="*/ 6 w 33"/>
                <a:gd name="T23" fmla="*/ 30 h 45"/>
                <a:gd name="T24" fmla="*/ 2 w 33"/>
                <a:gd name="T25" fmla="*/ 30 h 45"/>
                <a:gd name="T26" fmla="*/ 1 w 33"/>
                <a:gd name="T27" fmla="*/ 27 h 45"/>
                <a:gd name="T28" fmla="*/ 14 w 33"/>
                <a:gd name="T29" fmla="*/ 9 h 45"/>
                <a:gd name="T30" fmla="*/ 15 w 33"/>
                <a:gd name="T31" fmla="*/ 0 h 45"/>
                <a:gd name="T32" fmla="*/ 20 w 33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5">
                  <a:moveTo>
                    <a:pt x="20" y="0"/>
                  </a:moveTo>
                  <a:lnTo>
                    <a:pt x="21" y="2"/>
                  </a:lnTo>
                  <a:lnTo>
                    <a:pt x="30" y="4"/>
                  </a:lnTo>
                  <a:lnTo>
                    <a:pt x="33" y="7"/>
                  </a:lnTo>
                  <a:lnTo>
                    <a:pt x="27" y="12"/>
                  </a:lnTo>
                  <a:lnTo>
                    <a:pt x="24" y="22"/>
                  </a:lnTo>
                  <a:lnTo>
                    <a:pt x="19" y="24"/>
                  </a:lnTo>
                  <a:lnTo>
                    <a:pt x="17" y="39"/>
                  </a:lnTo>
                  <a:lnTo>
                    <a:pt x="12" y="41"/>
                  </a:lnTo>
                  <a:lnTo>
                    <a:pt x="12" y="45"/>
                  </a:lnTo>
                  <a:lnTo>
                    <a:pt x="0" y="44"/>
                  </a:lnTo>
                  <a:lnTo>
                    <a:pt x="6" y="30"/>
                  </a:lnTo>
                  <a:lnTo>
                    <a:pt x="2" y="30"/>
                  </a:lnTo>
                  <a:lnTo>
                    <a:pt x="1" y="27"/>
                  </a:lnTo>
                  <a:lnTo>
                    <a:pt x="14" y="9"/>
                  </a:lnTo>
                  <a:lnTo>
                    <a:pt x="15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5" name="Freeform 72"/>
            <p:cNvSpPr>
              <a:spLocks/>
            </p:cNvSpPr>
            <p:nvPr/>
          </p:nvSpPr>
          <p:spPr bwMode="auto">
            <a:xfrm>
              <a:off x="8922194" y="5846434"/>
              <a:ext cx="1275643" cy="932949"/>
            </a:xfrm>
            <a:custGeom>
              <a:avLst/>
              <a:gdLst>
                <a:gd name="T0" fmla="*/ 0 w 65"/>
                <a:gd name="T1" fmla="*/ 25 h 46"/>
                <a:gd name="T2" fmla="*/ 6 w 65"/>
                <a:gd name="T3" fmla="*/ 23 h 46"/>
                <a:gd name="T4" fmla="*/ 11 w 65"/>
                <a:gd name="T5" fmla="*/ 11 h 46"/>
                <a:gd name="T6" fmla="*/ 15 w 65"/>
                <a:gd name="T7" fmla="*/ 6 h 46"/>
                <a:gd name="T8" fmla="*/ 29 w 65"/>
                <a:gd name="T9" fmla="*/ 6 h 46"/>
                <a:gd name="T10" fmla="*/ 40 w 65"/>
                <a:gd name="T11" fmla="*/ 0 h 46"/>
                <a:gd name="T12" fmla="*/ 43 w 65"/>
                <a:gd name="T13" fmla="*/ 3 h 46"/>
                <a:gd name="T14" fmla="*/ 51 w 65"/>
                <a:gd name="T15" fmla="*/ 12 h 46"/>
                <a:gd name="T16" fmla="*/ 54 w 65"/>
                <a:gd name="T17" fmla="*/ 25 h 46"/>
                <a:gd name="T18" fmla="*/ 57 w 65"/>
                <a:gd name="T19" fmla="*/ 26 h 46"/>
                <a:gd name="T20" fmla="*/ 65 w 65"/>
                <a:gd name="T21" fmla="*/ 24 h 46"/>
                <a:gd name="T22" fmla="*/ 65 w 65"/>
                <a:gd name="T23" fmla="*/ 30 h 46"/>
                <a:gd name="T24" fmla="*/ 61 w 65"/>
                <a:gd name="T25" fmla="*/ 34 h 46"/>
                <a:gd name="T26" fmla="*/ 60 w 65"/>
                <a:gd name="T27" fmla="*/ 29 h 46"/>
                <a:gd name="T28" fmla="*/ 61 w 65"/>
                <a:gd name="T29" fmla="*/ 41 h 46"/>
                <a:gd name="T30" fmla="*/ 49 w 65"/>
                <a:gd name="T31" fmla="*/ 39 h 46"/>
                <a:gd name="T32" fmla="*/ 39 w 65"/>
                <a:gd name="T33" fmla="*/ 45 h 46"/>
                <a:gd name="T34" fmla="*/ 21 w 65"/>
                <a:gd name="T35" fmla="*/ 46 h 46"/>
                <a:gd name="T36" fmla="*/ 20 w 65"/>
                <a:gd name="T37" fmla="*/ 42 h 46"/>
                <a:gd name="T38" fmla="*/ 17 w 65"/>
                <a:gd name="T39" fmla="*/ 37 h 46"/>
                <a:gd name="T40" fmla="*/ 10 w 65"/>
                <a:gd name="T41" fmla="*/ 36 h 46"/>
                <a:gd name="T42" fmla="*/ 0 w 65"/>
                <a:gd name="T43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46">
                  <a:moveTo>
                    <a:pt x="0" y="25"/>
                  </a:moveTo>
                  <a:lnTo>
                    <a:pt x="6" y="23"/>
                  </a:lnTo>
                  <a:lnTo>
                    <a:pt x="11" y="11"/>
                  </a:lnTo>
                  <a:lnTo>
                    <a:pt x="15" y="6"/>
                  </a:lnTo>
                  <a:lnTo>
                    <a:pt x="29" y="6"/>
                  </a:lnTo>
                  <a:lnTo>
                    <a:pt x="40" y="0"/>
                  </a:lnTo>
                  <a:lnTo>
                    <a:pt x="43" y="3"/>
                  </a:lnTo>
                  <a:lnTo>
                    <a:pt x="51" y="12"/>
                  </a:lnTo>
                  <a:lnTo>
                    <a:pt x="54" y="25"/>
                  </a:lnTo>
                  <a:lnTo>
                    <a:pt x="57" y="26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1" y="34"/>
                  </a:lnTo>
                  <a:lnTo>
                    <a:pt x="60" y="29"/>
                  </a:lnTo>
                  <a:lnTo>
                    <a:pt x="61" y="41"/>
                  </a:lnTo>
                  <a:lnTo>
                    <a:pt x="49" y="39"/>
                  </a:lnTo>
                  <a:lnTo>
                    <a:pt x="39" y="45"/>
                  </a:lnTo>
                  <a:lnTo>
                    <a:pt x="21" y="46"/>
                  </a:lnTo>
                  <a:lnTo>
                    <a:pt x="20" y="42"/>
                  </a:lnTo>
                  <a:lnTo>
                    <a:pt x="17" y="37"/>
                  </a:lnTo>
                  <a:lnTo>
                    <a:pt x="10" y="3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6" name="Freeform 73"/>
            <p:cNvSpPr>
              <a:spLocks/>
            </p:cNvSpPr>
            <p:nvPr/>
          </p:nvSpPr>
          <p:spPr bwMode="auto">
            <a:xfrm>
              <a:off x="8922194" y="5846434"/>
              <a:ext cx="1275643" cy="932949"/>
            </a:xfrm>
            <a:custGeom>
              <a:avLst/>
              <a:gdLst>
                <a:gd name="T0" fmla="*/ 0 w 65"/>
                <a:gd name="T1" fmla="*/ 25 h 46"/>
                <a:gd name="T2" fmla="*/ 6 w 65"/>
                <a:gd name="T3" fmla="*/ 23 h 46"/>
                <a:gd name="T4" fmla="*/ 11 w 65"/>
                <a:gd name="T5" fmla="*/ 11 h 46"/>
                <a:gd name="T6" fmla="*/ 15 w 65"/>
                <a:gd name="T7" fmla="*/ 6 h 46"/>
                <a:gd name="T8" fmla="*/ 29 w 65"/>
                <a:gd name="T9" fmla="*/ 6 h 46"/>
                <a:gd name="T10" fmla="*/ 40 w 65"/>
                <a:gd name="T11" fmla="*/ 0 h 46"/>
                <a:gd name="T12" fmla="*/ 43 w 65"/>
                <a:gd name="T13" fmla="*/ 3 h 46"/>
                <a:gd name="T14" fmla="*/ 51 w 65"/>
                <a:gd name="T15" fmla="*/ 12 h 46"/>
                <a:gd name="T16" fmla="*/ 54 w 65"/>
                <a:gd name="T17" fmla="*/ 25 h 46"/>
                <a:gd name="T18" fmla="*/ 57 w 65"/>
                <a:gd name="T19" fmla="*/ 26 h 46"/>
                <a:gd name="T20" fmla="*/ 65 w 65"/>
                <a:gd name="T21" fmla="*/ 24 h 46"/>
                <a:gd name="T22" fmla="*/ 65 w 65"/>
                <a:gd name="T23" fmla="*/ 30 h 46"/>
                <a:gd name="T24" fmla="*/ 61 w 65"/>
                <a:gd name="T25" fmla="*/ 34 h 46"/>
                <a:gd name="T26" fmla="*/ 60 w 65"/>
                <a:gd name="T27" fmla="*/ 29 h 46"/>
                <a:gd name="T28" fmla="*/ 61 w 65"/>
                <a:gd name="T29" fmla="*/ 41 h 46"/>
                <a:gd name="T30" fmla="*/ 49 w 65"/>
                <a:gd name="T31" fmla="*/ 39 h 46"/>
                <a:gd name="T32" fmla="*/ 39 w 65"/>
                <a:gd name="T33" fmla="*/ 45 h 46"/>
                <a:gd name="T34" fmla="*/ 21 w 65"/>
                <a:gd name="T35" fmla="*/ 46 h 46"/>
                <a:gd name="T36" fmla="*/ 20 w 65"/>
                <a:gd name="T37" fmla="*/ 42 h 46"/>
                <a:gd name="T38" fmla="*/ 17 w 65"/>
                <a:gd name="T39" fmla="*/ 37 h 46"/>
                <a:gd name="T40" fmla="*/ 10 w 65"/>
                <a:gd name="T41" fmla="*/ 36 h 46"/>
                <a:gd name="T42" fmla="*/ 0 w 65"/>
                <a:gd name="T43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46">
                  <a:moveTo>
                    <a:pt x="0" y="25"/>
                  </a:moveTo>
                  <a:lnTo>
                    <a:pt x="6" y="23"/>
                  </a:lnTo>
                  <a:lnTo>
                    <a:pt x="11" y="11"/>
                  </a:lnTo>
                  <a:lnTo>
                    <a:pt x="15" y="6"/>
                  </a:lnTo>
                  <a:lnTo>
                    <a:pt x="29" y="6"/>
                  </a:lnTo>
                  <a:lnTo>
                    <a:pt x="40" y="0"/>
                  </a:lnTo>
                  <a:lnTo>
                    <a:pt x="43" y="3"/>
                  </a:lnTo>
                  <a:lnTo>
                    <a:pt x="51" y="12"/>
                  </a:lnTo>
                  <a:lnTo>
                    <a:pt x="54" y="25"/>
                  </a:lnTo>
                  <a:lnTo>
                    <a:pt x="57" y="26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1" y="34"/>
                  </a:lnTo>
                  <a:lnTo>
                    <a:pt x="60" y="29"/>
                  </a:lnTo>
                  <a:lnTo>
                    <a:pt x="61" y="41"/>
                  </a:lnTo>
                  <a:lnTo>
                    <a:pt x="49" y="39"/>
                  </a:lnTo>
                  <a:lnTo>
                    <a:pt x="39" y="45"/>
                  </a:lnTo>
                  <a:lnTo>
                    <a:pt x="21" y="46"/>
                  </a:lnTo>
                  <a:lnTo>
                    <a:pt x="20" y="42"/>
                  </a:lnTo>
                  <a:lnTo>
                    <a:pt x="17" y="37"/>
                  </a:lnTo>
                  <a:lnTo>
                    <a:pt x="10" y="3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7" name="Freeform 74"/>
            <p:cNvSpPr>
              <a:spLocks/>
            </p:cNvSpPr>
            <p:nvPr/>
          </p:nvSpPr>
          <p:spPr bwMode="auto">
            <a:xfrm>
              <a:off x="6386970" y="7447128"/>
              <a:ext cx="158308" cy="123131"/>
            </a:xfrm>
            <a:custGeom>
              <a:avLst/>
              <a:gdLst>
                <a:gd name="T0" fmla="*/ 6 w 8"/>
                <a:gd name="T1" fmla="*/ 0 h 6"/>
                <a:gd name="T2" fmla="*/ 8 w 8"/>
                <a:gd name="T3" fmla="*/ 3 h 6"/>
                <a:gd name="T4" fmla="*/ 5 w 8"/>
                <a:gd name="T5" fmla="*/ 6 h 6"/>
                <a:gd name="T6" fmla="*/ 0 w 8"/>
                <a:gd name="T7" fmla="*/ 2 h 6"/>
                <a:gd name="T8" fmla="*/ 6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lnTo>
                    <a:pt x="8" y="3"/>
                  </a:lnTo>
                  <a:lnTo>
                    <a:pt x="5" y="6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8" name="Freeform 75"/>
            <p:cNvSpPr>
              <a:spLocks/>
            </p:cNvSpPr>
            <p:nvPr/>
          </p:nvSpPr>
          <p:spPr bwMode="auto">
            <a:xfrm>
              <a:off x="6386970" y="7447128"/>
              <a:ext cx="158308" cy="123131"/>
            </a:xfrm>
            <a:custGeom>
              <a:avLst/>
              <a:gdLst>
                <a:gd name="T0" fmla="*/ 6 w 8"/>
                <a:gd name="T1" fmla="*/ 0 h 6"/>
                <a:gd name="T2" fmla="*/ 8 w 8"/>
                <a:gd name="T3" fmla="*/ 3 h 6"/>
                <a:gd name="T4" fmla="*/ 5 w 8"/>
                <a:gd name="T5" fmla="*/ 6 h 6"/>
                <a:gd name="T6" fmla="*/ 0 w 8"/>
                <a:gd name="T7" fmla="*/ 2 h 6"/>
                <a:gd name="T8" fmla="*/ 6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lnTo>
                    <a:pt x="8" y="3"/>
                  </a:lnTo>
                  <a:lnTo>
                    <a:pt x="5" y="6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79" name="Freeform 76"/>
            <p:cNvSpPr>
              <a:spLocks/>
            </p:cNvSpPr>
            <p:nvPr/>
          </p:nvSpPr>
          <p:spPr bwMode="auto">
            <a:xfrm>
              <a:off x="7880573" y="1913370"/>
              <a:ext cx="1080625" cy="2656773"/>
            </a:xfrm>
            <a:custGeom>
              <a:avLst/>
              <a:gdLst>
                <a:gd name="T0" fmla="*/ 50 w 55"/>
                <a:gd name="T1" fmla="*/ 9 h 131"/>
                <a:gd name="T2" fmla="*/ 55 w 55"/>
                <a:gd name="T3" fmla="*/ 27 h 131"/>
                <a:gd name="T4" fmla="*/ 46 w 55"/>
                <a:gd name="T5" fmla="*/ 30 h 131"/>
                <a:gd name="T6" fmla="*/ 44 w 55"/>
                <a:gd name="T7" fmla="*/ 39 h 131"/>
                <a:gd name="T8" fmla="*/ 46 w 55"/>
                <a:gd name="T9" fmla="*/ 43 h 131"/>
                <a:gd name="T10" fmla="*/ 33 w 55"/>
                <a:gd name="T11" fmla="*/ 57 h 131"/>
                <a:gd name="T12" fmla="*/ 28 w 55"/>
                <a:gd name="T13" fmla="*/ 62 h 131"/>
                <a:gd name="T14" fmla="*/ 29 w 55"/>
                <a:gd name="T15" fmla="*/ 81 h 131"/>
                <a:gd name="T16" fmla="*/ 24 w 55"/>
                <a:gd name="T17" fmla="*/ 85 h 131"/>
                <a:gd name="T18" fmla="*/ 30 w 55"/>
                <a:gd name="T19" fmla="*/ 80 h 131"/>
                <a:gd name="T20" fmla="*/ 37 w 55"/>
                <a:gd name="T21" fmla="*/ 87 h 131"/>
                <a:gd name="T22" fmla="*/ 32 w 55"/>
                <a:gd name="T23" fmla="*/ 92 h 131"/>
                <a:gd name="T24" fmla="*/ 24 w 55"/>
                <a:gd name="T25" fmla="*/ 91 h 131"/>
                <a:gd name="T26" fmla="*/ 29 w 55"/>
                <a:gd name="T27" fmla="*/ 93 h 131"/>
                <a:gd name="T28" fmla="*/ 35 w 55"/>
                <a:gd name="T29" fmla="*/ 92 h 131"/>
                <a:gd name="T30" fmla="*/ 32 w 55"/>
                <a:gd name="T31" fmla="*/ 96 h 131"/>
                <a:gd name="T32" fmla="*/ 30 w 55"/>
                <a:gd name="T33" fmla="*/ 95 h 131"/>
                <a:gd name="T34" fmla="*/ 27 w 55"/>
                <a:gd name="T35" fmla="*/ 99 h 131"/>
                <a:gd name="T36" fmla="*/ 24 w 55"/>
                <a:gd name="T37" fmla="*/ 99 h 131"/>
                <a:gd name="T38" fmla="*/ 27 w 55"/>
                <a:gd name="T39" fmla="*/ 100 h 131"/>
                <a:gd name="T40" fmla="*/ 25 w 55"/>
                <a:gd name="T41" fmla="*/ 101 h 131"/>
                <a:gd name="T42" fmla="*/ 26 w 55"/>
                <a:gd name="T43" fmla="*/ 111 h 131"/>
                <a:gd name="T44" fmla="*/ 23 w 55"/>
                <a:gd name="T45" fmla="*/ 124 h 131"/>
                <a:gd name="T46" fmla="*/ 15 w 55"/>
                <a:gd name="T47" fmla="*/ 124 h 131"/>
                <a:gd name="T48" fmla="*/ 13 w 55"/>
                <a:gd name="T49" fmla="*/ 131 h 131"/>
                <a:gd name="T50" fmla="*/ 6 w 55"/>
                <a:gd name="T51" fmla="*/ 131 h 131"/>
                <a:gd name="T52" fmla="*/ 4 w 55"/>
                <a:gd name="T53" fmla="*/ 122 h 131"/>
                <a:gd name="T54" fmla="*/ 7 w 55"/>
                <a:gd name="T55" fmla="*/ 120 h 131"/>
                <a:gd name="T56" fmla="*/ 2 w 55"/>
                <a:gd name="T57" fmla="*/ 111 h 131"/>
                <a:gd name="T58" fmla="*/ 0 w 55"/>
                <a:gd name="T59" fmla="*/ 95 h 131"/>
                <a:gd name="T60" fmla="*/ 0 w 55"/>
                <a:gd name="T61" fmla="*/ 97 h 131"/>
                <a:gd name="T62" fmla="*/ 1 w 55"/>
                <a:gd name="T63" fmla="*/ 96 h 131"/>
                <a:gd name="T64" fmla="*/ 2 w 55"/>
                <a:gd name="T65" fmla="*/ 87 h 131"/>
                <a:gd name="T66" fmla="*/ 6 w 55"/>
                <a:gd name="T67" fmla="*/ 85 h 131"/>
                <a:gd name="T68" fmla="*/ 5 w 55"/>
                <a:gd name="T69" fmla="*/ 77 h 131"/>
                <a:gd name="T70" fmla="*/ 8 w 55"/>
                <a:gd name="T71" fmla="*/ 74 h 131"/>
                <a:gd name="T72" fmla="*/ 5 w 55"/>
                <a:gd name="T73" fmla="*/ 69 h 131"/>
                <a:gd name="T74" fmla="*/ 6 w 55"/>
                <a:gd name="T75" fmla="*/ 51 h 131"/>
                <a:gd name="T76" fmla="*/ 8 w 55"/>
                <a:gd name="T77" fmla="*/ 48 h 131"/>
                <a:gd name="T78" fmla="*/ 14 w 55"/>
                <a:gd name="T79" fmla="*/ 47 h 131"/>
                <a:gd name="T80" fmla="*/ 13 w 55"/>
                <a:gd name="T81" fmla="*/ 41 h 131"/>
                <a:gd name="T82" fmla="*/ 16 w 55"/>
                <a:gd name="T83" fmla="*/ 28 h 131"/>
                <a:gd name="T84" fmla="*/ 24 w 55"/>
                <a:gd name="T85" fmla="*/ 18 h 131"/>
                <a:gd name="T86" fmla="*/ 24 w 55"/>
                <a:gd name="T87" fmla="*/ 11 h 131"/>
                <a:gd name="T88" fmla="*/ 27 w 55"/>
                <a:gd name="T89" fmla="*/ 9 h 131"/>
                <a:gd name="T90" fmla="*/ 29 w 55"/>
                <a:gd name="T91" fmla="*/ 11 h 131"/>
                <a:gd name="T92" fmla="*/ 31 w 55"/>
                <a:gd name="T93" fmla="*/ 5 h 131"/>
                <a:gd name="T94" fmla="*/ 37 w 55"/>
                <a:gd name="T95" fmla="*/ 6 h 131"/>
                <a:gd name="T96" fmla="*/ 37 w 55"/>
                <a:gd name="T97" fmla="*/ 0 h 131"/>
                <a:gd name="T98" fmla="*/ 39 w 55"/>
                <a:gd name="T99" fmla="*/ 0 h 131"/>
                <a:gd name="T100" fmla="*/ 50 w 55"/>
                <a:gd name="T101" fmla="*/ 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5" h="131">
                  <a:moveTo>
                    <a:pt x="50" y="9"/>
                  </a:moveTo>
                  <a:lnTo>
                    <a:pt x="55" y="27"/>
                  </a:lnTo>
                  <a:lnTo>
                    <a:pt x="46" y="30"/>
                  </a:lnTo>
                  <a:lnTo>
                    <a:pt x="44" y="39"/>
                  </a:lnTo>
                  <a:lnTo>
                    <a:pt x="46" y="43"/>
                  </a:lnTo>
                  <a:lnTo>
                    <a:pt x="33" y="57"/>
                  </a:lnTo>
                  <a:lnTo>
                    <a:pt x="28" y="62"/>
                  </a:lnTo>
                  <a:lnTo>
                    <a:pt x="29" y="81"/>
                  </a:lnTo>
                  <a:lnTo>
                    <a:pt x="24" y="85"/>
                  </a:lnTo>
                  <a:lnTo>
                    <a:pt x="30" y="80"/>
                  </a:lnTo>
                  <a:lnTo>
                    <a:pt x="37" y="87"/>
                  </a:lnTo>
                  <a:lnTo>
                    <a:pt x="32" y="92"/>
                  </a:lnTo>
                  <a:lnTo>
                    <a:pt x="24" y="91"/>
                  </a:lnTo>
                  <a:lnTo>
                    <a:pt x="29" y="93"/>
                  </a:lnTo>
                  <a:lnTo>
                    <a:pt x="35" y="92"/>
                  </a:lnTo>
                  <a:lnTo>
                    <a:pt x="32" y="96"/>
                  </a:lnTo>
                  <a:lnTo>
                    <a:pt x="30" y="95"/>
                  </a:lnTo>
                  <a:lnTo>
                    <a:pt x="27" y="99"/>
                  </a:lnTo>
                  <a:lnTo>
                    <a:pt x="24" y="99"/>
                  </a:lnTo>
                  <a:lnTo>
                    <a:pt x="27" y="100"/>
                  </a:lnTo>
                  <a:lnTo>
                    <a:pt x="25" y="101"/>
                  </a:lnTo>
                  <a:lnTo>
                    <a:pt x="26" y="111"/>
                  </a:lnTo>
                  <a:lnTo>
                    <a:pt x="23" y="124"/>
                  </a:lnTo>
                  <a:lnTo>
                    <a:pt x="15" y="124"/>
                  </a:lnTo>
                  <a:lnTo>
                    <a:pt x="13" y="131"/>
                  </a:lnTo>
                  <a:lnTo>
                    <a:pt x="6" y="131"/>
                  </a:lnTo>
                  <a:lnTo>
                    <a:pt x="4" y="122"/>
                  </a:lnTo>
                  <a:lnTo>
                    <a:pt x="7" y="120"/>
                  </a:lnTo>
                  <a:lnTo>
                    <a:pt x="2" y="111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6"/>
                  </a:lnTo>
                  <a:lnTo>
                    <a:pt x="2" y="87"/>
                  </a:lnTo>
                  <a:lnTo>
                    <a:pt x="6" y="85"/>
                  </a:lnTo>
                  <a:lnTo>
                    <a:pt x="5" y="77"/>
                  </a:lnTo>
                  <a:lnTo>
                    <a:pt x="8" y="74"/>
                  </a:lnTo>
                  <a:lnTo>
                    <a:pt x="5" y="69"/>
                  </a:lnTo>
                  <a:lnTo>
                    <a:pt x="6" y="51"/>
                  </a:lnTo>
                  <a:lnTo>
                    <a:pt x="8" y="48"/>
                  </a:lnTo>
                  <a:lnTo>
                    <a:pt x="14" y="47"/>
                  </a:lnTo>
                  <a:lnTo>
                    <a:pt x="13" y="41"/>
                  </a:lnTo>
                  <a:lnTo>
                    <a:pt x="16" y="2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1" y="5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50" y="9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0" name="Freeform 77"/>
            <p:cNvSpPr>
              <a:spLocks/>
            </p:cNvSpPr>
            <p:nvPr/>
          </p:nvSpPr>
          <p:spPr bwMode="auto">
            <a:xfrm>
              <a:off x="7880573" y="1913370"/>
              <a:ext cx="1080625" cy="2656773"/>
            </a:xfrm>
            <a:custGeom>
              <a:avLst/>
              <a:gdLst>
                <a:gd name="T0" fmla="*/ 50 w 55"/>
                <a:gd name="T1" fmla="*/ 9 h 131"/>
                <a:gd name="T2" fmla="*/ 55 w 55"/>
                <a:gd name="T3" fmla="*/ 27 h 131"/>
                <a:gd name="T4" fmla="*/ 46 w 55"/>
                <a:gd name="T5" fmla="*/ 30 h 131"/>
                <a:gd name="T6" fmla="*/ 44 w 55"/>
                <a:gd name="T7" fmla="*/ 39 h 131"/>
                <a:gd name="T8" fmla="*/ 46 w 55"/>
                <a:gd name="T9" fmla="*/ 43 h 131"/>
                <a:gd name="T10" fmla="*/ 33 w 55"/>
                <a:gd name="T11" fmla="*/ 57 h 131"/>
                <a:gd name="T12" fmla="*/ 28 w 55"/>
                <a:gd name="T13" fmla="*/ 62 h 131"/>
                <a:gd name="T14" fmla="*/ 29 w 55"/>
                <a:gd name="T15" fmla="*/ 81 h 131"/>
                <a:gd name="T16" fmla="*/ 24 w 55"/>
                <a:gd name="T17" fmla="*/ 85 h 131"/>
                <a:gd name="T18" fmla="*/ 30 w 55"/>
                <a:gd name="T19" fmla="*/ 80 h 131"/>
                <a:gd name="T20" fmla="*/ 37 w 55"/>
                <a:gd name="T21" fmla="*/ 87 h 131"/>
                <a:gd name="T22" fmla="*/ 32 w 55"/>
                <a:gd name="T23" fmla="*/ 92 h 131"/>
                <a:gd name="T24" fmla="*/ 24 w 55"/>
                <a:gd name="T25" fmla="*/ 91 h 131"/>
                <a:gd name="T26" fmla="*/ 29 w 55"/>
                <a:gd name="T27" fmla="*/ 93 h 131"/>
                <a:gd name="T28" fmla="*/ 35 w 55"/>
                <a:gd name="T29" fmla="*/ 92 h 131"/>
                <a:gd name="T30" fmla="*/ 32 w 55"/>
                <a:gd name="T31" fmla="*/ 96 h 131"/>
                <a:gd name="T32" fmla="*/ 30 w 55"/>
                <a:gd name="T33" fmla="*/ 95 h 131"/>
                <a:gd name="T34" fmla="*/ 27 w 55"/>
                <a:gd name="T35" fmla="*/ 99 h 131"/>
                <a:gd name="T36" fmla="*/ 24 w 55"/>
                <a:gd name="T37" fmla="*/ 99 h 131"/>
                <a:gd name="T38" fmla="*/ 27 w 55"/>
                <a:gd name="T39" fmla="*/ 100 h 131"/>
                <a:gd name="T40" fmla="*/ 25 w 55"/>
                <a:gd name="T41" fmla="*/ 101 h 131"/>
                <a:gd name="T42" fmla="*/ 26 w 55"/>
                <a:gd name="T43" fmla="*/ 111 h 131"/>
                <a:gd name="T44" fmla="*/ 23 w 55"/>
                <a:gd name="T45" fmla="*/ 124 h 131"/>
                <a:gd name="T46" fmla="*/ 15 w 55"/>
                <a:gd name="T47" fmla="*/ 124 h 131"/>
                <a:gd name="T48" fmla="*/ 13 w 55"/>
                <a:gd name="T49" fmla="*/ 131 h 131"/>
                <a:gd name="T50" fmla="*/ 6 w 55"/>
                <a:gd name="T51" fmla="*/ 131 h 131"/>
                <a:gd name="T52" fmla="*/ 4 w 55"/>
                <a:gd name="T53" fmla="*/ 122 h 131"/>
                <a:gd name="T54" fmla="*/ 7 w 55"/>
                <a:gd name="T55" fmla="*/ 120 h 131"/>
                <a:gd name="T56" fmla="*/ 2 w 55"/>
                <a:gd name="T57" fmla="*/ 111 h 131"/>
                <a:gd name="T58" fmla="*/ 0 w 55"/>
                <a:gd name="T59" fmla="*/ 95 h 131"/>
                <a:gd name="T60" fmla="*/ 0 w 55"/>
                <a:gd name="T61" fmla="*/ 97 h 131"/>
                <a:gd name="T62" fmla="*/ 1 w 55"/>
                <a:gd name="T63" fmla="*/ 96 h 131"/>
                <a:gd name="T64" fmla="*/ 2 w 55"/>
                <a:gd name="T65" fmla="*/ 87 h 131"/>
                <a:gd name="T66" fmla="*/ 6 w 55"/>
                <a:gd name="T67" fmla="*/ 85 h 131"/>
                <a:gd name="T68" fmla="*/ 5 w 55"/>
                <a:gd name="T69" fmla="*/ 77 h 131"/>
                <a:gd name="T70" fmla="*/ 8 w 55"/>
                <a:gd name="T71" fmla="*/ 74 h 131"/>
                <a:gd name="T72" fmla="*/ 5 w 55"/>
                <a:gd name="T73" fmla="*/ 69 h 131"/>
                <a:gd name="T74" fmla="*/ 6 w 55"/>
                <a:gd name="T75" fmla="*/ 51 h 131"/>
                <a:gd name="T76" fmla="*/ 8 w 55"/>
                <a:gd name="T77" fmla="*/ 48 h 131"/>
                <a:gd name="T78" fmla="*/ 14 w 55"/>
                <a:gd name="T79" fmla="*/ 47 h 131"/>
                <a:gd name="T80" fmla="*/ 13 w 55"/>
                <a:gd name="T81" fmla="*/ 41 h 131"/>
                <a:gd name="T82" fmla="*/ 16 w 55"/>
                <a:gd name="T83" fmla="*/ 28 h 131"/>
                <a:gd name="T84" fmla="*/ 24 w 55"/>
                <a:gd name="T85" fmla="*/ 18 h 131"/>
                <a:gd name="T86" fmla="*/ 24 w 55"/>
                <a:gd name="T87" fmla="*/ 11 h 131"/>
                <a:gd name="T88" fmla="*/ 27 w 55"/>
                <a:gd name="T89" fmla="*/ 9 h 131"/>
                <a:gd name="T90" fmla="*/ 29 w 55"/>
                <a:gd name="T91" fmla="*/ 11 h 131"/>
                <a:gd name="T92" fmla="*/ 31 w 55"/>
                <a:gd name="T93" fmla="*/ 5 h 131"/>
                <a:gd name="T94" fmla="*/ 37 w 55"/>
                <a:gd name="T95" fmla="*/ 6 h 131"/>
                <a:gd name="T96" fmla="*/ 37 w 55"/>
                <a:gd name="T97" fmla="*/ 0 h 131"/>
                <a:gd name="T98" fmla="*/ 39 w 55"/>
                <a:gd name="T99" fmla="*/ 0 h 131"/>
                <a:gd name="T100" fmla="*/ 50 w 55"/>
                <a:gd name="T101" fmla="*/ 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5" h="131">
                  <a:moveTo>
                    <a:pt x="50" y="9"/>
                  </a:moveTo>
                  <a:lnTo>
                    <a:pt x="55" y="27"/>
                  </a:lnTo>
                  <a:lnTo>
                    <a:pt x="46" y="30"/>
                  </a:lnTo>
                  <a:lnTo>
                    <a:pt x="44" y="39"/>
                  </a:lnTo>
                  <a:lnTo>
                    <a:pt x="46" y="43"/>
                  </a:lnTo>
                  <a:lnTo>
                    <a:pt x="33" y="57"/>
                  </a:lnTo>
                  <a:lnTo>
                    <a:pt x="28" y="62"/>
                  </a:lnTo>
                  <a:lnTo>
                    <a:pt x="29" y="81"/>
                  </a:lnTo>
                  <a:lnTo>
                    <a:pt x="24" y="85"/>
                  </a:lnTo>
                  <a:lnTo>
                    <a:pt x="30" y="80"/>
                  </a:lnTo>
                  <a:lnTo>
                    <a:pt x="37" y="87"/>
                  </a:lnTo>
                  <a:lnTo>
                    <a:pt x="32" y="92"/>
                  </a:lnTo>
                  <a:lnTo>
                    <a:pt x="24" y="91"/>
                  </a:lnTo>
                  <a:lnTo>
                    <a:pt x="29" y="93"/>
                  </a:lnTo>
                  <a:lnTo>
                    <a:pt x="35" y="92"/>
                  </a:lnTo>
                  <a:lnTo>
                    <a:pt x="32" y="96"/>
                  </a:lnTo>
                  <a:lnTo>
                    <a:pt x="30" y="95"/>
                  </a:lnTo>
                  <a:lnTo>
                    <a:pt x="27" y="99"/>
                  </a:lnTo>
                  <a:lnTo>
                    <a:pt x="24" y="99"/>
                  </a:lnTo>
                  <a:lnTo>
                    <a:pt x="27" y="100"/>
                  </a:lnTo>
                  <a:lnTo>
                    <a:pt x="25" y="101"/>
                  </a:lnTo>
                  <a:lnTo>
                    <a:pt x="26" y="111"/>
                  </a:lnTo>
                  <a:lnTo>
                    <a:pt x="23" y="124"/>
                  </a:lnTo>
                  <a:lnTo>
                    <a:pt x="15" y="124"/>
                  </a:lnTo>
                  <a:lnTo>
                    <a:pt x="13" y="131"/>
                  </a:lnTo>
                  <a:lnTo>
                    <a:pt x="6" y="131"/>
                  </a:lnTo>
                  <a:lnTo>
                    <a:pt x="4" y="122"/>
                  </a:lnTo>
                  <a:lnTo>
                    <a:pt x="7" y="120"/>
                  </a:lnTo>
                  <a:lnTo>
                    <a:pt x="2" y="111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6"/>
                  </a:lnTo>
                  <a:lnTo>
                    <a:pt x="2" y="87"/>
                  </a:lnTo>
                  <a:lnTo>
                    <a:pt x="6" y="85"/>
                  </a:lnTo>
                  <a:lnTo>
                    <a:pt x="5" y="77"/>
                  </a:lnTo>
                  <a:lnTo>
                    <a:pt x="8" y="74"/>
                  </a:lnTo>
                  <a:lnTo>
                    <a:pt x="5" y="69"/>
                  </a:lnTo>
                  <a:lnTo>
                    <a:pt x="6" y="51"/>
                  </a:lnTo>
                  <a:lnTo>
                    <a:pt x="8" y="48"/>
                  </a:lnTo>
                  <a:lnTo>
                    <a:pt x="14" y="47"/>
                  </a:lnTo>
                  <a:lnTo>
                    <a:pt x="13" y="41"/>
                  </a:lnTo>
                  <a:lnTo>
                    <a:pt x="16" y="2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1" y="5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50" y="9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1" name="Freeform 78"/>
            <p:cNvSpPr>
              <a:spLocks/>
            </p:cNvSpPr>
            <p:nvPr/>
          </p:nvSpPr>
          <p:spPr bwMode="auto">
            <a:xfrm>
              <a:off x="8548220" y="4063415"/>
              <a:ext cx="78006" cy="182327"/>
            </a:xfrm>
            <a:custGeom>
              <a:avLst/>
              <a:gdLst>
                <a:gd name="T0" fmla="*/ 0 w 4"/>
                <a:gd name="T1" fmla="*/ 4 h 9"/>
                <a:gd name="T2" fmla="*/ 3 w 4"/>
                <a:gd name="T3" fmla="*/ 0 h 9"/>
                <a:gd name="T4" fmla="*/ 4 w 4"/>
                <a:gd name="T5" fmla="*/ 4 h 9"/>
                <a:gd name="T6" fmla="*/ 0 w 4"/>
                <a:gd name="T7" fmla="*/ 9 h 9"/>
                <a:gd name="T8" fmla="*/ 0 w 4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lnTo>
                    <a:pt x="3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4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2" name="Freeform 79"/>
            <p:cNvSpPr>
              <a:spLocks/>
            </p:cNvSpPr>
            <p:nvPr/>
          </p:nvSpPr>
          <p:spPr bwMode="auto">
            <a:xfrm>
              <a:off x="8548220" y="4063415"/>
              <a:ext cx="78006" cy="182327"/>
            </a:xfrm>
            <a:custGeom>
              <a:avLst/>
              <a:gdLst>
                <a:gd name="T0" fmla="*/ 0 w 4"/>
                <a:gd name="T1" fmla="*/ 4 h 9"/>
                <a:gd name="T2" fmla="*/ 3 w 4"/>
                <a:gd name="T3" fmla="*/ 0 h 9"/>
                <a:gd name="T4" fmla="*/ 4 w 4"/>
                <a:gd name="T5" fmla="*/ 4 h 9"/>
                <a:gd name="T6" fmla="*/ 0 w 4"/>
                <a:gd name="T7" fmla="*/ 9 h 9"/>
                <a:gd name="T8" fmla="*/ 0 w 4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lnTo>
                    <a:pt x="3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4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3" name="Freeform 80"/>
            <p:cNvSpPr>
              <a:spLocks/>
            </p:cNvSpPr>
            <p:nvPr/>
          </p:nvSpPr>
          <p:spPr bwMode="auto">
            <a:xfrm>
              <a:off x="7075266" y="6050074"/>
              <a:ext cx="568992" cy="343345"/>
            </a:xfrm>
            <a:custGeom>
              <a:avLst/>
              <a:gdLst>
                <a:gd name="T0" fmla="*/ 11 w 29"/>
                <a:gd name="T1" fmla="*/ 0 h 17"/>
                <a:gd name="T2" fmla="*/ 24 w 29"/>
                <a:gd name="T3" fmla="*/ 2 h 17"/>
                <a:gd name="T4" fmla="*/ 24 w 29"/>
                <a:gd name="T5" fmla="*/ 7 h 17"/>
                <a:gd name="T6" fmla="*/ 29 w 29"/>
                <a:gd name="T7" fmla="*/ 8 h 17"/>
                <a:gd name="T8" fmla="*/ 27 w 29"/>
                <a:gd name="T9" fmla="*/ 14 h 17"/>
                <a:gd name="T10" fmla="*/ 21 w 29"/>
                <a:gd name="T11" fmla="*/ 12 h 17"/>
                <a:gd name="T12" fmla="*/ 19 w 29"/>
                <a:gd name="T13" fmla="*/ 17 h 17"/>
                <a:gd name="T14" fmla="*/ 16 w 29"/>
                <a:gd name="T15" fmla="*/ 12 h 17"/>
                <a:gd name="T16" fmla="*/ 11 w 29"/>
                <a:gd name="T17" fmla="*/ 16 h 17"/>
                <a:gd name="T18" fmla="*/ 6 w 29"/>
                <a:gd name="T19" fmla="*/ 16 h 17"/>
                <a:gd name="T20" fmla="*/ 4 w 29"/>
                <a:gd name="T21" fmla="*/ 11 h 17"/>
                <a:gd name="T22" fmla="*/ 0 w 29"/>
                <a:gd name="T23" fmla="*/ 13 h 17"/>
                <a:gd name="T24" fmla="*/ 0 w 29"/>
                <a:gd name="T25" fmla="*/ 10 h 17"/>
                <a:gd name="T26" fmla="*/ 7 w 29"/>
                <a:gd name="T27" fmla="*/ 1 h 17"/>
                <a:gd name="T28" fmla="*/ 11 w 29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7">
                  <a:moveTo>
                    <a:pt x="11" y="0"/>
                  </a:moveTo>
                  <a:lnTo>
                    <a:pt x="24" y="2"/>
                  </a:lnTo>
                  <a:lnTo>
                    <a:pt x="24" y="7"/>
                  </a:lnTo>
                  <a:lnTo>
                    <a:pt x="29" y="8"/>
                  </a:lnTo>
                  <a:lnTo>
                    <a:pt x="27" y="14"/>
                  </a:lnTo>
                  <a:lnTo>
                    <a:pt x="21" y="12"/>
                  </a:lnTo>
                  <a:lnTo>
                    <a:pt x="19" y="17"/>
                  </a:lnTo>
                  <a:lnTo>
                    <a:pt x="16" y="12"/>
                  </a:lnTo>
                  <a:lnTo>
                    <a:pt x="11" y="16"/>
                  </a:lnTo>
                  <a:lnTo>
                    <a:pt x="6" y="16"/>
                  </a:lnTo>
                  <a:lnTo>
                    <a:pt x="4" y="11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4" name="Freeform 81"/>
            <p:cNvSpPr>
              <a:spLocks/>
            </p:cNvSpPr>
            <p:nvPr/>
          </p:nvSpPr>
          <p:spPr bwMode="auto">
            <a:xfrm>
              <a:off x="7075266" y="6050074"/>
              <a:ext cx="568992" cy="343345"/>
            </a:xfrm>
            <a:custGeom>
              <a:avLst/>
              <a:gdLst>
                <a:gd name="T0" fmla="*/ 11 w 29"/>
                <a:gd name="T1" fmla="*/ 0 h 17"/>
                <a:gd name="T2" fmla="*/ 24 w 29"/>
                <a:gd name="T3" fmla="*/ 2 h 17"/>
                <a:gd name="T4" fmla="*/ 24 w 29"/>
                <a:gd name="T5" fmla="*/ 7 h 17"/>
                <a:gd name="T6" fmla="*/ 29 w 29"/>
                <a:gd name="T7" fmla="*/ 8 h 17"/>
                <a:gd name="T8" fmla="*/ 27 w 29"/>
                <a:gd name="T9" fmla="*/ 14 h 17"/>
                <a:gd name="T10" fmla="*/ 21 w 29"/>
                <a:gd name="T11" fmla="*/ 12 h 17"/>
                <a:gd name="T12" fmla="*/ 19 w 29"/>
                <a:gd name="T13" fmla="*/ 17 h 17"/>
                <a:gd name="T14" fmla="*/ 16 w 29"/>
                <a:gd name="T15" fmla="*/ 12 h 17"/>
                <a:gd name="T16" fmla="*/ 11 w 29"/>
                <a:gd name="T17" fmla="*/ 16 h 17"/>
                <a:gd name="T18" fmla="*/ 6 w 29"/>
                <a:gd name="T19" fmla="*/ 16 h 17"/>
                <a:gd name="T20" fmla="*/ 4 w 29"/>
                <a:gd name="T21" fmla="*/ 11 h 17"/>
                <a:gd name="T22" fmla="*/ 0 w 29"/>
                <a:gd name="T23" fmla="*/ 13 h 17"/>
                <a:gd name="T24" fmla="*/ 0 w 29"/>
                <a:gd name="T25" fmla="*/ 10 h 17"/>
                <a:gd name="T26" fmla="*/ 7 w 29"/>
                <a:gd name="T27" fmla="*/ 1 h 17"/>
                <a:gd name="T28" fmla="*/ 11 w 29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7">
                  <a:moveTo>
                    <a:pt x="11" y="0"/>
                  </a:moveTo>
                  <a:lnTo>
                    <a:pt x="24" y="2"/>
                  </a:lnTo>
                  <a:lnTo>
                    <a:pt x="24" y="7"/>
                  </a:lnTo>
                  <a:lnTo>
                    <a:pt x="29" y="8"/>
                  </a:lnTo>
                  <a:lnTo>
                    <a:pt x="27" y="14"/>
                  </a:lnTo>
                  <a:lnTo>
                    <a:pt x="21" y="12"/>
                  </a:lnTo>
                  <a:lnTo>
                    <a:pt x="19" y="17"/>
                  </a:lnTo>
                  <a:lnTo>
                    <a:pt x="16" y="12"/>
                  </a:lnTo>
                  <a:lnTo>
                    <a:pt x="11" y="16"/>
                  </a:lnTo>
                  <a:lnTo>
                    <a:pt x="6" y="16"/>
                  </a:lnTo>
                  <a:lnTo>
                    <a:pt x="4" y="11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5" name="Freeform 82"/>
            <p:cNvSpPr>
              <a:spLocks/>
            </p:cNvSpPr>
            <p:nvPr/>
          </p:nvSpPr>
          <p:spPr bwMode="auto">
            <a:xfrm>
              <a:off x="7153273" y="4629339"/>
              <a:ext cx="1041622" cy="1501242"/>
            </a:xfrm>
            <a:custGeom>
              <a:avLst/>
              <a:gdLst>
                <a:gd name="T0" fmla="*/ 35 w 53"/>
                <a:gd name="T1" fmla="*/ 10 h 74"/>
                <a:gd name="T2" fmla="*/ 41 w 53"/>
                <a:gd name="T3" fmla="*/ 5 h 74"/>
                <a:gd name="T4" fmla="*/ 41 w 53"/>
                <a:gd name="T5" fmla="*/ 8 h 74"/>
                <a:gd name="T6" fmla="*/ 43 w 53"/>
                <a:gd name="T7" fmla="*/ 6 h 74"/>
                <a:gd name="T8" fmla="*/ 51 w 53"/>
                <a:gd name="T9" fmla="*/ 13 h 74"/>
                <a:gd name="T10" fmla="*/ 53 w 53"/>
                <a:gd name="T11" fmla="*/ 41 h 74"/>
                <a:gd name="T12" fmla="*/ 51 w 53"/>
                <a:gd name="T13" fmla="*/ 39 h 74"/>
                <a:gd name="T14" fmla="*/ 50 w 53"/>
                <a:gd name="T15" fmla="*/ 41 h 74"/>
                <a:gd name="T16" fmla="*/ 39 w 53"/>
                <a:gd name="T17" fmla="*/ 47 h 74"/>
                <a:gd name="T18" fmla="*/ 37 w 53"/>
                <a:gd name="T19" fmla="*/ 46 h 74"/>
                <a:gd name="T20" fmla="*/ 40 w 53"/>
                <a:gd name="T21" fmla="*/ 54 h 74"/>
                <a:gd name="T22" fmla="*/ 47 w 53"/>
                <a:gd name="T23" fmla="*/ 61 h 74"/>
                <a:gd name="T24" fmla="*/ 42 w 53"/>
                <a:gd name="T25" fmla="*/ 66 h 74"/>
                <a:gd name="T26" fmla="*/ 41 w 53"/>
                <a:gd name="T27" fmla="*/ 72 h 74"/>
                <a:gd name="T28" fmla="*/ 38 w 53"/>
                <a:gd name="T29" fmla="*/ 71 h 74"/>
                <a:gd name="T30" fmla="*/ 24 w 53"/>
                <a:gd name="T31" fmla="*/ 74 h 74"/>
                <a:gd name="T32" fmla="*/ 19 w 53"/>
                <a:gd name="T33" fmla="*/ 72 h 74"/>
                <a:gd name="T34" fmla="*/ 7 w 53"/>
                <a:gd name="T35" fmla="*/ 70 h 74"/>
                <a:gd name="T36" fmla="*/ 12 w 53"/>
                <a:gd name="T37" fmla="*/ 57 h 74"/>
                <a:gd name="T38" fmla="*/ 3 w 53"/>
                <a:gd name="T39" fmla="*/ 54 h 74"/>
                <a:gd name="T40" fmla="*/ 1 w 53"/>
                <a:gd name="T41" fmla="*/ 50 h 74"/>
                <a:gd name="T42" fmla="*/ 0 w 53"/>
                <a:gd name="T43" fmla="*/ 44 h 74"/>
                <a:gd name="T44" fmla="*/ 1 w 53"/>
                <a:gd name="T45" fmla="*/ 39 h 74"/>
                <a:gd name="T46" fmla="*/ 2 w 53"/>
                <a:gd name="T47" fmla="*/ 27 h 74"/>
                <a:gd name="T48" fmla="*/ 6 w 53"/>
                <a:gd name="T49" fmla="*/ 28 h 74"/>
                <a:gd name="T50" fmla="*/ 8 w 53"/>
                <a:gd name="T51" fmla="*/ 24 h 74"/>
                <a:gd name="T52" fmla="*/ 6 w 53"/>
                <a:gd name="T53" fmla="*/ 21 h 74"/>
                <a:gd name="T54" fmla="*/ 10 w 53"/>
                <a:gd name="T55" fmla="*/ 15 h 74"/>
                <a:gd name="T56" fmla="*/ 12 w 53"/>
                <a:gd name="T57" fmla="*/ 16 h 74"/>
                <a:gd name="T58" fmla="*/ 10 w 53"/>
                <a:gd name="T59" fmla="*/ 13 h 74"/>
                <a:gd name="T60" fmla="*/ 14 w 53"/>
                <a:gd name="T61" fmla="*/ 12 h 74"/>
                <a:gd name="T62" fmla="*/ 19 w 53"/>
                <a:gd name="T63" fmla="*/ 16 h 74"/>
                <a:gd name="T64" fmla="*/ 19 w 53"/>
                <a:gd name="T65" fmla="*/ 11 h 74"/>
                <a:gd name="T66" fmla="*/ 22 w 53"/>
                <a:gd name="T67" fmla="*/ 10 h 74"/>
                <a:gd name="T68" fmla="*/ 20 w 53"/>
                <a:gd name="T69" fmla="*/ 0 h 74"/>
                <a:gd name="T70" fmla="*/ 25 w 53"/>
                <a:gd name="T71" fmla="*/ 1 h 74"/>
                <a:gd name="T72" fmla="*/ 35 w 53"/>
                <a:gd name="T73" fmla="*/ 1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74">
                  <a:moveTo>
                    <a:pt x="35" y="10"/>
                  </a:moveTo>
                  <a:lnTo>
                    <a:pt x="41" y="5"/>
                  </a:lnTo>
                  <a:lnTo>
                    <a:pt x="41" y="8"/>
                  </a:lnTo>
                  <a:lnTo>
                    <a:pt x="43" y="6"/>
                  </a:lnTo>
                  <a:lnTo>
                    <a:pt x="51" y="13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50" y="41"/>
                  </a:lnTo>
                  <a:lnTo>
                    <a:pt x="39" y="47"/>
                  </a:lnTo>
                  <a:lnTo>
                    <a:pt x="37" y="46"/>
                  </a:lnTo>
                  <a:lnTo>
                    <a:pt x="40" y="54"/>
                  </a:lnTo>
                  <a:lnTo>
                    <a:pt x="47" y="61"/>
                  </a:lnTo>
                  <a:lnTo>
                    <a:pt x="42" y="66"/>
                  </a:lnTo>
                  <a:lnTo>
                    <a:pt x="41" y="72"/>
                  </a:lnTo>
                  <a:lnTo>
                    <a:pt x="38" y="71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7" y="70"/>
                  </a:lnTo>
                  <a:lnTo>
                    <a:pt x="12" y="57"/>
                  </a:lnTo>
                  <a:lnTo>
                    <a:pt x="3" y="54"/>
                  </a:lnTo>
                  <a:lnTo>
                    <a:pt x="1" y="50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2" y="27"/>
                  </a:lnTo>
                  <a:lnTo>
                    <a:pt x="6" y="28"/>
                  </a:lnTo>
                  <a:lnTo>
                    <a:pt x="8" y="24"/>
                  </a:lnTo>
                  <a:lnTo>
                    <a:pt x="6" y="21"/>
                  </a:lnTo>
                  <a:lnTo>
                    <a:pt x="10" y="15"/>
                  </a:lnTo>
                  <a:lnTo>
                    <a:pt x="12" y="16"/>
                  </a:lnTo>
                  <a:lnTo>
                    <a:pt x="10" y="13"/>
                  </a:lnTo>
                  <a:lnTo>
                    <a:pt x="14" y="12"/>
                  </a:lnTo>
                  <a:lnTo>
                    <a:pt x="19" y="16"/>
                  </a:lnTo>
                  <a:lnTo>
                    <a:pt x="19" y="11"/>
                  </a:lnTo>
                  <a:lnTo>
                    <a:pt x="22" y="10"/>
                  </a:lnTo>
                  <a:lnTo>
                    <a:pt x="20" y="0"/>
                  </a:lnTo>
                  <a:lnTo>
                    <a:pt x="25" y="1"/>
                  </a:lnTo>
                  <a:lnTo>
                    <a:pt x="35" y="1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6" name="Freeform 83"/>
            <p:cNvSpPr>
              <a:spLocks/>
            </p:cNvSpPr>
            <p:nvPr/>
          </p:nvSpPr>
          <p:spPr bwMode="auto">
            <a:xfrm>
              <a:off x="7153273" y="4629339"/>
              <a:ext cx="1041622" cy="1501242"/>
            </a:xfrm>
            <a:custGeom>
              <a:avLst/>
              <a:gdLst>
                <a:gd name="T0" fmla="*/ 35 w 53"/>
                <a:gd name="T1" fmla="*/ 10 h 74"/>
                <a:gd name="T2" fmla="*/ 41 w 53"/>
                <a:gd name="T3" fmla="*/ 5 h 74"/>
                <a:gd name="T4" fmla="*/ 41 w 53"/>
                <a:gd name="T5" fmla="*/ 8 h 74"/>
                <a:gd name="T6" fmla="*/ 43 w 53"/>
                <a:gd name="T7" fmla="*/ 6 h 74"/>
                <a:gd name="T8" fmla="*/ 51 w 53"/>
                <a:gd name="T9" fmla="*/ 13 h 74"/>
                <a:gd name="T10" fmla="*/ 53 w 53"/>
                <a:gd name="T11" fmla="*/ 41 h 74"/>
                <a:gd name="T12" fmla="*/ 51 w 53"/>
                <a:gd name="T13" fmla="*/ 39 h 74"/>
                <a:gd name="T14" fmla="*/ 50 w 53"/>
                <a:gd name="T15" fmla="*/ 41 h 74"/>
                <a:gd name="T16" fmla="*/ 39 w 53"/>
                <a:gd name="T17" fmla="*/ 47 h 74"/>
                <a:gd name="T18" fmla="*/ 37 w 53"/>
                <a:gd name="T19" fmla="*/ 46 h 74"/>
                <a:gd name="T20" fmla="*/ 40 w 53"/>
                <a:gd name="T21" fmla="*/ 54 h 74"/>
                <a:gd name="T22" fmla="*/ 47 w 53"/>
                <a:gd name="T23" fmla="*/ 61 h 74"/>
                <a:gd name="T24" fmla="*/ 42 w 53"/>
                <a:gd name="T25" fmla="*/ 66 h 74"/>
                <a:gd name="T26" fmla="*/ 41 w 53"/>
                <a:gd name="T27" fmla="*/ 72 h 74"/>
                <a:gd name="T28" fmla="*/ 38 w 53"/>
                <a:gd name="T29" fmla="*/ 71 h 74"/>
                <a:gd name="T30" fmla="*/ 24 w 53"/>
                <a:gd name="T31" fmla="*/ 74 h 74"/>
                <a:gd name="T32" fmla="*/ 19 w 53"/>
                <a:gd name="T33" fmla="*/ 72 h 74"/>
                <a:gd name="T34" fmla="*/ 7 w 53"/>
                <a:gd name="T35" fmla="*/ 70 h 74"/>
                <a:gd name="T36" fmla="*/ 12 w 53"/>
                <a:gd name="T37" fmla="*/ 57 h 74"/>
                <a:gd name="T38" fmla="*/ 3 w 53"/>
                <a:gd name="T39" fmla="*/ 54 h 74"/>
                <a:gd name="T40" fmla="*/ 1 w 53"/>
                <a:gd name="T41" fmla="*/ 50 h 74"/>
                <a:gd name="T42" fmla="*/ 0 w 53"/>
                <a:gd name="T43" fmla="*/ 44 h 74"/>
                <a:gd name="T44" fmla="*/ 1 w 53"/>
                <a:gd name="T45" fmla="*/ 39 h 74"/>
                <a:gd name="T46" fmla="*/ 2 w 53"/>
                <a:gd name="T47" fmla="*/ 27 h 74"/>
                <a:gd name="T48" fmla="*/ 6 w 53"/>
                <a:gd name="T49" fmla="*/ 28 h 74"/>
                <a:gd name="T50" fmla="*/ 8 w 53"/>
                <a:gd name="T51" fmla="*/ 24 h 74"/>
                <a:gd name="T52" fmla="*/ 6 w 53"/>
                <a:gd name="T53" fmla="*/ 21 h 74"/>
                <a:gd name="T54" fmla="*/ 10 w 53"/>
                <a:gd name="T55" fmla="*/ 15 h 74"/>
                <a:gd name="T56" fmla="*/ 12 w 53"/>
                <a:gd name="T57" fmla="*/ 16 h 74"/>
                <a:gd name="T58" fmla="*/ 10 w 53"/>
                <a:gd name="T59" fmla="*/ 13 h 74"/>
                <a:gd name="T60" fmla="*/ 14 w 53"/>
                <a:gd name="T61" fmla="*/ 12 h 74"/>
                <a:gd name="T62" fmla="*/ 19 w 53"/>
                <a:gd name="T63" fmla="*/ 16 h 74"/>
                <a:gd name="T64" fmla="*/ 19 w 53"/>
                <a:gd name="T65" fmla="*/ 11 h 74"/>
                <a:gd name="T66" fmla="*/ 22 w 53"/>
                <a:gd name="T67" fmla="*/ 10 h 74"/>
                <a:gd name="T68" fmla="*/ 20 w 53"/>
                <a:gd name="T69" fmla="*/ 0 h 74"/>
                <a:gd name="T70" fmla="*/ 25 w 53"/>
                <a:gd name="T71" fmla="*/ 1 h 74"/>
                <a:gd name="T72" fmla="*/ 35 w 53"/>
                <a:gd name="T73" fmla="*/ 1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74">
                  <a:moveTo>
                    <a:pt x="35" y="10"/>
                  </a:moveTo>
                  <a:lnTo>
                    <a:pt x="41" y="5"/>
                  </a:lnTo>
                  <a:lnTo>
                    <a:pt x="41" y="8"/>
                  </a:lnTo>
                  <a:lnTo>
                    <a:pt x="43" y="6"/>
                  </a:lnTo>
                  <a:lnTo>
                    <a:pt x="51" y="13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50" y="41"/>
                  </a:lnTo>
                  <a:lnTo>
                    <a:pt x="39" y="47"/>
                  </a:lnTo>
                  <a:lnTo>
                    <a:pt x="37" y="46"/>
                  </a:lnTo>
                  <a:lnTo>
                    <a:pt x="40" y="54"/>
                  </a:lnTo>
                  <a:lnTo>
                    <a:pt x="47" y="61"/>
                  </a:lnTo>
                  <a:lnTo>
                    <a:pt x="42" y="66"/>
                  </a:lnTo>
                  <a:lnTo>
                    <a:pt x="41" y="72"/>
                  </a:lnTo>
                  <a:lnTo>
                    <a:pt x="38" y="71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7" y="70"/>
                  </a:lnTo>
                  <a:lnTo>
                    <a:pt x="12" y="57"/>
                  </a:lnTo>
                  <a:lnTo>
                    <a:pt x="3" y="54"/>
                  </a:lnTo>
                  <a:lnTo>
                    <a:pt x="1" y="50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2" y="27"/>
                  </a:lnTo>
                  <a:lnTo>
                    <a:pt x="6" y="28"/>
                  </a:lnTo>
                  <a:lnTo>
                    <a:pt x="8" y="24"/>
                  </a:lnTo>
                  <a:lnTo>
                    <a:pt x="6" y="21"/>
                  </a:lnTo>
                  <a:lnTo>
                    <a:pt x="10" y="15"/>
                  </a:lnTo>
                  <a:lnTo>
                    <a:pt x="12" y="16"/>
                  </a:lnTo>
                  <a:lnTo>
                    <a:pt x="10" y="13"/>
                  </a:lnTo>
                  <a:lnTo>
                    <a:pt x="14" y="12"/>
                  </a:lnTo>
                  <a:lnTo>
                    <a:pt x="19" y="16"/>
                  </a:lnTo>
                  <a:lnTo>
                    <a:pt x="19" y="11"/>
                  </a:lnTo>
                  <a:lnTo>
                    <a:pt x="22" y="10"/>
                  </a:lnTo>
                  <a:lnTo>
                    <a:pt x="20" y="0"/>
                  </a:lnTo>
                  <a:lnTo>
                    <a:pt x="25" y="1"/>
                  </a:lnTo>
                  <a:lnTo>
                    <a:pt x="35" y="1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7" name="Freeform 84"/>
            <p:cNvSpPr>
              <a:spLocks/>
            </p:cNvSpPr>
            <p:nvPr/>
          </p:nvSpPr>
          <p:spPr bwMode="auto">
            <a:xfrm>
              <a:off x="9000200" y="7103785"/>
              <a:ext cx="903963" cy="831129"/>
            </a:xfrm>
            <a:custGeom>
              <a:avLst/>
              <a:gdLst>
                <a:gd name="T0" fmla="*/ 46 w 46"/>
                <a:gd name="T1" fmla="*/ 3 h 41"/>
                <a:gd name="T2" fmla="*/ 43 w 46"/>
                <a:gd name="T3" fmla="*/ 11 h 41"/>
                <a:gd name="T4" fmla="*/ 31 w 46"/>
                <a:gd name="T5" fmla="*/ 10 h 41"/>
                <a:gd name="T6" fmla="*/ 25 w 46"/>
                <a:gd name="T7" fmla="*/ 14 h 41"/>
                <a:gd name="T8" fmla="*/ 31 w 46"/>
                <a:gd name="T9" fmla="*/ 17 h 41"/>
                <a:gd name="T10" fmla="*/ 27 w 46"/>
                <a:gd name="T11" fmla="*/ 15 h 41"/>
                <a:gd name="T12" fmla="*/ 29 w 46"/>
                <a:gd name="T13" fmla="*/ 19 h 41"/>
                <a:gd name="T14" fmla="*/ 25 w 46"/>
                <a:gd name="T15" fmla="*/ 17 h 41"/>
                <a:gd name="T16" fmla="*/ 25 w 46"/>
                <a:gd name="T17" fmla="*/ 20 h 41"/>
                <a:gd name="T18" fmla="*/ 20 w 46"/>
                <a:gd name="T19" fmla="*/ 15 h 41"/>
                <a:gd name="T20" fmla="*/ 18 w 46"/>
                <a:gd name="T21" fmla="*/ 15 h 41"/>
                <a:gd name="T22" fmla="*/ 19 w 46"/>
                <a:gd name="T23" fmla="*/ 20 h 41"/>
                <a:gd name="T24" fmla="*/ 25 w 46"/>
                <a:gd name="T25" fmla="*/ 28 h 41"/>
                <a:gd name="T26" fmla="*/ 22 w 46"/>
                <a:gd name="T27" fmla="*/ 26 h 41"/>
                <a:gd name="T28" fmla="*/ 22 w 46"/>
                <a:gd name="T29" fmla="*/ 30 h 41"/>
                <a:gd name="T30" fmla="*/ 19 w 46"/>
                <a:gd name="T31" fmla="*/ 30 h 41"/>
                <a:gd name="T32" fmla="*/ 31 w 46"/>
                <a:gd name="T33" fmla="*/ 36 h 41"/>
                <a:gd name="T34" fmla="*/ 32 w 46"/>
                <a:gd name="T35" fmla="*/ 41 h 41"/>
                <a:gd name="T36" fmla="*/ 23 w 46"/>
                <a:gd name="T37" fmla="*/ 39 h 41"/>
                <a:gd name="T38" fmla="*/ 25 w 46"/>
                <a:gd name="T39" fmla="*/ 37 h 41"/>
                <a:gd name="T40" fmla="*/ 21 w 46"/>
                <a:gd name="T41" fmla="*/ 36 h 41"/>
                <a:gd name="T42" fmla="*/ 9 w 46"/>
                <a:gd name="T43" fmla="*/ 37 h 41"/>
                <a:gd name="T44" fmla="*/ 6 w 46"/>
                <a:gd name="T45" fmla="*/ 32 h 41"/>
                <a:gd name="T46" fmla="*/ 8 w 46"/>
                <a:gd name="T47" fmla="*/ 31 h 41"/>
                <a:gd name="T48" fmla="*/ 6 w 46"/>
                <a:gd name="T49" fmla="*/ 31 h 41"/>
                <a:gd name="T50" fmla="*/ 0 w 46"/>
                <a:gd name="T51" fmla="*/ 25 h 41"/>
                <a:gd name="T52" fmla="*/ 6 w 46"/>
                <a:gd name="T53" fmla="*/ 16 h 41"/>
                <a:gd name="T54" fmla="*/ 6 w 46"/>
                <a:gd name="T55" fmla="*/ 13 h 41"/>
                <a:gd name="T56" fmla="*/ 19 w 46"/>
                <a:gd name="T57" fmla="*/ 7 h 41"/>
                <a:gd name="T58" fmla="*/ 32 w 46"/>
                <a:gd name="T59" fmla="*/ 4 h 41"/>
                <a:gd name="T60" fmla="*/ 38 w 46"/>
                <a:gd name="T61" fmla="*/ 6 h 41"/>
                <a:gd name="T62" fmla="*/ 44 w 46"/>
                <a:gd name="T63" fmla="*/ 0 h 41"/>
                <a:gd name="T64" fmla="*/ 46 w 46"/>
                <a:gd name="T65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" h="41">
                  <a:moveTo>
                    <a:pt x="46" y="3"/>
                  </a:moveTo>
                  <a:lnTo>
                    <a:pt x="43" y="11"/>
                  </a:lnTo>
                  <a:lnTo>
                    <a:pt x="31" y="10"/>
                  </a:lnTo>
                  <a:lnTo>
                    <a:pt x="25" y="14"/>
                  </a:lnTo>
                  <a:lnTo>
                    <a:pt x="31" y="17"/>
                  </a:lnTo>
                  <a:lnTo>
                    <a:pt x="27" y="15"/>
                  </a:lnTo>
                  <a:lnTo>
                    <a:pt x="29" y="19"/>
                  </a:lnTo>
                  <a:lnTo>
                    <a:pt x="25" y="17"/>
                  </a:lnTo>
                  <a:lnTo>
                    <a:pt x="25" y="2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9" y="20"/>
                  </a:lnTo>
                  <a:lnTo>
                    <a:pt x="25" y="28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31" y="36"/>
                  </a:lnTo>
                  <a:lnTo>
                    <a:pt x="32" y="41"/>
                  </a:lnTo>
                  <a:lnTo>
                    <a:pt x="23" y="39"/>
                  </a:lnTo>
                  <a:lnTo>
                    <a:pt x="25" y="37"/>
                  </a:lnTo>
                  <a:lnTo>
                    <a:pt x="21" y="36"/>
                  </a:lnTo>
                  <a:lnTo>
                    <a:pt x="9" y="37"/>
                  </a:lnTo>
                  <a:lnTo>
                    <a:pt x="6" y="32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0" y="25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19" y="7"/>
                  </a:lnTo>
                  <a:lnTo>
                    <a:pt x="32" y="4"/>
                  </a:lnTo>
                  <a:lnTo>
                    <a:pt x="38" y="6"/>
                  </a:lnTo>
                  <a:lnTo>
                    <a:pt x="44" y="0"/>
                  </a:lnTo>
                  <a:lnTo>
                    <a:pt x="46" y="3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8" name="Freeform 85"/>
            <p:cNvSpPr>
              <a:spLocks/>
            </p:cNvSpPr>
            <p:nvPr/>
          </p:nvSpPr>
          <p:spPr bwMode="auto">
            <a:xfrm>
              <a:off x="9000200" y="7103785"/>
              <a:ext cx="903963" cy="831129"/>
            </a:xfrm>
            <a:custGeom>
              <a:avLst/>
              <a:gdLst>
                <a:gd name="T0" fmla="*/ 46 w 46"/>
                <a:gd name="T1" fmla="*/ 3 h 41"/>
                <a:gd name="T2" fmla="*/ 43 w 46"/>
                <a:gd name="T3" fmla="*/ 11 h 41"/>
                <a:gd name="T4" fmla="*/ 31 w 46"/>
                <a:gd name="T5" fmla="*/ 10 h 41"/>
                <a:gd name="T6" fmla="*/ 25 w 46"/>
                <a:gd name="T7" fmla="*/ 14 h 41"/>
                <a:gd name="T8" fmla="*/ 31 w 46"/>
                <a:gd name="T9" fmla="*/ 17 h 41"/>
                <a:gd name="T10" fmla="*/ 27 w 46"/>
                <a:gd name="T11" fmla="*/ 15 h 41"/>
                <a:gd name="T12" fmla="*/ 29 w 46"/>
                <a:gd name="T13" fmla="*/ 19 h 41"/>
                <a:gd name="T14" fmla="*/ 25 w 46"/>
                <a:gd name="T15" fmla="*/ 17 h 41"/>
                <a:gd name="T16" fmla="*/ 25 w 46"/>
                <a:gd name="T17" fmla="*/ 20 h 41"/>
                <a:gd name="T18" fmla="*/ 20 w 46"/>
                <a:gd name="T19" fmla="*/ 15 h 41"/>
                <a:gd name="T20" fmla="*/ 18 w 46"/>
                <a:gd name="T21" fmla="*/ 15 h 41"/>
                <a:gd name="T22" fmla="*/ 19 w 46"/>
                <a:gd name="T23" fmla="*/ 20 h 41"/>
                <a:gd name="T24" fmla="*/ 25 w 46"/>
                <a:gd name="T25" fmla="*/ 28 h 41"/>
                <a:gd name="T26" fmla="*/ 22 w 46"/>
                <a:gd name="T27" fmla="*/ 26 h 41"/>
                <a:gd name="T28" fmla="*/ 22 w 46"/>
                <a:gd name="T29" fmla="*/ 30 h 41"/>
                <a:gd name="T30" fmla="*/ 19 w 46"/>
                <a:gd name="T31" fmla="*/ 30 h 41"/>
                <a:gd name="T32" fmla="*/ 31 w 46"/>
                <a:gd name="T33" fmla="*/ 36 h 41"/>
                <a:gd name="T34" fmla="*/ 32 w 46"/>
                <a:gd name="T35" fmla="*/ 41 h 41"/>
                <a:gd name="T36" fmla="*/ 23 w 46"/>
                <a:gd name="T37" fmla="*/ 39 h 41"/>
                <a:gd name="T38" fmla="*/ 25 w 46"/>
                <a:gd name="T39" fmla="*/ 37 h 41"/>
                <a:gd name="T40" fmla="*/ 21 w 46"/>
                <a:gd name="T41" fmla="*/ 36 h 41"/>
                <a:gd name="T42" fmla="*/ 9 w 46"/>
                <a:gd name="T43" fmla="*/ 37 h 41"/>
                <a:gd name="T44" fmla="*/ 6 w 46"/>
                <a:gd name="T45" fmla="*/ 32 h 41"/>
                <a:gd name="T46" fmla="*/ 8 w 46"/>
                <a:gd name="T47" fmla="*/ 31 h 41"/>
                <a:gd name="T48" fmla="*/ 6 w 46"/>
                <a:gd name="T49" fmla="*/ 31 h 41"/>
                <a:gd name="T50" fmla="*/ 0 w 46"/>
                <a:gd name="T51" fmla="*/ 25 h 41"/>
                <a:gd name="T52" fmla="*/ 6 w 46"/>
                <a:gd name="T53" fmla="*/ 16 h 41"/>
                <a:gd name="T54" fmla="*/ 6 w 46"/>
                <a:gd name="T55" fmla="*/ 13 h 41"/>
                <a:gd name="T56" fmla="*/ 19 w 46"/>
                <a:gd name="T57" fmla="*/ 7 h 41"/>
                <a:gd name="T58" fmla="*/ 32 w 46"/>
                <a:gd name="T59" fmla="*/ 4 h 41"/>
                <a:gd name="T60" fmla="*/ 38 w 46"/>
                <a:gd name="T61" fmla="*/ 6 h 41"/>
                <a:gd name="T62" fmla="*/ 44 w 46"/>
                <a:gd name="T63" fmla="*/ 0 h 41"/>
                <a:gd name="T64" fmla="*/ 46 w 46"/>
                <a:gd name="T65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" h="41">
                  <a:moveTo>
                    <a:pt x="46" y="3"/>
                  </a:moveTo>
                  <a:lnTo>
                    <a:pt x="43" y="11"/>
                  </a:lnTo>
                  <a:lnTo>
                    <a:pt x="31" y="10"/>
                  </a:lnTo>
                  <a:lnTo>
                    <a:pt x="25" y="14"/>
                  </a:lnTo>
                  <a:lnTo>
                    <a:pt x="31" y="17"/>
                  </a:lnTo>
                  <a:lnTo>
                    <a:pt x="27" y="15"/>
                  </a:lnTo>
                  <a:lnTo>
                    <a:pt x="29" y="19"/>
                  </a:lnTo>
                  <a:lnTo>
                    <a:pt x="25" y="17"/>
                  </a:lnTo>
                  <a:lnTo>
                    <a:pt x="25" y="2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9" y="20"/>
                  </a:lnTo>
                  <a:lnTo>
                    <a:pt x="25" y="28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31" y="36"/>
                  </a:lnTo>
                  <a:lnTo>
                    <a:pt x="32" y="41"/>
                  </a:lnTo>
                  <a:lnTo>
                    <a:pt x="23" y="39"/>
                  </a:lnTo>
                  <a:lnTo>
                    <a:pt x="25" y="37"/>
                  </a:lnTo>
                  <a:lnTo>
                    <a:pt x="21" y="36"/>
                  </a:lnTo>
                  <a:lnTo>
                    <a:pt x="9" y="37"/>
                  </a:lnTo>
                  <a:lnTo>
                    <a:pt x="6" y="32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0" y="25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19" y="7"/>
                  </a:lnTo>
                  <a:lnTo>
                    <a:pt x="32" y="4"/>
                  </a:lnTo>
                  <a:lnTo>
                    <a:pt x="38" y="6"/>
                  </a:lnTo>
                  <a:lnTo>
                    <a:pt x="44" y="0"/>
                  </a:lnTo>
                  <a:lnTo>
                    <a:pt x="46" y="3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89" name="Freeform 86"/>
            <p:cNvSpPr>
              <a:spLocks/>
            </p:cNvSpPr>
            <p:nvPr/>
          </p:nvSpPr>
          <p:spPr bwMode="auto">
            <a:xfrm>
              <a:off x="9608196" y="8320881"/>
              <a:ext cx="433626" cy="120761"/>
            </a:xfrm>
            <a:custGeom>
              <a:avLst/>
              <a:gdLst>
                <a:gd name="T0" fmla="*/ 22 w 22"/>
                <a:gd name="T1" fmla="*/ 1 h 6"/>
                <a:gd name="T2" fmla="*/ 22 w 22"/>
                <a:gd name="T3" fmla="*/ 4 h 6"/>
                <a:gd name="T4" fmla="*/ 10 w 22"/>
                <a:gd name="T5" fmla="*/ 6 h 6"/>
                <a:gd name="T6" fmla="*/ 8 w 22"/>
                <a:gd name="T7" fmla="*/ 4 h 6"/>
                <a:gd name="T8" fmla="*/ 0 w 22"/>
                <a:gd name="T9" fmla="*/ 5 h 6"/>
                <a:gd name="T10" fmla="*/ 1 w 22"/>
                <a:gd name="T11" fmla="*/ 0 h 6"/>
                <a:gd name="T12" fmla="*/ 12 w 22"/>
                <a:gd name="T13" fmla="*/ 2 h 6"/>
                <a:gd name="T14" fmla="*/ 22 w 2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6">
                  <a:moveTo>
                    <a:pt x="22" y="1"/>
                  </a:moveTo>
                  <a:lnTo>
                    <a:pt x="22" y="4"/>
                  </a:lnTo>
                  <a:lnTo>
                    <a:pt x="10" y="6"/>
                  </a:lnTo>
                  <a:lnTo>
                    <a:pt x="8" y="4"/>
                  </a:lnTo>
                  <a:lnTo>
                    <a:pt x="0" y="5"/>
                  </a:lnTo>
                  <a:lnTo>
                    <a:pt x="1" y="0"/>
                  </a:lnTo>
                  <a:lnTo>
                    <a:pt x="12" y="2"/>
                  </a:lnTo>
                  <a:lnTo>
                    <a:pt x="22" y="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0" name="Freeform 87"/>
            <p:cNvSpPr>
              <a:spLocks/>
            </p:cNvSpPr>
            <p:nvPr/>
          </p:nvSpPr>
          <p:spPr bwMode="auto">
            <a:xfrm>
              <a:off x="9608196" y="8320881"/>
              <a:ext cx="433626" cy="120761"/>
            </a:xfrm>
            <a:custGeom>
              <a:avLst/>
              <a:gdLst>
                <a:gd name="T0" fmla="*/ 22 w 22"/>
                <a:gd name="T1" fmla="*/ 1 h 6"/>
                <a:gd name="T2" fmla="*/ 22 w 22"/>
                <a:gd name="T3" fmla="*/ 4 h 6"/>
                <a:gd name="T4" fmla="*/ 10 w 22"/>
                <a:gd name="T5" fmla="*/ 6 h 6"/>
                <a:gd name="T6" fmla="*/ 8 w 22"/>
                <a:gd name="T7" fmla="*/ 4 h 6"/>
                <a:gd name="T8" fmla="*/ 0 w 22"/>
                <a:gd name="T9" fmla="*/ 5 h 6"/>
                <a:gd name="T10" fmla="*/ 1 w 22"/>
                <a:gd name="T11" fmla="*/ 0 h 6"/>
                <a:gd name="T12" fmla="*/ 12 w 22"/>
                <a:gd name="T13" fmla="*/ 2 h 6"/>
                <a:gd name="T14" fmla="*/ 22 w 22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6">
                  <a:moveTo>
                    <a:pt x="22" y="1"/>
                  </a:moveTo>
                  <a:lnTo>
                    <a:pt x="22" y="4"/>
                  </a:lnTo>
                  <a:lnTo>
                    <a:pt x="10" y="6"/>
                  </a:lnTo>
                  <a:lnTo>
                    <a:pt x="8" y="4"/>
                  </a:lnTo>
                  <a:lnTo>
                    <a:pt x="0" y="5"/>
                  </a:lnTo>
                  <a:lnTo>
                    <a:pt x="1" y="0"/>
                  </a:lnTo>
                  <a:lnTo>
                    <a:pt x="12" y="2"/>
                  </a:lnTo>
                  <a:lnTo>
                    <a:pt x="22" y="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1" name="Freeform 88"/>
            <p:cNvSpPr>
              <a:spLocks/>
            </p:cNvSpPr>
            <p:nvPr/>
          </p:nvSpPr>
          <p:spPr bwMode="auto">
            <a:xfrm>
              <a:off x="7309287" y="1468207"/>
              <a:ext cx="2023590" cy="2533642"/>
            </a:xfrm>
            <a:custGeom>
              <a:avLst/>
              <a:gdLst>
                <a:gd name="T0" fmla="*/ 24 w 103"/>
                <a:gd name="T1" fmla="*/ 73 h 125"/>
                <a:gd name="T2" fmla="*/ 31 w 103"/>
                <a:gd name="T3" fmla="*/ 71 h 125"/>
                <a:gd name="T4" fmla="*/ 25 w 103"/>
                <a:gd name="T5" fmla="*/ 70 h 125"/>
                <a:gd name="T6" fmla="*/ 32 w 103"/>
                <a:gd name="T7" fmla="*/ 65 h 125"/>
                <a:gd name="T8" fmla="*/ 37 w 103"/>
                <a:gd name="T9" fmla="*/ 59 h 125"/>
                <a:gd name="T10" fmla="*/ 38 w 103"/>
                <a:gd name="T11" fmla="*/ 56 h 125"/>
                <a:gd name="T12" fmla="*/ 40 w 103"/>
                <a:gd name="T13" fmla="*/ 52 h 125"/>
                <a:gd name="T14" fmla="*/ 41 w 103"/>
                <a:gd name="T15" fmla="*/ 48 h 125"/>
                <a:gd name="T16" fmla="*/ 46 w 103"/>
                <a:gd name="T17" fmla="*/ 37 h 125"/>
                <a:gd name="T18" fmla="*/ 48 w 103"/>
                <a:gd name="T19" fmla="*/ 36 h 125"/>
                <a:gd name="T20" fmla="*/ 51 w 103"/>
                <a:gd name="T21" fmla="*/ 31 h 125"/>
                <a:gd name="T22" fmla="*/ 53 w 103"/>
                <a:gd name="T23" fmla="*/ 29 h 125"/>
                <a:gd name="T24" fmla="*/ 53 w 103"/>
                <a:gd name="T25" fmla="*/ 27 h 125"/>
                <a:gd name="T26" fmla="*/ 59 w 103"/>
                <a:gd name="T27" fmla="*/ 18 h 125"/>
                <a:gd name="T28" fmla="*/ 63 w 103"/>
                <a:gd name="T29" fmla="*/ 16 h 125"/>
                <a:gd name="T30" fmla="*/ 66 w 103"/>
                <a:gd name="T31" fmla="*/ 14 h 125"/>
                <a:gd name="T32" fmla="*/ 69 w 103"/>
                <a:gd name="T33" fmla="*/ 13 h 125"/>
                <a:gd name="T34" fmla="*/ 70 w 103"/>
                <a:gd name="T35" fmla="*/ 11 h 125"/>
                <a:gd name="T36" fmla="*/ 81 w 103"/>
                <a:gd name="T37" fmla="*/ 3 h 125"/>
                <a:gd name="T38" fmla="*/ 82 w 103"/>
                <a:gd name="T39" fmla="*/ 11 h 125"/>
                <a:gd name="T40" fmla="*/ 87 w 103"/>
                <a:gd name="T41" fmla="*/ 8 h 125"/>
                <a:gd name="T42" fmla="*/ 90 w 103"/>
                <a:gd name="T43" fmla="*/ 0 h 125"/>
                <a:gd name="T44" fmla="*/ 92 w 103"/>
                <a:gd name="T45" fmla="*/ 6 h 125"/>
                <a:gd name="T46" fmla="*/ 102 w 103"/>
                <a:gd name="T47" fmla="*/ 4 h 125"/>
                <a:gd name="T48" fmla="*/ 95 w 103"/>
                <a:gd name="T49" fmla="*/ 8 h 125"/>
                <a:gd name="T50" fmla="*/ 99 w 103"/>
                <a:gd name="T51" fmla="*/ 12 h 125"/>
                <a:gd name="T52" fmla="*/ 98 w 103"/>
                <a:gd name="T53" fmla="*/ 18 h 125"/>
                <a:gd name="T54" fmla="*/ 93 w 103"/>
                <a:gd name="T55" fmla="*/ 10 h 125"/>
                <a:gd name="T56" fmla="*/ 86 w 103"/>
                <a:gd name="T57" fmla="*/ 20 h 125"/>
                <a:gd name="T58" fmla="*/ 80 w 103"/>
                <a:gd name="T59" fmla="*/ 22 h 125"/>
                <a:gd name="T60" fmla="*/ 70 w 103"/>
                <a:gd name="T61" fmla="*/ 19 h 125"/>
                <a:gd name="T62" fmla="*/ 66 w 103"/>
                <a:gd name="T63" fmla="*/ 22 h 125"/>
                <a:gd name="T64" fmla="*/ 60 w 103"/>
                <a:gd name="T65" fmla="*/ 27 h 125"/>
                <a:gd name="T66" fmla="*/ 56 w 103"/>
                <a:gd name="T67" fmla="*/ 31 h 125"/>
                <a:gd name="T68" fmla="*/ 53 w 103"/>
                <a:gd name="T69" fmla="*/ 41 h 125"/>
                <a:gd name="T70" fmla="*/ 42 w 103"/>
                <a:gd name="T71" fmla="*/ 64 h 125"/>
                <a:gd name="T72" fmla="*/ 37 w 103"/>
                <a:gd name="T73" fmla="*/ 70 h 125"/>
                <a:gd name="T74" fmla="*/ 34 w 103"/>
                <a:gd name="T75" fmla="*/ 91 h 125"/>
                <a:gd name="T76" fmla="*/ 34 w 103"/>
                <a:gd name="T77" fmla="*/ 99 h 125"/>
                <a:gd name="T78" fmla="*/ 31 w 103"/>
                <a:gd name="T79" fmla="*/ 109 h 125"/>
                <a:gd name="T80" fmla="*/ 29 w 103"/>
                <a:gd name="T81" fmla="*/ 119 h 125"/>
                <a:gd name="T82" fmla="*/ 26 w 103"/>
                <a:gd name="T83" fmla="*/ 115 h 125"/>
                <a:gd name="T84" fmla="*/ 23 w 103"/>
                <a:gd name="T85" fmla="*/ 117 h 125"/>
                <a:gd name="T86" fmla="*/ 14 w 103"/>
                <a:gd name="T87" fmla="*/ 123 h 125"/>
                <a:gd name="T88" fmla="*/ 5 w 103"/>
                <a:gd name="T89" fmla="*/ 125 h 125"/>
                <a:gd name="T90" fmla="*/ 4 w 103"/>
                <a:gd name="T91" fmla="*/ 122 h 125"/>
                <a:gd name="T92" fmla="*/ 5 w 103"/>
                <a:gd name="T93" fmla="*/ 110 h 125"/>
                <a:gd name="T94" fmla="*/ 6 w 103"/>
                <a:gd name="T95" fmla="*/ 107 h 125"/>
                <a:gd name="T96" fmla="*/ 9 w 103"/>
                <a:gd name="T97" fmla="*/ 101 h 125"/>
                <a:gd name="T98" fmla="*/ 2 w 103"/>
                <a:gd name="T99" fmla="*/ 107 h 125"/>
                <a:gd name="T100" fmla="*/ 4 w 103"/>
                <a:gd name="T101" fmla="*/ 99 h 125"/>
                <a:gd name="T102" fmla="*/ 1 w 103"/>
                <a:gd name="T103" fmla="*/ 96 h 125"/>
                <a:gd name="T104" fmla="*/ 9 w 103"/>
                <a:gd name="T105" fmla="*/ 98 h 125"/>
                <a:gd name="T106" fmla="*/ 13 w 103"/>
                <a:gd name="T107" fmla="*/ 91 h 125"/>
                <a:gd name="T108" fmla="*/ 8 w 103"/>
                <a:gd name="T109" fmla="*/ 92 h 125"/>
                <a:gd name="T110" fmla="*/ 2 w 103"/>
                <a:gd name="T111" fmla="*/ 95 h 125"/>
                <a:gd name="T112" fmla="*/ 8 w 103"/>
                <a:gd name="T113" fmla="*/ 88 h 125"/>
                <a:gd name="T114" fmla="*/ 3 w 103"/>
                <a:gd name="T115" fmla="*/ 85 h 125"/>
                <a:gd name="T116" fmla="*/ 8 w 103"/>
                <a:gd name="T117" fmla="*/ 84 h 125"/>
                <a:gd name="T118" fmla="*/ 9 w 103"/>
                <a:gd name="T119" fmla="*/ 81 h 125"/>
                <a:gd name="T120" fmla="*/ 12 w 103"/>
                <a:gd name="T121" fmla="*/ 7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125">
                  <a:moveTo>
                    <a:pt x="15" y="77"/>
                  </a:moveTo>
                  <a:lnTo>
                    <a:pt x="24" y="73"/>
                  </a:lnTo>
                  <a:lnTo>
                    <a:pt x="27" y="75"/>
                  </a:lnTo>
                  <a:lnTo>
                    <a:pt x="31" y="71"/>
                  </a:lnTo>
                  <a:lnTo>
                    <a:pt x="27" y="73"/>
                  </a:lnTo>
                  <a:lnTo>
                    <a:pt x="25" y="70"/>
                  </a:lnTo>
                  <a:lnTo>
                    <a:pt x="30" y="64"/>
                  </a:lnTo>
                  <a:lnTo>
                    <a:pt x="32" y="65"/>
                  </a:lnTo>
                  <a:lnTo>
                    <a:pt x="33" y="61"/>
                  </a:lnTo>
                  <a:lnTo>
                    <a:pt x="37" y="59"/>
                  </a:lnTo>
                  <a:lnTo>
                    <a:pt x="36" y="55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40" y="52"/>
                  </a:lnTo>
                  <a:lnTo>
                    <a:pt x="38" y="51"/>
                  </a:lnTo>
                  <a:lnTo>
                    <a:pt x="41" y="48"/>
                  </a:lnTo>
                  <a:lnTo>
                    <a:pt x="41" y="44"/>
                  </a:lnTo>
                  <a:lnTo>
                    <a:pt x="46" y="37"/>
                  </a:lnTo>
                  <a:lnTo>
                    <a:pt x="51" y="36"/>
                  </a:lnTo>
                  <a:lnTo>
                    <a:pt x="48" y="36"/>
                  </a:lnTo>
                  <a:lnTo>
                    <a:pt x="50" y="32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29"/>
                  </a:lnTo>
                  <a:lnTo>
                    <a:pt x="57" y="28"/>
                  </a:lnTo>
                  <a:lnTo>
                    <a:pt x="53" y="27"/>
                  </a:lnTo>
                  <a:lnTo>
                    <a:pt x="57" y="25"/>
                  </a:lnTo>
                  <a:lnTo>
                    <a:pt x="59" y="18"/>
                  </a:lnTo>
                  <a:lnTo>
                    <a:pt x="64" y="21"/>
                  </a:lnTo>
                  <a:lnTo>
                    <a:pt x="63" y="16"/>
                  </a:lnTo>
                  <a:lnTo>
                    <a:pt x="64" y="18"/>
                  </a:lnTo>
                  <a:lnTo>
                    <a:pt x="66" y="14"/>
                  </a:lnTo>
                  <a:lnTo>
                    <a:pt x="66" y="19"/>
                  </a:lnTo>
                  <a:lnTo>
                    <a:pt x="69" y="13"/>
                  </a:lnTo>
                  <a:lnTo>
                    <a:pt x="72" y="15"/>
                  </a:lnTo>
                  <a:lnTo>
                    <a:pt x="70" y="11"/>
                  </a:lnTo>
                  <a:lnTo>
                    <a:pt x="77" y="13"/>
                  </a:lnTo>
                  <a:lnTo>
                    <a:pt x="81" y="3"/>
                  </a:lnTo>
                  <a:lnTo>
                    <a:pt x="84" y="3"/>
                  </a:lnTo>
                  <a:lnTo>
                    <a:pt x="82" y="11"/>
                  </a:lnTo>
                  <a:lnTo>
                    <a:pt x="86" y="3"/>
                  </a:lnTo>
                  <a:lnTo>
                    <a:pt x="87" y="8"/>
                  </a:lnTo>
                  <a:lnTo>
                    <a:pt x="89" y="7"/>
                  </a:lnTo>
                  <a:lnTo>
                    <a:pt x="90" y="0"/>
                  </a:lnTo>
                  <a:lnTo>
                    <a:pt x="93" y="1"/>
                  </a:lnTo>
                  <a:lnTo>
                    <a:pt x="92" y="6"/>
                  </a:lnTo>
                  <a:lnTo>
                    <a:pt x="94" y="2"/>
                  </a:lnTo>
                  <a:lnTo>
                    <a:pt x="102" y="4"/>
                  </a:lnTo>
                  <a:lnTo>
                    <a:pt x="100" y="8"/>
                  </a:lnTo>
                  <a:lnTo>
                    <a:pt x="95" y="8"/>
                  </a:lnTo>
                  <a:lnTo>
                    <a:pt x="100" y="10"/>
                  </a:lnTo>
                  <a:lnTo>
                    <a:pt x="99" y="12"/>
                  </a:lnTo>
                  <a:lnTo>
                    <a:pt x="103" y="11"/>
                  </a:lnTo>
                  <a:lnTo>
                    <a:pt x="98" y="18"/>
                  </a:lnTo>
                  <a:lnTo>
                    <a:pt x="97" y="12"/>
                  </a:lnTo>
                  <a:lnTo>
                    <a:pt x="93" y="10"/>
                  </a:lnTo>
                  <a:lnTo>
                    <a:pt x="86" y="13"/>
                  </a:lnTo>
                  <a:lnTo>
                    <a:pt x="86" y="20"/>
                  </a:lnTo>
                  <a:lnTo>
                    <a:pt x="82" y="24"/>
                  </a:lnTo>
                  <a:lnTo>
                    <a:pt x="80" y="22"/>
                  </a:lnTo>
                  <a:lnTo>
                    <a:pt x="74" y="24"/>
                  </a:lnTo>
                  <a:lnTo>
                    <a:pt x="70" y="19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0" y="27"/>
                  </a:lnTo>
                  <a:lnTo>
                    <a:pt x="58" y="33"/>
                  </a:lnTo>
                  <a:lnTo>
                    <a:pt x="56" y="31"/>
                  </a:lnTo>
                  <a:lnTo>
                    <a:pt x="54" y="33"/>
                  </a:lnTo>
                  <a:lnTo>
                    <a:pt x="53" y="41"/>
                  </a:lnTo>
                  <a:lnTo>
                    <a:pt x="45" y="50"/>
                  </a:lnTo>
                  <a:lnTo>
                    <a:pt x="42" y="64"/>
                  </a:lnTo>
                  <a:lnTo>
                    <a:pt x="43" y="69"/>
                  </a:lnTo>
                  <a:lnTo>
                    <a:pt x="37" y="70"/>
                  </a:lnTo>
                  <a:lnTo>
                    <a:pt x="35" y="74"/>
                  </a:lnTo>
                  <a:lnTo>
                    <a:pt x="34" y="91"/>
                  </a:lnTo>
                  <a:lnTo>
                    <a:pt x="37" y="96"/>
                  </a:lnTo>
                  <a:lnTo>
                    <a:pt x="34" y="99"/>
                  </a:lnTo>
                  <a:lnTo>
                    <a:pt x="35" y="107"/>
                  </a:lnTo>
                  <a:lnTo>
                    <a:pt x="31" y="109"/>
                  </a:lnTo>
                  <a:lnTo>
                    <a:pt x="30" y="118"/>
                  </a:lnTo>
                  <a:lnTo>
                    <a:pt x="29" y="119"/>
                  </a:lnTo>
                  <a:lnTo>
                    <a:pt x="29" y="117"/>
                  </a:lnTo>
                  <a:lnTo>
                    <a:pt x="26" y="115"/>
                  </a:lnTo>
                  <a:lnTo>
                    <a:pt x="25" y="109"/>
                  </a:lnTo>
                  <a:lnTo>
                    <a:pt x="23" y="117"/>
                  </a:lnTo>
                  <a:lnTo>
                    <a:pt x="20" y="116"/>
                  </a:lnTo>
                  <a:lnTo>
                    <a:pt x="14" y="123"/>
                  </a:lnTo>
                  <a:lnTo>
                    <a:pt x="9" y="125"/>
                  </a:lnTo>
                  <a:lnTo>
                    <a:pt x="5" y="125"/>
                  </a:lnTo>
                  <a:lnTo>
                    <a:pt x="6" y="122"/>
                  </a:lnTo>
                  <a:lnTo>
                    <a:pt x="4" y="122"/>
                  </a:lnTo>
                  <a:lnTo>
                    <a:pt x="0" y="118"/>
                  </a:lnTo>
                  <a:lnTo>
                    <a:pt x="5" y="110"/>
                  </a:lnTo>
                  <a:lnTo>
                    <a:pt x="0" y="110"/>
                  </a:lnTo>
                  <a:lnTo>
                    <a:pt x="6" y="107"/>
                  </a:lnTo>
                  <a:lnTo>
                    <a:pt x="3" y="107"/>
                  </a:lnTo>
                  <a:lnTo>
                    <a:pt x="9" y="101"/>
                  </a:lnTo>
                  <a:lnTo>
                    <a:pt x="6" y="101"/>
                  </a:lnTo>
                  <a:lnTo>
                    <a:pt x="2" y="107"/>
                  </a:lnTo>
                  <a:lnTo>
                    <a:pt x="0" y="102"/>
                  </a:lnTo>
                  <a:lnTo>
                    <a:pt x="4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8" y="96"/>
                  </a:lnTo>
                  <a:lnTo>
                    <a:pt x="9" y="98"/>
                  </a:lnTo>
                  <a:lnTo>
                    <a:pt x="13" y="95"/>
                  </a:lnTo>
                  <a:lnTo>
                    <a:pt x="13" y="91"/>
                  </a:lnTo>
                  <a:lnTo>
                    <a:pt x="10" y="96"/>
                  </a:lnTo>
                  <a:lnTo>
                    <a:pt x="8" y="92"/>
                  </a:lnTo>
                  <a:lnTo>
                    <a:pt x="7" y="95"/>
                  </a:lnTo>
                  <a:lnTo>
                    <a:pt x="2" y="95"/>
                  </a:lnTo>
                  <a:lnTo>
                    <a:pt x="2" y="89"/>
                  </a:lnTo>
                  <a:lnTo>
                    <a:pt x="8" y="88"/>
                  </a:lnTo>
                  <a:lnTo>
                    <a:pt x="3" y="87"/>
                  </a:lnTo>
                  <a:lnTo>
                    <a:pt x="3" y="85"/>
                  </a:lnTo>
                  <a:lnTo>
                    <a:pt x="7" y="87"/>
                  </a:lnTo>
                  <a:lnTo>
                    <a:pt x="8" y="84"/>
                  </a:lnTo>
                  <a:lnTo>
                    <a:pt x="9" y="85"/>
                  </a:lnTo>
                  <a:lnTo>
                    <a:pt x="9" y="81"/>
                  </a:lnTo>
                  <a:lnTo>
                    <a:pt x="14" y="82"/>
                  </a:lnTo>
                  <a:lnTo>
                    <a:pt x="12" y="79"/>
                  </a:lnTo>
                  <a:lnTo>
                    <a:pt x="15" y="77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2" name="Freeform 89"/>
            <p:cNvSpPr>
              <a:spLocks/>
            </p:cNvSpPr>
            <p:nvPr/>
          </p:nvSpPr>
          <p:spPr bwMode="auto">
            <a:xfrm>
              <a:off x="7309287" y="1468207"/>
              <a:ext cx="2023590" cy="2533642"/>
            </a:xfrm>
            <a:custGeom>
              <a:avLst/>
              <a:gdLst>
                <a:gd name="T0" fmla="*/ 24 w 103"/>
                <a:gd name="T1" fmla="*/ 73 h 125"/>
                <a:gd name="T2" fmla="*/ 31 w 103"/>
                <a:gd name="T3" fmla="*/ 71 h 125"/>
                <a:gd name="T4" fmla="*/ 25 w 103"/>
                <a:gd name="T5" fmla="*/ 70 h 125"/>
                <a:gd name="T6" fmla="*/ 32 w 103"/>
                <a:gd name="T7" fmla="*/ 65 h 125"/>
                <a:gd name="T8" fmla="*/ 37 w 103"/>
                <a:gd name="T9" fmla="*/ 59 h 125"/>
                <a:gd name="T10" fmla="*/ 38 w 103"/>
                <a:gd name="T11" fmla="*/ 56 h 125"/>
                <a:gd name="T12" fmla="*/ 40 w 103"/>
                <a:gd name="T13" fmla="*/ 52 h 125"/>
                <a:gd name="T14" fmla="*/ 41 w 103"/>
                <a:gd name="T15" fmla="*/ 48 h 125"/>
                <a:gd name="T16" fmla="*/ 46 w 103"/>
                <a:gd name="T17" fmla="*/ 37 h 125"/>
                <a:gd name="T18" fmla="*/ 48 w 103"/>
                <a:gd name="T19" fmla="*/ 36 h 125"/>
                <a:gd name="T20" fmla="*/ 51 w 103"/>
                <a:gd name="T21" fmla="*/ 31 h 125"/>
                <a:gd name="T22" fmla="*/ 53 w 103"/>
                <a:gd name="T23" fmla="*/ 29 h 125"/>
                <a:gd name="T24" fmla="*/ 53 w 103"/>
                <a:gd name="T25" fmla="*/ 27 h 125"/>
                <a:gd name="T26" fmla="*/ 59 w 103"/>
                <a:gd name="T27" fmla="*/ 18 h 125"/>
                <a:gd name="T28" fmla="*/ 63 w 103"/>
                <a:gd name="T29" fmla="*/ 16 h 125"/>
                <a:gd name="T30" fmla="*/ 66 w 103"/>
                <a:gd name="T31" fmla="*/ 14 h 125"/>
                <a:gd name="T32" fmla="*/ 69 w 103"/>
                <a:gd name="T33" fmla="*/ 13 h 125"/>
                <a:gd name="T34" fmla="*/ 70 w 103"/>
                <a:gd name="T35" fmla="*/ 11 h 125"/>
                <a:gd name="T36" fmla="*/ 81 w 103"/>
                <a:gd name="T37" fmla="*/ 3 h 125"/>
                <a:gd name="T38" fmla="*/ 82 w 103"/>
                <a:gd name="T39" fmla="*/ 11 h 125"/>
                <a:gd name="T40" fmla="*/ 87 w 103"/>
                <a:gd name="T41" fmla="*/ 8 h 125"/>
                <a:gd name="T42" fmla="*/ 90 w 103"/>
                <a:gd name="T43" fmla="*/ 0 h 125"/>
                <a:gd name="T44" fmla="*/ 92 w 103"/>
                <a:gd name="T45" fmla="*/ 6 h 125"/>
                <a:gd name="T46" fmla="*/ 102 w 103"/>
                <a:gd name="T47" fmla="*/ 4 h 125"/>
                <a:gd name="T48" fmla="*/ 95 w 103"/>
                <a:gd name="T49" fmla="*/ 8 h 125"/>
                <a:gd name="T50" fmla="*/ 99 w 103"/>
                <a:gd name="T51" fmla="*/ 12 h 125"/>
                <a:gd name="T52" fmla="*/ 98 w 103"/>
                <a:gd name="T53" fmla="*/ 18 h 125"/>
                <a:gd name="T54" fmla="*/ 93 w 103"/>
                <a:gd name="T55" fmla="*/ 10 h 125"/>
                <a:gd name="T56" fmla="*/ 86 w 103"/>
                <a:gd name="T57" fmla="*/ 20 h 125"/>
                <a:gd name="T58" fmla="*/ 80 w 103"/>
                <a:gd name="T59" fmla="*/ 22 h 125"/>
                <a:gd name="T60" fmla="*/ 70 w 103"/>
                <a:gd name="T61" fmla="*/ 19 h 125"/>
                <a:gd name="T62" fmla="*/ 66 w 103"/>
                <a:gd name="T63" fmla="*/ 22 h 125"/>
                <a:gd name="T64" fmla="*/ 60 w 103"/>
                <a:gd name="T65" fmla="*/ 27 h 125"/>
                <a:gd name="T66" fmla="*/ 56 w 103"/>
                <a:gd name="T67" fmla="*/ 31 h 125"/>
                <a:gd name="T68" fmla="*/ 53 w 103"/>
                <a:gd name="T69" fmla="*/ 41 h 125"/>
                <a:gd name="T70" fmla="*/ 42 w 103"/>
                <a:gd name="T71" fmla="*/ 64 h 125"/>
                <a:gd name="T72" fmla="*/ 37 w 103"/>
                <a:gd name="T73" fmla="*/ 70 h 125"/>
                <a:gd name="T74" fmla="*/ 34 w 103"/>
                <a:gd name="T75" fmla="*/ 91 h 125"/>
                <a:gd name="T76" fmla="*/ 34 w 103"/>
                <a:gd name="T77" fmla="*/ 99 h 125"/>
                <a:gd name="T78" fmla="*/ 31 w 103"/>
                <a:gd name="T79" fmla="*/ 109 h 125"/>
                <a:gd name="T80" fmla="*/ 29 w 103"/>
                <a:gd name="T81" fmla="*/ 119 h 125"/>
                <a:gd name="T82" fmla="*/ 26 w 103"/>
                <a:gd name="T83" fmla="*/ 115 h 125"/>
                <a:gd name="T84" fmla="*/ 23 w 103"/>
                <a:gd name="T85" fmla="*/ 117 h 125"/>
                <a:gd name="T86" fmla="*/ 14 w 103"/>
                <a:gd name="T87" fmla="*/ 123 h 125"/>
                <a:gd name="T88" fmla="*/ 5 w 103"/>
                <a:gd name="T89" fmla="*/ 125 h 125"/>
                <a:gd name="T90" fmla="*/ 4 w 103"/>
                <a:gd name="T91" fmla="*/ 122 h 125"/>
                <a:gd name="T92" fmla="*/ 5 w 103"/>
                <a:gd name="T93" fmla="*/ 110 h 125"/>
                <a:gd name="T94" fmla="*/ 6 w 103"/>
                <a:gd name="T95" fmla="*/ 107 h 125"/>
                <a:gd name="T96" fmla="*/ 9 w 103"/>
                <a:gd name="T97" fmla="*/ 101 h 125"/>
                <a:gd name="T98" fmla="*/ 2 w 103"/>
                <a:gd name="T99" fmla="*/ 107 h 125"/>
                <a:gd name="T100" fmla="*/ 4 w 103"/>
                <a:gd name="T101" fmla="*/ 99 h 125"/>
                <a:gd name="T102" fmla="*/ 1 w 103"/>
                <a:gd name="T103" fmla="*/ 96 h 125"/>
                <a:gd name="T104" fmla="*/ 9 w 103"/>
                <a:gd name="T105" fmla="*/ 98 h 125"/>
                <a:gd name="T106" fmla="*/ 13 w 103"/>
                <a:gd name="T107" fmla="*/ 91 h 125"/>
                <a:gd name="T108" fmla="*/ 8 w 103"/>
                <a:gd name="T109" fmla="*/ 92 h 125"/>
                <a:gd name="T110" fmla="*/ 2 w 103"/>
                <a:gd name="T111" fmla="*/ 95 h 125"/>
                <a:gd name="T112" fmla="*/ 8 w 103"/>
                <a:gd name="T113" fmla="*/ 88 h 125"/>
                <a:gd name="T114" fmla="*/ 3 w 103"/>
                <a:gd name="T115" fmla="*/ 85 h 125"/>
                <a:gd name="T116" fmla="*/ 8 w 103"/>
                <a:gd name="T117" fmla="*/ 84 h 125"/>
                <a:gd name="T118" fmla="*/ 9 w 103"/>
                <a:gd name="T119" fmla="*/ 81 h 125"/>
                <a:gd name="T120" fmla="*/ 12 w 103"/>
                <a:gd name="T121" fmla="*/ 7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125">
                  <a:moveTo>
                    <a:pt x="15" y="77"/>
                  </a:moveTo>
                  <a:lnTo>
                    <a:pt x="24" y="73"/>
                  </a:lnTo>
                  <a:lnTo>
                    <a:pt x="27" y="75"/>
                  </a:lnTo>
                  <a:lnTo>
                    <a:pt x="31" y="71"/>
                  </a:lnTo>
                  <a:lnTo>
                    <a:pt x="27" y="73"/>
                  </a:lnTo>
                  <a:lnTo>
                    <a:pt x="25" y="70"/>
                  </a:lnTo>
                  <a:lnTo>
                    <a:pt x="30" y="64"/>
                  </a:lnTo>
                  <a:lnTo>
                    <a:pt x="32" y="65"/>
                  </a:lnTo>
                  <a:lnTo>
                    <a:pt x="33" y="61"/>
                  </a:lnTo>
                  <a:lnTo>
                    <a:pt x="37" y="59"/>
                  </a:lnTo>
                  <a:lnTo>
                    <a:pt x="36" y="55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40" y="52"/>
                  </a:lnTo>
                  <a:lnTo>
                    <a:pt x="38" y="51"/>
                  </a:lnTo>
                  <a:lnTo>
                    <a:pt x="41" y="48"/>
                  </a:lnTo>
                  <a:lnTo>
                    <a:pt x="41" y="44"/>
                  </a:lnTo>
                  <a:lnTo>
                    <a:pt x="46" y="37"/>
                  </a:lnTo>
                  <a:lnTo>
                    <a:pt x="51" y="36"/>
                  </a:lnTo>
                  <a:lnTo>
                    <a:pt x="48" y="36"/>
                  </a:lnTo>
                  <a:lnTo>
                    <a:pt x="50" y="32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29"/>
                  </a:lnTo>
                  <a:lnTo>
                    <a:pt x="57" y="28"/>
                  </a:lnTo>
                  <a:lnTo>
                    <a:pt x="53" y="27"/>
                  </a:lnTo>
                  <a:lnTo>
                    <a:pt x="57" y="25"/>
                  </a:lnTo>
                  <a:lnTo>
                    <a:pt x="59" y="18"/>
                  </a:lnTo>
                  <a:lnTo>
                    <a:pt x="64" y="21"/>
                  </a:lnTo>
                  <a:lnTo>
                    <a:pt x="63" y="16"/>
                  </a:lnTo>
                  <a:lnTo>
                    <a:pt x="64" y="18"/>
                  </a:lnTo>
                  <a:lnTo>
                    <a:pt x="66" y="14"/>
                  </a:lnTo>
                  <a:lnTo>
                    <a:pt x="66" y="19"/>
                  </a:lnTo>
                  <a:lnTo>
                    <a:pt x="69" y="13"/>
                  </a:lnTo>
                  <a:lnTo>
                    <a:pt x="72" y="15"/>
                  </a:lnTo>
                  <a:lnTo>
                    <a:pt x="70" y="11"/>
                  </a:lnTo>
                  <a:lnTo>
                    <a:pt x="77" y="13"/>
                  </a:lnTo>
                  <a:lnTo>
                    <a:pt x="81" y="3"/>
                  </a:lnTo>
                  <a:lnTo>
                    <a:pt x="84" y="3"/>
                  </a:lnTo>
                  <a:lnTo>
                    <a:pt x="82" y="11"/>
                  </a:lnTo>
                  <a:lnTo>
                    <a:pt x="86" y="3"/>
                  </a:lnTo>
                  <a:lnTo>
                    <a:pt x="87" y="8"/>
                  </a:lnTo>
                  <a:lnTo>
                    <a:pt x="89" y="7"/>
                  </a:lnTo>
                  <a:lnTo>
                    <a:pt x="90" y="0"/>
                  </a:lnTo>
                  <a:lnTo>
                    <a:pt x="93" y="1"/>
                  </a:lnTo>
                  <a:lnTo>
                    <a:pt x="92" y="6"/>
                  </a:lnTo>
                  <a:lnTo>
                    <a:pt x="94" y="2"/>
                  </a:lnTo>
                  <a:lnTo>
                    <a:pt x="102" y="4"/>
                  </a:lnTo>
                  <a:lnTo>
                    <a:pt x="100" y="8"/>
                  </a:lnTo>
                  <a:lnTo>
                    <a:pt x="95" y="8"/>
                  </a:lnTo>
                  <a:lnTo>
                    <a:pt x="100" y="10"/>
                  </a:lnTo>
                  <a:lnTo>
                    <a:pt x="99" y="12"/>
                  </a:lnTo>
                  <a:lnTo>
                    <a:pt x="103" y="11"/>
                  </a:lnTo>
                  <a:lnTo>
                    <a:pt x="98" y="18"/>
                  </a:lnTo>
                  <a:lnTo>
                    <a:pt x="97" y="12"/>
                  </a:lnTo>
                  <a:lnTo>
                    <a:pt x="93" y="10"/>
                  </a:lnTo>
                  <a:lnTo>
                    <a:pt x="86" y="13"/>
                  </a:lnTo>
                  <a:lnTo>
                    <a:pt x="86" y="20"/>
                  </a:lnTo>
                  <a:lnTo>
                    <a:pt x="82" y="24"/>
                  </a:lnTo>
                  <a:lnTo>
                    <a:pt x="80" y="22"/>
                  </a:lnTo>
                  <a:lnTo>
                    <a:pt x="74" y="24"/>
                  </a:lnTo>
                  <a:lnTo>
                    <a:pt x="70" y="19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0" y="27"/>
                  </a:lnTo>
                  <a:lnTo>
                    <a:pt x="58" y="33"/>
                  </a:lnTo>
                  <a:lnTo>
                    <a:pt x="56" y="31"/>
                  </a:lnTo>
                  <a:lnTo>
                    <a:pt x="54" y="33"/>
                  </a:lnTo>
                  <a:lnTo>
                    <a:pt x="53" y="41"/>
                  </a:lnTo>
                  <a:lnTo>
                    <a:pt x="45" y="50"/>
                  </a:lnTo>
                  <a:lnTo>
                    <a:pt x="42" y="64"/>
                  </a:lnTo>
                  <a:lnTo>
                    <a:pt x="43" y="69"/>
                  </a:lnTo>
                  <a:lnTo>
                    <a:pt x="37" y="70"/>
                  </a:lnTo>
                  <a:lnTo>
                    <a:pt x="35" y="74"/>
                  </a:lnTo>
                  <a:lnTo>
                    <a:pt x="34" y="91"/>
                  </a:lnTo>
                  <a:lnTo>
                    <a:pt x="37" y="96"/>
                  </a:lnTo>
                  <a:lnTo>
                    <a:pt x="34" y="99"/>
                  </a:lnTo>
                  <a:lnTo>
                    <a:pt x="35" y="107"/>
                  </a:lnTo>
                  <a:lnTo>
                    <a:pt x="31" y="109"/>
                  </a:lnTo>
                  <a:lnTo>
                    <a:pt x="30" y="118"/>
                  </a:lnTo>
                  <a:lnTo>
                    <a:pt x="29" y="119"/>
                  </a:lnTo>
                  <a:lnTo>
                    <a:pt x="29" y="117"/>
                  </a:lnTo>
                  <a:lnTo>
                    <a:pt x="26" y="115"/>
                  </a:lnTo>
                  <a:lnTo>
                    <a:pt x="25" y="109"/>
                  </a:lnTo>
                  <a:lnTo>
                    <a:pt x="23" y="117"/>
                  </a:lnTo>
                  <a:lnTo>
                    <a:pt x="20" y="116"/>
                  </a:lnTo>
                  <a:lnTo>
                    <a:pt x="14" y="123"/>
                  </a:lnTo>
                  <a:lnTo>
                    <a:pt x="9" y="125"/>
                  </a:lnTo>
                  <a:lnTo>
                    <a:pt x="5" y="125"/>
                  </a:lnTo>
                  <a:lnTo>
                    <a:pt x="6" y="122"/>
                  </a:lnTo>
                  <a:lnTo>
                    <a:pt x="4" y="122"/>
                  </a:lnTo>
                  <a:lnTo>
                    <a:pt x="0" y="118"/>
                  </a:lnTo>
                  <a:lnTo>
                    <a:pt x="5" y="110"/>
                  </a:lnTo>
                  <a:lnTo>
                    <a:pt x="0" y="110"/>
                  </a:lnTo>
                  <a:lnTo>
                    <a:pt x="6" y="107"/>
                  </a:lnTo>
                  <a:lnTo>
                    <a:pt x="3" y="107"/>
                  </a:lnTo>
                  <a:lnTo>
                    <a:pt x="9" y="101"/>
                  </a:lnTo>
                  <a:lnTo>
                    <a:pt x="6" y="101"/>
                  </a:lnTo>
                  <a:lnTo>
                    <a:pt x="2" y="107"/>
                  </a:lnTo>
                  <a:lnTo>
                    <a:pt x="0" y="102"/>
                  </a:lnTo>
                  <a:lnTo>
                    <a:pt x="4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8" y="96"/>
                  </a:lnTo>
                  <a:lnTo>
                    <a:pt x="9" y="98"/>
                  </a:lnTo>
                  <a:lnTo>
                    <a:pt x="13" y="95"/>
                  </a:lnTo>
                  <a:lnTo>
                    <a:pt x="13" y="91"/>
                  </a:lnTo>
                  <a:lnTo>
                    <a:pt x="10" y="96"/>
                  </a:lnTo>
                  <a:lnTo>
                    <a:pt x="8" y="92"/>
                  </a:lnTo>
                  <a:lnTo>
                    <a:pt x="7" y="95"/>
                  </a:lnTo>
                  <a:lnTo>
                    <a:pt x="2" y="95"/>
                  </a:lnTo>
                  <a:lnTo>
                    <a:pt x="2" y="89"/>
                  </a:lnTo>
                  <a:lnTo>
                    <a:pt x="8" y="88"/>
                  </a:lnTo>
                  <a:lnTo>
                    <a:pt x="3" y="87"/>
                  </a:lnTo>
                  <a:lnTo>
                    <a:pt x="3" y="85"/>
                  </a:lnTo>
                  <a:lnTo>
                    <a:pt x="7" y="87"/>
                  </a:lnTo>
                  <a:lnTo>
                    <a:pt x="8" y="84"/>
                  </a:lnTo>
                  <a:lnTo>
                    <a:pt x="9" y="85"/>
                  </a:lnTo>
                  <a:lnTo>
                    <a:pt x="9" y="81"/>
                  </a:lnTo>
                  <a:lnTo>
                    <a:pt x="14" y="82"/>
                  </a:lnTo>
                  <a:lnTo>
                    <a:pt x="12" y="79"/>
                  </a:lnTo>
                  <a:lnTo>
                    <a:pt x="15" y="77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3" name="Freeform 90"/>
            <p:cNvSpPr>
              <a:spLocks/>
            </p:cNvSpPr>
            <p:nvPr/>
          </p:nvSpPr>
          <p:spPr bwMode="auto">
            <a:xfrm>
              <a:off x="4854363" y="6374475"/>
              <a:ext cx="1729918" cy="1520186"/>
            </a:xfrm>
            <a:custGeom>
              <a:avLst/>
              <a:gdLst>
                <a:gd name="T0" fmla="*/ 55 w 88"/>
                <a:gd name="T1" fmla="*/ 15 h 75"/>
                <a:gd name="T2" fmla="*/ 62 w 88"/>
                <a:gd name="T3" fmla="*/ 21 h 75"/>
                <a:gd name="T4" fmla="*/ 75 w 88"/>
                <a:gd name="T5" fmla="*/ 26 h 75"/>
                <a:gd name="T6" fmla="*/ 78 w 88"/>
                <a:gd name="T7" fmla="*/ 27 h 75"/>
                <a:gd name="T8" fmla="*/ 88 w 88"/>
                <a:gd name="T9" fmla="*/ 30 h 75"/>
                <a:gd name="T10" fmla="*/ 86 w 88"/>
                <a:gd name="T11" fmla="*/ 36 h 75"/>
                <a:gd name="T12" fmla="*/ 68 w 88"/>
                <a:gd name="T13" fmla="*/ 42 h 75"/>
                <a:gd name="T14" fmla="*/ 57 w 88"/>
                <a:gd name="T15" fmla="*/ 54 h 75"/>
                <a:gd name="T16" fmla="*/ 59 w 88"/>
                <a:gd name="T17" fmla="*/ 61 h 75"/>
                <a:gd name="T18" fmla="*/ 54 w 88"/>
                <a:gd name="T19" fmla="*/ 63 h 75"/>
                <a:gd name="T20" fmla="*/ 51 w 88"/>
                <a:gd name="T21" fmla="*/ 69 h 75"/>
                <a:gd name="T22" fmla="*/ 46 w 88"/>
                <a:gd name="T23" fmla="*/ 69 h 75"/>
                <a:gd name="T24" fmla="*/ 39 w 88"/>
                <a:gd name="T25" fmla="*/ 75 h 75"/>
                <a:gd name="T26" fmla="*/ 21 w 88"/>
                <a:gd name="T27" fmla="*/ 71 h 75"/>
                <a:gd name="T28" fmla="*/ 11 w 88"/>
                <a:gd name="T29" fmla="*/ 74 h 75"/>
                <a:gd name="T30" fmla="*/ 8 w 88"/>
                <a:gd name="T31" fmla="*/ 72 h 75"/>
                <a:gd name="T32" fmla="*/ 6 w 88"/>
                <a:gd name="T33" fmla="*/ 63 h 75"/>
                <a:gd name="T34" fmla="*/ 0 w 88"/>
                <a:gd name="T35" fmla="*/ 60 h 75"/>
                <a:gd name="T36" fmla="*/ 0 w 88"/>
                <a:gd name="T37" fmla="*/ 56 h 75"/>
                <a:gd name="T38" fmla="*/ 5 w 88"/>
                <a:gd name="T39" fmla="*/ 54 h 75"/>
                <a:gd name="T40" fmla="*/ 7 w 88"/>
                <a:gd name="T41" fmla="*/ 39 h 75"/>
                <a:gd name="T42" fmla="*/ 12 w 88"/>
                <a:gd name="T43" fmla="*/ 37 h 75"/>
                <a:gd name="T44" fmla="*/ 15 w 88"/>
                <a:gd name="T45" fmla="*/ 27 h 75"/>
                <a:gd name="T46" fmla="*/ 21 w 88"/>
                <a:gd name="T47" fmla="*/ 22 h 75"/>
                <a:gd name="T48" fmla="*/ 18 w 88"/>
                <a:gd name="T49" fmla="*/ 19 h 75"/>
                <a:gd name="T50" fmla="*/ 9 w 88"/>
                <a:gd name="T51" fmla="*/ 17 h 75"/>
                <a:gd name="T52" fmla="*/ 8 w 88"/>
                <a:gd name="T53" fmla="*/ 15 h 75"/>
                <a:gd name="T54" fmla="*/ 3 w 88"/>
                <a:gd name="T55" fmla="*/ 15 h 75"/>
                <a:gd name="T56" fmla="*/ 6 w 88"/>
                <a:gd name="T57" fmla="*/ 11 h 75"/>
                <a:gd name="T58" fmla="*/ 4 w 88"/>
                <a:gd name="T59" fmla="*/ 4 h 75"/>
                <a:gd name="T60" fmla="*/ 13 w 88"/>
                <a:gd name="T61" fmla="*/ 0 h 75"/>
                <a:gd name="T62" fmla="*/ 55 w 88"/>
                <a:gd name="T63" fmla="*/ 1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75">
                  <a:moveTo>
                    <a:pt x="55" y="15"/>
                  </a:moveTo>
                  <a:lnTo>
                    <a:pt x="62" y="21"/>
                  </a:lnTo>
                  <a:lnTo>
                    <a:pt x="75" y="26"/>
                  </a:lnTo>
                  <a:lnTo>
                    <a:pt x="78" y="27"/>
                  </a:lnTo>
                  <a:lnTo>
                    <a:pt x="88" y="30"/>
                  </a:lnTo>
                  <a:lnTo>
                    <a:pt x="86" y="36"/>
                  </a:lnTo>
                  <a:lnTo>
                    <a:pt x="68" y="42"/>
                  </a:lnTo>
                  <a:lnTo>
                    <a:pt x="57" y="54"/>
                  </a:lnTo>
                  <a:lnTo>
                    <a:pt x="59" y="61"/>
                  </a:lnTo>
                  <a:lnTo>
                    <a:pt x="54" y="63"/>
                  </a:lnTo>
                  <a:lnTo>
                    <a:pt x="51" y="69"/>
                  </a:lnTo>
                  <a:lnTo>
                    <a:pt x="46" y="69"/>
                  </a:lnTo>
                  <a:lnTo>
                    <a:pt x="39" y="75"/>
                  </a:lnTo>
                  <a:lnTo>
                    <a:pt x="21" y="71"/>
                  </a:lnTo>
                  <a:lnTo>
                    <a:pt x="11" y="74"/>
                  </a:lnTo>
                  <a:lnTo>
                    <a:pt x="8" y="72"/>
                  </a:lnTo>
                  <a:lnTo>
                    <a:pt x="6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5" y="54"/>
                  </a:lnTo>
                  <a:lnTo>
                    <a:pt x="7" y="39"/>
                  </a:lnTo>
                  <a:lnTo>
                    <a:pt x="12" y="37"/>
                  </a:lnTo>
                  <a:lnTo>
                    <a:pt x="15" y="27"/>
                  </a:lnTo>
                  <a:lnTo>
                    <a:pt x="21" y="22"/>
                  </a:lnTo>
                  <a:lnTo>
                    <a:pt x="18" y="19"/>
                  </a:lnTo>
                  <a:lnTo>
                    <a:pt x="9" y="17"/>
                  </a:lnTo>
                  <a:lnTo>
                    <a:pt x="8" y="15"/>
                  </a:lnTo>
                  <a:lnTo>
                    <a:pt x="3" y="15"/>
                  </a:lnTo>
                  <a:lnTo>
                    <a:pt x="6" y="11"/>
                  </a:lnTo>
                  <a:lnTo>
                    <a:pt x="4" y="4"/>
                  </a:lnTo>
                  <a:lnTo>
                    <a:pt x="13" y="0"/>
                  </a:lnTo>
                  <a:lnTo>
                    <a:pt x="55" y="15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4" name="Freeform 91"/>
            <p:cNvSpPr>
              <a:spLocks/>
            </p:cNvSpPr>
            <p:nvPr/>
          </p:nvSpPr>
          <p:spPr bwMode="auto">
            <a:xfrm>
              <a:off x="4854363" y="6374475"/>
              <a:ext cx="1729918" cy="1520186"/>
            </a:xfrm>
            <a:custGeom>
              <a:avLst/>
              <a:gdLst>
                <a:gd name="T0" fmla="*/ 55 w 88"/>
                <a:gd name="T1" fmla="*/ 15 h 75"/>
                <a:gd name="T2" fmla="*/ 62 w 88"/>
                <a:gd name="T3" fmla="*/ 21 h 75"/>
                <a:gd name="T4" fmla="*/ 75 w 88"/>
                <a:gd name="T5" fmla="*/ 26 h 75"/>
                <a:gd name="T6" fmla="*/ 78 w 88"/>
                <a:gd name="T7" fmla="*/ 27 h 75"/>
                <a:gd name="T8" fmla="*/ 88 w 88"/>
                <a:gd name="T9" fmla="*/ 30 h 75"/>
                <a:gd name="T10" fmla="*/ 86 w 88"/>
                <a:gd name="T11" fmla="*/ 36 h 75"/>
                <a:gd name="T12" fmla="*/ 68 w 88"/>
                <a:gd name="T13" fmla="*/ 42 h 75"/>
                <a:gd name="T14" fmla="*/ 57 w 88"/>
                <a:gd name="T15" fmla="*/ 54 h 75"/>
                <a:gd name="T16" fmla="*/ 59 w 88"/>
                <a:gd name="T17" fmla="*/ 61 h 75"/>
                <a:gd name="T18" fmla="*/ 54 w 88"/>
                <a:gd name="T19" fmla="*/ 63 h 75"/>
                <a:gd name="T20" fmla="*/ 51 w 88"/>
                <a:gd name="T21" fmla="*/ 69 h 75"/>
                <a:gd name="T22" fmla="*/ 46 w 88"/>
                <a:gd name="T23" fmla="*/ 69 h 75"/>
                <a:gd name="T24" fmla="*/ 39 w 88"/>
                <a:gd name="T25" fmla="*/ 75 h 75"/>
                <a:gd name="T26" fmla="*/ 21 w 88"/>
                <a:gd name="T27" fmla="*/ 71 h 75"/>
                <a:gd name="T28" fmla="*/ 11 w 88"/>
                <a:gd name="T29" fmla="*/ 74 h 75"/>
                <a:gd name="T30" fmla="*/ 8 w 88"/>
                <a:gd name="T31" fmla="*/ 72 h 75"/>
                <a:gd name="T32" fmla="*/ 6 w 88"/>
                <a:gd name="T33" fmla="*/ 63 h 75"/>
                <a:gd name="T34" fmla="*/ 0 w 88"/>
                <a:gd name="T35" fmla="*/ 60 h 75"/>
                <a:gd name="T36" fmla="*/ 0 w 88"/>
                <a:gd name="T37" fmla="*/ 56 h 75"/>
                <a:gd name="T38" fmla="*/ 5 w 88"/>
                <a:gd name="T39" fmla="*/ 54 h 75"/>
                <a:gd name="T40" fmla="*/ 7 w 88"/>
                <a:gd name="T41" fmla="*/ 39 h 75"/>
                <a:gd name="T42" fmla="*/ 12 w 88"/>
                <a:gd name="T43" fmla="*/ 37 h 75"/>
                <a:gd name="T44" fmla="*/ 15 w 88"/>
                <a:gd name="T45" fmla="*/ 27 h 75"/>
                <a:gd name="T46" fmla="*/ 21 w 88"/>
                <a:gd name="T47" fmla="*/ 22 h 75"/>
                <a:gd name="T48" fmla="*/ 18 w 88"/>
                <a:gd name="T49" fmla="*/ 19 h 75"/>
                <a:gd name="T50" fmla="*/ 9 w 88"/>
                <a:gd name="T51" fmla="*/ 17 h 75"/>
                <a:gd name="T52" fmla="*/ 8 w 88"/>
                <a:gd name="T53" fmla="*/ 15 h 75"/>
                <a:gd name="T54" fmla="*/ 3 w 88"/>
                <a:gd name="T55" fmla="*/ 15 h 75"/>
                <a:gd name="T56" fmla="*/ 6 w 88"/>
                <a:gd name="T57" fmla="*/ 11 h 75"/>
                <a:gd name="T58" fmla="*/ 4 w 88"/>
                <a:gd name="T59" fmla="*/ 4 h 75"/>
                <a:gd name="T60" fmla="*/ 13 w 88"/>
                <a:gd name="T61" fmla="*/ 0 h 75"/>
                <a:gd name="T62" fmla="*/ 55 w 88"/>
                <a:gd name="T63" fmla="*/ 1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75">
                  <a:moveTo>
                    <a:pt x="55" y="15"/>
                  </a:moveTo>
                  <a:lnTo>
                    <a:pt x="62" y="21"/>
                  </a:lnTo>
                  <a:lnTo>
                    <a:pt x="75" y="26"/>
                  </a:lnTo>
                  <a:lnTo>
                    <a:pt x="78" y="27"/>
                  </a:lnTo>
                  <a:lnTo>
                    <a:pt x="88" y="30"/>
                  </a:lnTo>
                  <a:lnTo>
                    <a:pt x="86" y="36"/>
                  </a:lnTo>
                  <a:lnTo>
                    <a:pt x="68" y="42"/>
                  </a:lnTo>
                  <a:lnTo>
                    <a:pt x="57" y="54"/>
                  </a:lnTo>
                  <a:lnTo>
                    <a:pt x="59" y="61"/>
                  </a:lnTo>
                  <a:lnTo>
                    <a:pt x="54" y="63"/>
                  </a:lnTo>
                  <a:lnTo>
                    <a:pt x="51" y="69"/>
                  </a:lnTo>
                  <a:lnTo>
                    <a:pt x="46" y="69"/>
                  </a:lnTo>
                  <a:lnTo>
                    <a:pt x="39" y="75"/>
                  </a:lnTo>
                  <a:lnTo>
                    <a:pt x="21" y="71"/>
                  </a:lnTo>
                  <a:lnTo>
                    <a:pt x="11" y="74"/>
                  </a:lnTo>
                  <a:lnTo>
                    <a:pt x="8" y="72"/>
                  </a:lnTo>
                  <a:lnTo>
                    <a:pt x="6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5" y="54"/>
                  </a:lnTo>
                  <a:lnTo>
                    <a:pt x="7" y="39"/>
                  </a:lnTo>
                  <a:lnTo>
                    <a:pt x="12" y="37"/>
                  </a:lnTo>
                  <a:lnTo>
                    <a:pt x="15" y="27"/>
                  </a:lnTo>
                  <a:lnTo>
                    <a:pt x="21" y="22"/>
                  </a:lnTo>
                  <a:lnTo>
                    <a:pt x="18" y="19"/>
                  </a:lnTo>
                  <a:lnTo>
                    <a:pt x="9" y="17"/>
                  </a:lnTo>
                  <a:lnTo>
                    <a:pt x="8" y="15"/>
                  </a:lnTo>
                  <a:lnTo>
                    <a:pt x="3" y="15"/>
                  </a:lnTo>
                  <a:lnTo>
                    <a:pt x="6" y="11"/>
                  </a:lnTo>
                  <a:lnTo>
                    <a:pt x="4" y="4"/>
                  </a:lnTo>
                  <a:lnTo>
                    <a:pt x="13" y="0"/>
                  </a:lnTo>
                  <a:lnTo>
                    <a:pt x="55" y="1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5" name="Freeform 92"/>
            <p:cNvSpPr>
              <a:spLocks/>
            </p:cNvSpPr>
            <p:nvPr/>
          </p:nvSpPr>
          <p:spPr bwMode="auto">
            <a:xfrm>
              <a:off x="5778975" y="3677448"/>
              <a:ext cx="961321" cy="1622006"/>
            </a:xfrm>
            <a:custGeom>
              <a:avLst/>
              <a:gdLst>
                <a:gd name="T0" fmla="*/ 27 w 49"/>
                <a:gd name="T1" fmla="*/ 0 h 80"/>
                <a:gd name="T2" fmla="*/ 36 w 49"/>
                <a:gd name="T3" fmla="*/ 2 h 80"/>
                <a:gd name="T4" fmla="*/ 28 w 49"/>
                <a:gd name="T5" fmla="*/ 10 h 80"/>
                <a:gd name="T6" fmla="*/ 39 w 49"/>
                <a:gd name="T7" fmla="*/ 12 h 80"/>
                <a:gd name="T8" fmla="*/ 39 w 49"/>
                <a:gd name="T9" fmla="*/ 16 h 80"/>
                <a:gd name="T10" fmla="*/ 32 w 49"/>
                <a:gd name="T11" fmla="*/ 23 h 80"/>
                <a:gd name="T12" fmla="*/ 33 w 49"/>
                <a:gd name="T13" fmla="*/ 25 h 80"/>
                <a:gd name="T14" fmla="*/ 29 w 49"/>
                <a:gd name="T15" fmla="*/ 26 h 80"/>
                <a:gd name="T16" fmla="*/ 33 w 49"/>
                <a:gd name="T17" fmla="*/ 27 h 80"/>
                <a:gd name="T18" fmla="*/ 37 w 49"/>
                <a:gd name="T19" fmla="*/ 33 h 80"/>
                <a:gd name="T20" fmla="*/ 37 w 49"/>
                <a:gd name="T21" fmla="*/ 42 h 80"/>
                <a:gd name="T22" fmla="*/ 43 w 49"/>
                <a:gd name="T23" fmla="*/ 52 h 80"/>
                <a:gd name="T24" fmla="*/ 42 w 49"/>
                <a:gd name="T25" fmla="*/ 53 h 80"/>
                <a:gd name="T26" fmla="*/ 39 w 49"/>
                <a:gd name="T27" fmla="*/ 52 h 80"/>
                <a:gd name="T28" fmla="*/ 43 w 49"/>
                <a:gd name="T29" fmla="*/ 57 h 80"/>
                <a:gd name="T30" fmla="*/ 39 w 49"/>
                <a:gd name="T31" fmla="*/ 60 h 80"/>
                <a:gd name="T32" fmla="*/ 47 w 49"/>
                <a:gd name="T33" fmla="*/ 61 h 80"/>
                <a:gd name="T34" fmla="*/ 49 w 49"/>
                <a:gd name="T35" fmla="*/ 65 h 80"/>
                <a:gd name="T36" fmla="*/ 47 w 49"/>
                <a:gd name="T37" fmla="*/ 69 h 80"/>
                <a:gd name="T38" fmla="*/ 41 w 49"/>
                <a:gd name="T39" fmla="*/ 74 h 80"/>
                <a:gd name="T40" fmla="*/ 45 w 49"/>
                <a:gd name="T41" fmla="*/ 77 h 80"/>
                <a:gd name="T42" fmla="*/ 41 w 49"/>
                <a:gd name="T43" fmla="*/ 80 h 80"/>
                <a:gd name="T44" fmla="*/ 30 w 49"/>
                <a:gd name="T45" fmla="*/ 79 h 80"/>
                <a:gd name="T46" fmla="*/ 28 w 49"/>
                <a:gd name="T47" fmla="*/ 78 h 80"/>
                <a:gd name="T48" fmla="*/ 20 w 49"/>
                <a:gd name="T49" fmla="*/ 79 h 80"/>
                <a:gd name="T50" fmla="*/ 19 w 49"/>
                <a:gd name="T51" fmla="*/ 77 h 80"/>
                <a:gd name="T52" fmla="*/ 14 w 49"/>
                <a:gd name="T53" fmla="*/ 77 h 80"/>
                <a:gd name="T54" fmla="*/ 12 w 49"/>
                <a:gd name="T55" fmla="*/ 80 h 80"/>
                <a:gd name="T56" fmla="*/ 6 w 49"/>
                <a:gd name="T57" fmla="*/ 78 h 80"/>
                <a:gd name="T58" fmla="*/ 0 w 49"/>
                <a:gd name="T59" fmla="*/ 80 h 80"/>
                <a:gd name="T60" fmla="*/ 12 w 49"/>
                <a:gd name="T61" fmla="*/ 71 h 80"/>
                <a:gd name="T62" fmla="*/ 19 w 49"/>
                <a:gd name="T63" fmla="*/ 72 h 80"/>
                <a:gd name="T64" fmla="*/ 22 w 49"/>
                <a:gd name="T65" fmla="*/ 69 h 80"/>
                <a:gd name="T66" fmla="*/ 17 w 49"/>
                <a:gd name="T67" fmla="*/ 70 h 80"/>
                <a:gd name="T68" fmla="*/ 12 w 49"/>
                <a:gd name="T69" fmla="*/ 64 h 80"/>
                <a:gd name="T70" fmla="*/ 8 w 49"/>
                <a:gd name="T71" fmla="*/ 65 h 80"/>
                <a:gd name="T72" fmla="*/ 7 w 49"/>
                <a:gd name="T73" fmla="*/ 63 h 80"/>
                <a:gd name="T74" fmla="*/ 16 w 49"/>
                <a:gd name="T75" fmla="*/ 59 h 80"/>
                <a:gd name="T76" fmla="*/ 16 w 49"/>
                <a:gd name="T77" fmla="*/ 55 h 80"/>
                <a:gd name="T78" fmla="*/ 13 w 49"/>
                <a:gd name="T79" fmla="*/ 55 h 80"/>
                <a:gd name="T80" fmla="*/ 20 w 49"/>
                <a:gd name="T81" fmla="*/ 51 h 80"/>
                <a:gd name="T82" fmla="*/ 25 w 49"/>
                <a:gd name="T83" fmla="*/ 52 h 80"/>
                <a:gd name="T84" fmla="*/ 28 w 49"/>
                <a:gd name="T85" fmla="*/ 44 h 80"/>
                <a:gd name="T86" fmla="*/ 24 w 49"/>
                <a:gd name="T87" fmla="*/ 44 h 80"/>
                <a:gd name="T88" fmla="*/ 23 w 49"/>
                <a:gd name="T89" fmla="*/ 41 h 80"/>
                <a:gd name="T90" fmla="*/ 28 w 49"/>
                <a:gd name="T91" fmla="*/ 37 h 80"/>
                <a:gd name="T92" fmla="*/ 16 w 49"/>
                <a:gd name="T93" fmla="*/ 37 h 80"/>
                <a:gd name="T94" fmla="*/ 21 w 49"/>
                <a:gd name="T95" fmla="*/ 25 h 80"/>
                <a:gd name="T96" fmla="*/ 18 w 49"/>
                <a:gd name="T97" fmla="*/ 26 h 80"/>
                <a:gd name="T98" fmla="*/ 20 w 49"/>
                <a:gd name="T99" fmla="*/ 23 h 80"/>
                <a:gd name="T100" fmla="*/ 14 w 49"/>
                <a:gd name="T101" fmla="*/ 30 h 80"/>
                <a:gd name="T102" fmla="*/ 20 w 49"/>
                <a:gd name="T103" fmla="*/ 18 h 80"/>
                <a:gd name="T104" fmla="*/ 18 w 49"/>
                <a:gd name="T105" fmla="*/ 19 h 80"/>
                <a:gd name="T106" fmla="*/ 16 w 49"/>
                <a:gd name="T107" fmla="*/ 16 h 80"/>
                <a:gd name="T108" fmla="*/ 21 w 49"/>
                <a:gd name="T109" fmla="*/ 12 h 80"/>
                <a:gd name="T110" fmla="*/ 20 w 49"/>
                <a:gd name="T111" fmla="*/ 9 h 80"/>
                <a:gd name="T112" fmla="*/ 24 w 49"/>
                <a:gd name="T113" fmla="*/ 3 h 80"/>
                <a:gd name="T114" fmla="*/ 27 w 49"/>
                <a:gd name="T1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" h="80">
                  <a:moveTo>
                    <a:pt x="27" y="0"/>
                  </a:moveTo>
                  <a:lnTo>
                    <a:pt x="36" y="2"/>
                  </a:lnTo>
                  <a:lnTo>
                    <a:pt x="28" y="10"/>
                  </a:lnTo>
                  <a:lnTo>
                    <a:pt x="39" y="12"/>
                  </a:lnTo>
                  <a:lnTo>
                    <a:pt x="39" y="16"/>
                  </a:lnTo>
                  <a:lnTo>
                    <a:pt x="32" y="23"/>
                  </a:lnTo>
                  <a:lnTo>
                    <a:pt x="33" y="25"/>
                  </a:lnTo>
                  <a:lnTo>
                    <a:pt x="29" y="26"/>
                  </a:lnTo>
                  <a:lnTo>
                    <a:pt x="33" y="27"/>
                  </a:lnTo>
                  <a:lnTo>
                    <a:pt x="37" y="33"/>
                  </a:lnTo>
                  <a:lnTo>
                    <a:pt x="37" y="42"/>
                  </a:lnTo>
                  <a:lnTo>
                    <a:pt x="43" y="52"/>
                  </a:lnTo>
                  <a:lnTo>
                    <a:pt x="42" y="53"/>
                  </a:lnTo>
                  <a:lnTo>
                    <a:pt x="39" y="52"/>
                  </a:lnTo>
                  <a:lnTo>
                    <a:pt x="43" y="57"/>
                  </a:lnTo>
                  <a:lnTo>
                    <a:pt x="39" y="60"/>
                  </a:lnTo>
                  <a:lnTo>
                    <a:pt x="47" y="61"/>
                  </a:lnTo>
                  <a:lnTo>
                    <a:pt x="49" y="65"/>
                  </a:lnTo>
                  <a:lnTo>
                    <a:pt x="47" y="69"/>
                  </a:lnTo>
                  <a:lnTo>
                    <a:pt x="41" y="74"/>
                  </a:lnTo>
                  <a:lnTo>
                    <a:pt x="45" y="77"/>
                  </a:lnTo>
                  <a:lnTo>
                    <a:pt x="41" y="80"/>
                  </a:lnTo>
                  <a:lnTo>
                    <a:pt x="30" y="79"/>
                  </a:lnTo>
                  <a:lnTo>
                    <a:pt x="28" y="78"/>
                  </a:lnTo>
                  <a:lnTo>
                    <a:pt x="20" y="79"/>
                  </a:lnTo>
                  <a:lnTo>
                    <a:pt x="19" y="77"/>
                  </a:lnTo>
                  <a:lnTo>
                    <a:pt x="14" y="77"/>
                  </a:lnTo>
                  <a:lnTo>
                    <a:pt x="12" y="80"/>
                  </a:lnTo>
                  <a:lnTo>
                    <a:pt x="6" y="78"/>
                  </a:lnTo>
                  <a:lnTo>
                    <a:pt x="0" y="80"/>
                  </a:lnTo>
                  <a:lnTo>
                    <a:pt x="12" y="71"/>
                  </a:lnTo>
                  <a:lnTo>
                    <a:pt x="19" y="72"/>
                  </a:lnTo>
                  <a:lnTo>
                    <a:pt x="22" y="69"/>
                  </a:lnTo>
                  <a:lnTo>
                    <a:pt x="17" y="70"/>
                  </a:lnTo>
                  <a:lnTo>
                    <a:pt x="12" y="64"/>
                  </a:lnTo>
                  <a:lnTo>
                    <a:pt x="8" y="65"/>
                  </a:lnTo>
                  <a:lnTo>
                    <a:pt x="7" y="63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13" y="55"/>
                  </a:lnTo>
                  <a:lnTo>
                    <a:pt x="20" y="51"/>
                  </a:lnTo>
                  <a:lnTo>
                    <a:pt x="25" y="52"/>
                  </a:lnTo>
                  <a:lnTo>
                    <a:pt x="28" y="44"/>
                  </a:lnTo>
                  <a:lnTo>
                    <a:pt x="24" y="44"/>
                  </a:lnTo>
                  <a:lnTo>
                    <a:pt x="23" y="41"/>
                  </a:lnTo>
                  <a:lnTo>
                    <a:pt x="28" y="37"/>
                  </a:lnTo>
                  <a:lnTo>
                    <a:pt x="16" y="37"/>
                  </a:lnTo>
                  <a:lnTo>
                    <a:pt x="21" y="25"/>
                  </a:lnTo>
                  <a:lnTo>
                    <a:pt x="18" y="26"/>
                  </a:lnTo>
                  <a:lnTo>
                    <a:pt x="20" y="23"/>
                  </a:lnTo>
                  <a:lnTo>
                    <a:pt x="14" y="30"/>
                  </a:lnTo>
                  <a:lnTo>
                    <a:pt x="20" y="18"/>
                  </a:lnTo>
                  <a:lnTo>
                    <a:pt x="18" y="19"/>
                  </a:lnTo>
                  <a:lnTo>
                    <a:pt x="16" y="16"/>
                  </a:lnTo>
                  <a:lnTo>
                    <a:pt x="21" y="12"/>
                  </a:lnTo>
                  <a:lnTo>
                    <a:pt x="20" y="9"/>
                  </a:lnTo>
                  <a:lnTo>
                    <a:pt x="24" y="3"/>
                  </a:lnTo>
                  <a:lnTo>
                    <a:pt x="27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6" name="Freeform 93"/>
            <p:cNvSpPr>
              <a:spLocks/>
            </p:cNvSpPr>
            <p:nvPr/>
          </p:nvSpPr>
          <p:spPr bwMode="auto">
            <a:xfrm>
              <a:off x="5778975" y="3677448"/>
              <a:ext cx="961321" cy="1622006"/>
            </a:xfrm>
            <a:custGeom>
              <a:avLst/>
              <a:gdLst>
                <a:gd name="T0" fmla="*/ 27 w 49"/>
                <a:gd name="T1" fmla="*/ 0 h 80"/>
                <a:gd name="T2" fmla="*/ 36 w 49"/>
                <a:gd name="T3" fmla="*/ 2 h 80"/>
                <a:gd name="T4" fmla="*/ 28 w 49"/>
                <a:gd name="T5" fmla="*/ 10 h 80"/>
                <a:gd name="T6" fmla="*/ 39 w 49"/>
                <a:gd name="T7" fmla="*/ 12 h 80"/>
                <a:gd name="T8" fmla="*/ 39 w 49"/>
                <a:gd name="T9" fmla="*/ 16 h 80"/>
                <a:gd name="T10" fmla="*/ 32 w 49"/>
                <a:gd name="T11" fmla="*/ 23 h 80"/>
                <a:gd name="T12" fmla="*/ 33 w 49"/>
                <a:gd name="T13" fmla="*/ 25 h 80"/>
                <a:gd name="T14" fmla="*/ 29 w 49"/>
                <a:gd name="T15" fmla="*/ 26 h 80"/>
                <a:gd name="T16" fmla="*/ 33 w 49"/>
                <a:gd name="T17" fmla="*/ 27 h 80"/>
                <a:gd name="T18" fmla="*/ 37 w 49"/>
                <a:gd name="T19" fmla="*/ 33 h 80"/>
                <a:gd name="T20" fmla="*/ 37 w 49"/>
                <a:gd name="T21" fmla="*/ 42 h 80"/>
                <a:gd name="T22" fmla="*/ 43 w 49"/>
                <a:gd name="T23" fmla="*/ 52 h 80"/>
                <a:gd name="T24" fmla="*/ 42 w 49"/>
                <a:gd name="T25" fmla="*/ 53 h 80"/>
                <a:gd name="T26" fmla="*/ 39 w 49"/>
                <a:gd name="T27" fmla="*/ 52 h 80"/>
                <a:gd name="T28" fmla="*/ 43 w 49"/>
                <a:gd name="T29" fmla="*/ 57 h 80"/>
                <a:gd name="T30" fmla="*/ 39 w 49"/>
                <a:gd name="T31" fmla="*/ 60 h 80"/>
                <a:gd name="T32" fmla="*/ 47 w 49"/>
                <a:gd name="T33" fmla="*/ 61 h 80"/>
                <a:gd name="T34" fmla="*/ 49 w 49"/>
                <a:gd name="T35" fmla="*/ 65 h 80"/>
                <a:gd name="T36" fmla="*/ 47 w 49"/>
                <a:gd name="T37" fmla="*/ 69 h 80"/>
                <a:gd name="T38" fmla="*/ 41 w 49"/>
                <a:gd name="T39" fmla="*/ 74 h 80"/>
                <a:gd name="T40" fmla="*/ 45 w 49"/>
                <a:gd name="T41" fmla="*/ 77 h 80"/>
                <a:gd name="T42" fmla="*/ 41 w 49"/>
                <a:gd name="T43" fmla="*/ 80 h 80"/>
                <a:gd name="T44" fmla="*/ 30 w 49"/>
                <a:gd name="T45" fmla="*/ 79 h 80"/>
                <a:gd name="T46" fmla="*/ 28 w 49"/>
                <a:gd name="T47" fmla="*/ 78 h 80"/>
                <a:gd name="T48" fmla="*/ 20 w 49"/>
                <a:gd name="T49" fmla="*/ 79 h 80"/>
                <a:gd name="T50" fmla="*/ 19 w 49"/>
                <a:gd name="T51" fmla="*/ 77 h 80"/>
                <a:gd name="T52" fmla="*/ 14 w 49"/>
                <a:gd name="T53" fmla="*/ 77 h 80"/>
                <a:gd name="T54" fmla="*/ 12 w 49"/>
                <a:gd name="T55" fmla="*/ 80 h 80"/>
                <a:gd name="T56" fmla="*/ 6 w 49"/>
                <a:gd name="T57" fmla="*/ 78 h 80"/>
                <a:gd name="T58" fmla="*/ 0 w 49"/>
                <a:gd name="T59" fmla="*/ 80 h 80"/>
                <a:gd name="T60" fmla="*/ 12 w 49"/>
                <a:gd name="T61" fmla="*/ 71 h 80"/>
                <a:gd name="T62" fmla="*/ 19 w 49"/>
                <a:gd name="T63" fmla="*/ 72 h 80"/>
                <a:gd name="T64" fmla="*/ 22 w 49"/>
                <a:gd name="T65" fmla="*/ 69 h 80"/>
                <a:gd name="T66" fmla="*/ 17 w 49"/>
                <a:gd name="T67" fmla="*/ 70 h 80"/>
                <a:gd name="T68" fmla="*/ 12 w 49"/>
                <a:gd name="T69" fmla="*/ 64 h 80"/>
                <a:gd name="T70" fmla="*/ 8 w 49"/>
                <a:gd name="T71" fmla="*/ 65 h 80"/>
                <a:gd name="T72" fmla="*/ 7 w 49"/>
                <a:gd name="T73" fmla="*/ 63 h 80"/>
                <a:gd name="T74" fmla="*/ 16 w 49"/>
                <a:gd name="T75" fmla="*/ 59 h 80"/>
                <a:gd name="T76" fmla="*/ 16 w 49"/>
                <a:gd name="T77" fmla="*/ 55 h 80"/>
                <a:gd name="T78" fmla="*/ 13 w 49"/>
                <a:gd name="T79" fmla="*/ 55 h 80"/>
                <a:gd name="T80" fmla="*/ 20 w 49"/>
                <a:gd name="T81" fmla="*/ 51 h 80"/>
                <a:gd name="T82" fmla="*/ 25 w 49"/>
                <a:gd name="T83" fmla="*/ 52 h 80"/>
                <a:gd name="T84" fmla="*/ 28 w 49"/>
                <a:gd name="T85" fmla="*/ 44 h 80"/>
                <a:gd name="T86" fmla="*/ 24 w 49"/>
                <a:gd name="T87" fmla="*/ 44 h 80"/>
                <a:gd name="T88" fmla="*/ 23 w 49"/>
                <a:gd name="T89" fmla="*/ 41 h 80"/>
                <a:gd name="T90" fmla="*/ 28 w 49"/>
                <a:gd name="T91" fmla="*/ 37 h 80"/>
                <a:gd name="T92" fmla="*/ 16 w 49"/>
                <a:gd name="T93" fmla="*/ 37 h 80"/>
                <a:gd name="T94" fmla="*/ 21 w 49"/>
                <a:gd name="T95" fmla="*/ 25 h 80"/>
                <a:gd name="T96" fmla="*/ 18 w 49"/>
                <a:gd name="T97" fmla="*/ 26 h 80"/>
                <a:gd name="T98" fmla="*/ 20 w 49"/>
                <a:gd name="T99" fmla="*/ 23 h 80"/>
                <a:gd name="T100" fmla="*/ 14 w 49"/>
                <a:gd name="T101" fmla="*/ 30 h 80"/>
                <a:gd name="T102" fmla="*/ 20 w 49"/>
                <a:gd name="T103" fmla="*/ 18 h 80"/>
                <a:gd name="T104" fmla="*/ 18 w 49"/>
                <a:gd name="T105" fmla="*/ 19 h 80"/>
                <a:gd name="T106" fmla="*/ 16 w 49"/>
                <a:gd name="T107" fmla="*/ 16 h 80"/>
                <a:gd name="T108" fmla="*/ 21 w 49"/>
                <a:gd name="T109" fmla="*/ 12 h 80"/>
                <a:gd name="T110" fmla="*/ 20 w 49"/>
                <a:gd name="T111" fmla="*/ 9 h 80"/>
                <a:gd name="T112" fmla="*/ 24 w 49"/>
                <a:gd name="T113" fmla="*/ 3 h 80"/>
                <a:gd name="T114" fmla="*/ 27 w 49"/>
                <a:gd name="T1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" h="80">
                  <a:moveTo>
                    <a:pt x="27" y="0"/>
                  </a:moveTo>
                  <a:lnTo>
                    <a:pt x="36" y="2"/>
                  </a:lnTo>
                  <a:lnTo>
                    <a:pt x="28" y="10"/>
                  </a:lnTo>
                  <a:lnTo>
                    <a:pt x="39" y="12"/>
                  </a:lnTo>
                  <a:lnTo>
                    <a:pt x="39" y="16"/>
                  </a:lnTo>
                  <a:lnTo>
                    <a:pt x="32" y="23"/>
                  </a:lnTo>
                  <a:lnTo>
                    <a:pt x="33" y="25"/>
                  </a:lnTo>
                  <a:lnTo>
                    <a:pt x="29" y="26"/>
                  </a:lnTo>
                  <a:lnTo>
                    <a:pt x="33" y="27"/>
                  </a:lnTo>
                  <a:lnTo>
                    <a:pt x="37" y="33"/>
                  </a:lnTo>
                  <a:lnTo>
                    <a:pt x="37" y="42"/>
                  </a:lnTo>
                  <a:lnTo>
                    <a:pt x="43" y="52"/>
                  </a:lnTo>
                  <a:lnTo>
                    <a:pt x="42" y="53"/>
                  </a:lnTo>
                  <a:lnTo>
                    <a:pt x="39" y="52"/>
                  </a:lnTo>
                  <a:lnTo>
                    <a:pt x="43" y="57"/>
                  </a:lnTo>
                  <a:lnTo>
                    <a:pt x="39" y="60"/>
                  </a:lnTo>
                  <a:lnTo>
                    <a:pt x="47" y="61"/>
                  </a:lnTo>
                  <a:lnTo>
                    <a:pt x="49" y="65"/>
                  </a:lnTo>
                  <a:lnTo>
                    <a:pt x="47" y="69"/>
                  </a:lnTo>
                  <a:lnTo>
                    <a:pt x="41" y="74"/>
                  </a:lnTo>
                  <a:lnTo>
                    <a:pt x="45" y="77"/>
                  </a:lnTo>
                  <a:lnTo>
                    <a:pt x="41" y="80"/>
                  </a:lnTo>
                  <a:lnTo>
                    <a:pt x="30" y="79"/>
                  </a:lnTo>
                  <a:lnTo>
                    <a:pt x="28" y="78"/>
                  </a:lnTo>
                  <a:lnTo>
                    <a:pt x="20" y="79"/>
                  </a:lnTo>
                  <a:lnTo>
                    <a:pt x="19" y="77"/>
                  </a:lnTo>
                  <a:lnTo>
                    <a:pt x="14" y="77"/>
                  </a:lnTo>
                  <a:lnTo>
                    <a:pt x="12" y="80"/>
                  </a:lnTo>
                  <a:lnTo>
                    <a:pt x="6" y="78"/>
                  </a:lnTo>
                  <a:lnTo>
                    <a:pt x="0" y="80"/>
                  </a:lnTo>
                  <a:lnTo>
                    <a:pt x="12" y="71"/>
                  </a:lnTo>
                  <a:lnTo>
                    <a:pt x="19" y="72"/>
                  </a:lnTo>
                  <a:lnTo>
                    <a:pt x="22" y="69"/>
                  </a:lnTo>
                  <a:lnTo>
                    <a:pt x="17" y="70"/>
                  </a:lnTo>
                  <a:lnTo>
                    <a:pt x="12" y="64"/>
                  </a:lnTo>
                  <a:lnTo>
                    <a:pt x="8" y="65"/>
                  </a:lnTo>
                  <a:lnTo>
                    <a:pt x="7" y="63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13" y="55"/>
                  </a:lnTo>
                  <a:lnTo>
                    <a:pt x="20" y="51"/>
                  </a:lnTo>
                  <a:lnTo>
                    <a:pt x="25" y="52"/>
                  </a:lnTo>
                  <a:lnTo>
                    <a:pt x="28" y="44"/>
                  </a:lnTo>
                  <a:lnTo>
                    <a:pt x="24" y="44"/>
                  </a:lnTo>
                  <a:lnTo>
                    <a:pt x="23" y="41"/>
                  </a:lnTo>
                  <a:lnTo>
                    <a:pt x="28" y="37"/>
                  </a:lnTo>
                  <a:lnTo>
                    <a:pt x="16" y="37"/>
                  </a:lnTo>
                  <a:lnTo>
                    <a:pt x="21" y="25"/>
                  </a:lnTo>
                  <a:lnTo>
                    <a:pt x="18" y="26"/>
                  </a:lnTo>
                  <a:lnTo>
                    <a:pt x="20" y="23"/>
                  </a:lnTo>
                  <a:lnTo>
                    <a:pt x="14" y="30"/>
                  </a:lnTo>
                  <a:lnTo>
                    <a:pt x="20" y="18"/>
                  </a:lnTo>
                  <a:lnTo>
                    <a:pt x="18" y="19"/>
                  </a:lnTo>
                  <a:lnTo>
                    <a:pt x="16" y="16"/>
                  </a:lnTo>
                  <a:lnTo>
                    <a:pt x="21" y="12"/>
                  </a:lnTo>
                  <a:lnTo>
                    <a:pt x="20" y="9"/>
                  </a:lnTo>
                  <a:lnTo>
                    <a:pt x="24" y="3"/>
                  </a:lnTo>
                  <a:lnTo>
                    <a:pt x="27" y="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7" name="Freeform 94"/>
            <p:cNvSpPr>
              <a:spLocks/>
            </p:cNvSpPr>
            <p:nvPr/>
          </p:nvSpPr>
          <p:spPr bwMode="auto">
            <a:xfrm>
              <a:off x="6072647" y="3819522"/>
              <a:ext cx="98657" cy="120763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6 h 6"/>
                <a:gd name="T4" fmla="*/ 0 w 5"/>
                <a:gd name="T5" fmla="*/ 2 h 6"/>
                <a:gd name="T6" fmla="*/ 3 w 5"/>
                <a:gd name="T7" fmla="*/ 0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lnTo>
                    <a:pt x="3" y="6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5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8" name="Freeform 95"/>
            <p:cNvSpPr>
              <a:spLocks/>
            </p:cNvSpPr>
            <p:nvPr/>
          </p:nvSpPr>
          <p:spPr bwMode="auto">
            <a:xfrm>
              <a:off x="6072647" y="3819522"/>
              <a:ext cx="98657" cy="120763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6 h 6"/>
                <a:gd name="T4" fmla="*/ 0 w 5"/>
                <a:gd name="T5" fmla="*/ 2 h 6"/>
                <a:gd name="T6" fmla="*/ 3 w 5"/>
                <a:gd name="T7" fmla="*/ 0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lnTo>
                    <a:pt x="3" y="6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5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199" name="Freeform 96"/>
            <p:cNvSpPr>
              <a:spLocks/>
            </p:cNvSpPr>
            <p:nvPr/>
          </p:nvSpPr>
          <p:spPr bwMode="auto">
            <a:xfrm>
              <a:off x="5778975" y="4224431"/>
              <a:ext cx="254670" cy="305457"/>
            </a:xfrm>
            <a:custGeom>
              <a:avLst/>
              <a:gdLst>
                <a:gd name="T0" fmla="*/ 7 w 13"/>
                <a:gd name="T1" fmla="*/ 10 h 15"/>
                <a:gd name="T2" fmla="*/ 1 w 13"/>
                <a:gd name="T3" fmla="*/ 10 h 15"/>
                <a:gd name="T4" fmla="*/ 0 w 13"/>
                <a:gd name="T5" fmla="*/ 7 h 15"/>
                <a:gd name="T6" fmla="*/ 4 w 13"/>
                <a:gd name="T7" fmla="*/ 4 h 15"/>
                <a:gd name="T8" fmla="*/ 6 w 13"/>
                <a:gd name="T9" fmla="*/ 0 h 15"/>
                <a:gd name="T10" fmla="*/ 6 w 13"/>
                <a:gd name="T11" fmla="*/ 4 h 15"/>
                <a:gd name="T12" fmla="*/ 12 w 13"/>
                <a:gd name="T13" fmla="*/ 4 h 15"/>
                <a:gd name="T14" fmla="*/ 13 w 13"/>
                <a:gd name="T15" fmla="*/ 10 h 15"/>
                <a:gd name="T16" fmla="*/ 8 w 13"/>
                <a:gd name="T17" fmla="*/ 15 h 15"/>
                <a:gd name="T18" fmla="*/ 7 w 13"/>
                <a:gd name="T1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5">
                  <a:moveTo>
                    <a:pt x="7" y="10"/>
                  </a:moveTo>
                  <a:lnTo>
                    <a:pt x="1" y="10"/>
                  </a:lnTo>
                  <a:lnTo>
                    <a:pt x="0" y="7"/>
                  </a:lnTo>
                  <a:lnTo>
                    <a:pt x="4" y="4"/>
                  </a:lnTo>
                  <a:lnTo>
                    <a:pt x="6" y="0"/>
                  </a:lnTo>
                  <a:lnTo>
                    <a:pt x="6" y="4"/>
                  </a:lnTo>
                  <a:lnTo>
                    <a:pt x="12" y="4"/>
                  </a:lnTo>
                  <a:lnTo>
                    <a:pt x="13" y="10"/>
                  </a:lnTo>
                  <a:lnTo>
                    <a:pt x="8" y="15"/>
                  </a:lnTo>
                  <a:lnTo>
                    <a:pt x="7" y="1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0" name="Freeform 97"/>
            <p:cNvSpPr>
              <a:spLocks/>
            </p:cNvSpPr>
            <p:nvPr/>
          </p:nvSpPr>
          <p:spPr bwMode="auto">
            <a:xfrm>
              <a:off x="5778975" y="4224431"/>
              <a:ext cx="254670" cy="305457"/>
            </a:xfrm>
            <a:custGeom>
              <a:avLst/>
              <a:gdLst>
                <a:gd name="T0" fmla="*/ 7 w 13"/>
                <a:gd name="T1" fmla="*/ 10 h 15"/>
                <a:gd name="T2" fmla="*/ 1 w 13"/>
                <a:gd name="T3" fmla="*/ 10 h 15"/>
                <a:gd name="T4" fmla="*/ 0 w 13"/>
                <a:gd name="T5" fmla="*/ 7 h 15"/>
                <a:gd name="T6" fmla="*/ 4 w 13"/>
                <a:gd name="T7" fmla="*/ 4 h 15"/>
                <a:gd name="T8" fmla="*/ 6 w 13"/>
                <a:gd name="T9" fmla="*/ 0 h 15"/>
                <a:gd name="T10" fmla="*/ 6 w 13"/>
                <a:gd name="T11" fmla="*/ 4 h 15"/>
                <a:gd name="T12" fmla="*/ 12 w 13"/>
                <a:gd name="T13" fmla="*/ 4 h 15"/>
                <a:gd name="T14" fmla="*/ 13 w 13"/>
                <a:gd name="T15" fmla="*/ 10 h 15"/>
                <a:gd name="T16" fmla="*/ 8 w 13"/>
                <a:gd name="T17" fmla="*/ 15 h 15"/>
                <a:gd name="T18" fmla="*/ 7 w 13"/>
                <a:gd name="T1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5">
                  <a:moveTo>
                    <a:pt x="7" y="10"/>
                  </a:moveTo>
                  <a:lnTo>
                    <a:pt x="1" y="10"/>
                  </a:lnTo>
                  <a:lnTo>
                    <a:pt x="0" y="7"/>
                  </a:lnTo>
                  <a:lnTo>
                    <a:pt x="4" y="4"/>
                  </a:lnTo>
                  <a:lnTo>
                    <a:pt x="6" y="0"/>
                  </a:lnTo>
                  <a:lnTo>
                    <a:pt x="6" y="4"/>
                  </a:lnTo>
                  <a:lnTo>
                    <a:pt x="12" y="4"/>
                  </a:lnTo>
                  <a:lnTo>
                    <a:pt x="13" y="10"/>
                  </a:lnTo>
                  <a:lnTo>
                    <a:pt x="8" y="15"/>
                  </a:lnTo>
                  <a:lnTo>
                    <a:pt x="7" y="10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1" name="Freeform 98"/>
            <p:cNvSpPr>
              <a:spLocks/>
            </p:cNvSpPr>
            <p:nvPr/>
          </p:nvSpPr>
          <p:spPr bwMode="auto">
            <a:xfrm>
              <a:off x="8862541" y="3980538"/>
              <a:ext cx="766304" cy="426221"/>
            </a:xfrm>
            <a:custGeom>
              <a:avLst/>
              <a:gdLst>
                <a:gd name="T0" fmla="*/ 34 w 39"/>
                <a:gd name="T1" fmla="*/ 4 h 21"/>
                <a:gd name="T2" fmla="*/ 32 w 39"/>
                <a:gd name="T3" fmla="*/ 8 h 21"/>
                <a:gd name="T4" fmla="*/ 34 w 39"/>
                <a:gd name="T5" fmla="*/ 11 h 21"/>
                <a:gd name="T6" fmla="*/ 39 w 39"/>
                <a:gd name="T7" fmla="*/ 16 h 21"/>
                <a:gd name="T8" fmla="*/ 36 w 39"/>
                <a:gd name="T9" fmla="*/ 20 h 21"/>
                <a:gd name="T10" fmla="*/ 32 w 39"/>
                <a:gd name="T11" fmla="*/ 21 h 21"/>
                <a:gd name="T12" fmla="*/ 32 w 39"/>
                <a:gd name="T13" fmla="*/ 19 h 21"/>
                <a:gd name="T14" fmla="*/ 28 w 39"/>
                <a:gd name="T15" fmla="*/ 19 h 21"/>
                <a:gd name="T16" fmla="*/ 26 w 39"/>
                <a:gd name="T17" fmla="*/ 16 h 21"/>
                <a:gd name="T18" fmla="*/ 23 w 39"/>
                <a:gd name="T19" fmla="*/ 19 h 21"/>
                <a:gd name="T20" fmla="*/ 16 w 39"/>
                <a:gd name="T21" fmla="*/ 21 h 21"/>
                <a:gd name="T22" fmla="*/ 7 w 39"/>
                <a:gd name="T23" fmla="*/ 21 h 21"/>
                <a:gd name="T24" fmla="*/ 1 w 39"/>
                <a:gd name="T25" fmla="*/ 19 h 21"/>
                <a:gd name="T26" fmla="*/ 0 w 39"/>
                <a:gd name="T27" fmla="*/ 14 h 21"/>
                <a:gd name="T28" fmla="*/ 3 w 39"/>
                <a:gd name="T29" fmla="*/ 6 h 21"/>
                <a:gd name="T30" fmla="*/ 7 w 39"/>
                <a:gd name="T31" fmla="*/ 4 h 21"/>
                <a:gd name="T32" fmla="*/ 11 w 39"/>
                <a:gd name="T33" fmla="*/ 10 h 21"/>
                <a:gd name="T34" fmla="*/ 16 w 39"/>
                <a:gd name="T35" fmla="*/ 11 h 21"/>
                <a:gd name="T36" fmla="*/ 16 w 39"/>
                <a:gd name="T37" fmla="*/ 3 h 21"/>
                <a:gd name="T38" fmla="*/ 23 w 39"/>
                <a:gd name="T39" fmla="*/ 1 h 21"/>
                <a:gd name="T40" fmla="*/ 27 w 39"/>
                <a:gd name="T41" fmla="*/ 1 h 21"/>
                <a:gd name="T42" fmla="*/ 31 w 39"/>
                <a:gd name="T43" fmla="*/ 0 h 21"/>
                <a:gd name="T44" fmla="*/ 34 w 39"/>
                <a:gd name="T4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21">
                  <a:moveTo>
                    <a:pt x="34" y="4"/>
                  </a:moveTo>
                  <a:lnTo>
                    <a:pt x="32" y="8"/>
                  </a:lnTo>
                  <a:lnTo>
                    <a:pt x="34" y="11"/>
                  </a:lnTo>
                  <a:lnTo>
                    <a:pt x="39" y="16"/>
                  </a:lnTo>
                  <a:lnTo>
                    <a:pt x="36" y="20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3" y="19"/>
                  </a:lnTo>
                  <a:lnTo>
                    <a:pt x="16" y="21"/>
                  </a:lnTo>
                  <a:lnTo>
                    <a:pt x="7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3" y="6"/>
                  </a:lnTo>
                  <a:lnTo>
                    <a:pt x="7" y="4"/>
                  </a:lnTo>
                  <a:lnTo>
                    <a:pt x="11" y="10"/>
                  </a:lnTo>
                  <a:lnTo>
                    <a:pt x="16" y="11"/>
                  </a:lnTo>
                  <a:lnTo>
                    <a:pt x="16" y="3"/>
                  </a:lnTo>
                  <a:lnTo>
                    <a:pt x="23" y="1"/>
                  </a:lnTo>
                  <a:lnTo>
                    <a:pt x="27" y="1"/>
                  </a:lnTo>
                  <a:lnTo>
                    <a:pt x="31" y="0"/>
                  </a:lnTo>
                  <a:lnTo>
                    <a:pt x="34" y="4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2" name="Freeform 99"/>
            <p:cNvSpPr>
              <a:spLocks/>
            </p:cNvSpPr>
            <p:nvPr/>
          </p:nvSpPr>
          <p:spPr bwMode="auto">
            <a:xfrm>
              <a:off x="8862541" y="3980538"/>
              <a:ext cx="766304" cy="426221"/>
            </a:xfrm>
            <a:custGeom>
              <a:avLst/>
              <a:gdLst>
                <a:gd name="T0" fmla="*/ 34 w 39"/>
                <a:gd name="T1" fmla="*/ 4 h 21"/>
                <a:gd name="T2" fmla="*/ 32 w 39"/>
                <a:gd name="T3" fmla="*/ 8 h 21"/>
                <a:gd name="T4" fmla="*/ 34 w 39"/>
                <a:gd name="T5" fmla="*/ 11 h 21"/>
                <a:gd name="T6" fmla="*/ 39 w 39"/>
                <a:gd name="T7" fmla="*/ 16 h 21"/>
                <a:gd name="T8" fmla="*/ 36 w 39"/>
                <a:gd name="T9" fmla="*/ 20 h 21"/>
                <a:gd name="T10" fmla="*/ 32 w 39"/>
                <a:gd name="T11" fmla="*/ 21 h 21"/>
                <a:gd name="T12" fmla="*/ 32 w 39"/>
                <a:gd name="T13" fmla="*/ 19 h 21"/>
                <a:gd name="T14" fmla="*/ 28 w 39"/>
                <a:gd name="T15" fmla="*/ 19 h 21"/>
                <a:gd name="T16" fmla="*/ 26 w 39"/>
                <a:gd name="T17" fmla="*/ 16 h 21"/>
                <a:gd name="T18" fmla="*/ 23 w 39"/>
                <a:gd name="T19" fmla="*/ 19 h 21"/>
                <a:gd name="T20" fmla="*/ 16 w 39"/>
                <a:gd name="T21" fmla="*/ 21 h 21"/>
                <a:gd name="T22" fmla="*/ 7 w 39"/>
                <a:gd name="T23" fmla="*/ 21 h 21"/>
                <a:gd name="T24" fmla="*/ 1 w 39"/>
                <a:gd name="T25" fmla="*/ 19 h 21"/>
                <a:gd name="T26" fmla="*/ 0 w 39"/>
                <a:gd name="T27" fmla="*/ 14 h 21"/>
                <a:gd name="T28" fmla="*/ 3 w 39"/>
                <a:gd name="T29" fmla="*/ 6 h 21"/>
                <a:gd name="T30" fmla="*/ 7 w 39"/>
                <a:gd name="T31" fmla="*/ 4 h 21"/>
                <a:gd name="T32" fmla="*/ 11 w 39"/>
                <a:gd name="T33" fmla="*/ 10 h 21"/>
                <a:gd name="T34" fmla="*/ 16 w 39"/>
                <a:gd name="T35" fmla="*/ 11 h 21"/>
                <a:gd name="T36" fmla="*/ 16 w 39"/>
                <a:gd name="T37" fmla="*/ 3 h 21"/>
                <a:gd name="T38" fmla="*/ 23 w 39"/>
                <a:gd name="T39" fmla="*/ 1 h 21"/>
                <a:gd name="T40" fmla="*/ 27 w 39"/>
                <a:gd name="T41" fmla="*/ 1 h 21"/>
                <a:gd name="T42" fmla="*/ 31 w 39"/>
                <a:gd name="T43" fmla="*/ 0 h 21"/>
                <a:gd name="T44" fmla="*/ 34 w 39"/>
                <a:gd name="T4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21">
                  <a:moveTo>
                    <a:pt x="34" y="4"/>
                  </a:moveTo>
                  <a:lnTo>
                    <a:pt x="32" y="8"/>
                  </a:lnTo>
                  <a:lnTo>
                    <a:pt x="34" y="11"/>
                  </a:lnTo>
                  <a:lnTo>
                    <a:pt x="39" y="16"/>
                  </a:lnTo>
                  <a:lnTo>
                    <a:pt x="36" y="20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3" y="19"/>
                  </a:lnTo>
                  <a:lnTo>
                    <a:pt x="16" y="21"/>
                  </a:lnTo>
                  <a:lnTo>
                    <a:pt x="7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3" y="6"/>
                  </a:lnTo>
                  <a:lnTo>
                    <a:pt x="7" y="4"/>
                  </a:lnTo>
                  <a:lnTo>
                    <a:pt x="11" y="10"/>
                  </a:lnTo>
                  <a:lnTo>
                    <a:pt x="16" y="11"/>
                  </a:lnTo>
                  <a:lnTo>
                    <a:pt x="16" y="3"/>
                  </a:lnTo>
                  <a:lnTo>
                    <a:pt x="23" y="1"/>
                  </a:lnTo>
                  <a:lnTo>
                    <a:pt x="27" y="1"/>
                  </a:lnTo>
                  <a:lnTo>
                    <a:pt x="31" y="0"/>
                  </a:lnTo>
                  <a:lnTo>
                    <a:pt x="34" y="4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3" name="Freeform 100"/>
            <p:cNvSpPr>
              <a:spLocks/>
            </p:cNvSpPr>
            <p:nvPr/>
          </p:nvSpPr>
          <p:spPr bwMode="auto">
            <a:xfrm>
              <a:off x="8880896" y="4304939"/>
              <a:ext cx="628643" cy="466473"/>
            </a:xfrm>
            <a:custGeom>
              <a:avLst/>
              <a:gdLst>
                <a:gd name="T0" fmla="*/ 32 w 32"/>
                <a:gd name="T1" fmla="*/ 11 h 23"/>
                <a:gd name="T2" fmla="*/ 28 w 32"/>
                <a:gd name="T3" fmla="*/ 14 h 23"/>
                <a:gd name="T4" fmla="*/ 28 w 32"/>
                <a:gd name="T5" fmla="*/ 18 h 23"/>
                <a:gd name="T6" fmla="*/ 22 w 32"/>
                <a:gd name="T7" fmla="*/ 23 h 23"/>
                <a:gd name="T8" fmla="*/ 15 w 32"/>
                <a:gd name="T9" fmla="*/ 23 h 23"/>
                <a:gd name="T10" fmla="*/ 10 w 32"/>
                <a:gd name="T11" fmla="*/ 20 h 23"/>
                <a:gd name="T12" fmla="*/ 7 w 32"/>
                <a:gd name="T13" fmla="*/ 20 h 23"/>
                <a:gd name="T14" fmla="*/ 7 w 32"/>
                <a:gd name="T15" fmla="*/ 17 h 23"/>
                <a:gd name="T16" fmla="*/ 1 w 32"/>
                <a:gd name="T17" fmla="*/ 13 h 23"/>
                <a:gd name="T18" fmla="*/ 1 w 32"/>
                <a:gd name="T19" fmla="*/ 16 h 23"/>
                <a:gd name="T20" fmla="*/ 0 w 32"/>
                <a:gd name="T21" fmla="*/ 3 h 23"/>
                <a:gd name="T22" fmla="*/ 6 w 32"/>
                <a:gd name="T23" fmla="*/ 4 h 23"/>
                <a:gd name="T24" fmla="*/ 15 w 32"/>
                <a:gd name="T25" fmla="*/ 5 h 23"/>
                <a:gd name="T26" fmla="*/ 22 w 32"/>
                <a:gd name="T27" fmla="*/ 3 h 23"/>
                <a:gd name="T28" fmla="*/ 25 w 32"/>
                <a:gd name="T29" fmla="*/ 0 h 23"/>
                <a:gd name="T30" fmla="*/ 27 w 32"/>
                <a:gd name="T31" fmla="*/ 3 h 23"/>
                <a:gd name="T32" fmla="*/ 31 w 32"/>
                <a:gd name="T33" fmla="*/ 3 h 23"/>
                <a:gd name="T34" fmla="*/ 31 w 32"/>
                <a:gd name="T35" fmla="*/ 5 h 23"/>
                <a:gd name="T36" fmla="*/ 32 w 32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3">
                  <a:moveTo>
                    <a:pt x="32" y="11"/>
                  </a:moveTo>
                  <a:lnTo>
                    <a:pt x="28" y="14"/>
                  </a:lnTo>
                  <a:lnTo>
                    <a:pt x="28" y="18"/>
                  </a:lnTo>
                  <a:lnTo>
                    <a:pt x="22" y="23"/>
                  </a:lnTo>
                  <a:lnTo>
                    <a:pt x="15" y="23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7" y="17"/>
                  </a:lnTo>
                  <a:lnTo>
                    <a:pt x="1" y="13"/>
                  </a:lnTo>
                  <a:lnTo>
                    <a:pt x="1" y="16"/>
                  </a:lnTo>
                  <a:lnTo>
                    <a:pt x="0" y="3"/>
                  </a:lnTo>
                  <a:lnTo>
                    <a:pt x="6" y="4"/>
                  </a:lnTo>
                  <a:lnTo>
                    <a:pt x="15" y="5"/>
                  </a:lnTo>
                  <a:lnTo>
                    <a:pt x="22" y="3"/>
                  </a:lnTo>
                  <a:lnTo>
                    <a:pt x="25" y="0"/>
                  </a:lnTo>
                  <a:lnTo>
                    <a:pt x="27" y="3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2" y="1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4" name="Freeform 102"/>
            <p:cNvSpPr>
              <a:spLocks/>
            </p:cNvSpPr>
            <p:nvPr/>
          </p:nvSpPr>
          <p:spPr bwMode="auto">
            <a:xfrm>
              <a:off x="9176864" y="4264684"/>
              <a:ext cx="1119629" cy="1056078"/>
            </a:xfrm>
            <a:custGeom>
              <a:avLst/>
              <a:gdLst>
                <a:gd name="T0" fmla="*/ 28 w 57"/>
                <a:gd name="T1" fmla="*/ 2 h 52"/>
                <a:gd name="T2" fmla="*/ 30 w 57"/>
                <a:gd name="T3" fmla="*/ 2 h 52"/>
                <a:gd name="T4" fmla="*/ 32 w 57"/>
                <a:gd name="T5" fmla="*/ 4 h 52"/>
                <a:gd name="T6" fmla="*/ 36 w 57"/>
                <a:gd name="T7" fmla="*/ 2 h 52"/>
                <a:gd name="T8" fmla="*/ 43 w 57"/>
                <a:gd name="T9" fmla="*/ 0 h 52"/>
                <a:gd name="T10" fmla="*/ 44 w 57"/>
                <a:gd name="T11" fmla="*/ 5 h 52"/>
                <a:gd name="T12" fmla="*/ 46 w 57"/>
                <a:gd name="T13" fmla="*/ 6 h 52"/>
                <a:gd name="T14" fmla="*/ 45 w 57"/>
                <a:gd name="T15" fmla="*/ 8 h 52"/>
                <a:gd name="T16" fmla="*/ 51 w 57"/>
                <a:gd name="T17" fmla="*/ 15 h 52"/>
                <a:gd name="T18" fmla="*/ 55 w 57"/>
                <a:gd name="T19" fmla="*/ 14 h 52"/>
                <a:gd name="T20" fmla="*/ 57 w 57"/>
                <a:gd name="T21" fmla="*/ 16 h 52"/>
                <a:gd name="T22" fmla="*/ 56 w 57"/>
                <a:gd name="T23" fmla="*/ 21 h 52"/>
                <a:gd name="T24" fmla="*/ 51 w 57"/>
                <a:gd name="T25" fmla="*/ 24 h 52"/>
                <a:gd name="T26" fmla="*/ 52 w 57"/>
                <a:gd name="T27" fmla="*/ 28 h 52"/>
                <a:gd name="T28" fmla="*/ 52 w 57"/>
                <a:gd name="T29" fmla="*/ 34 h 52"/>
                <a:gd name="T30" fmla="*/ 48 w 57"/>
                <a:gd name="T31" fmla="*/ 36 h 52"/>
                <a:gd name="T32" fmla="*/ 47 w 57"/>
                <a:gd name="T33" fmla="*/ 42 h 52"/>
                <a:gd name="T34" fmla="*/ 40 w 57"/>
                <a:gd name="T35" fmla="*/ 44 h 52"/>
                <a:gd name="T36" fmla="*/ 37 w 57"/>
                <a:gd name="T37" fmla="*/ 42 h 52"/>
                <a:gd name="T38" fmla="*/ 34 w 57"/>
                <a:gd name="T39" fmla="*/ 45 h 52"/>
                <a:gd name="T40" fmla="*/ 25 w 57"/>
                <a:gd name="T41" fmla="*/ 44 h 52"/>
                <a:gd name="T42" fmla="*/ 19 w 57"/>
                <a:gd name="T43" fmla="*/ 47 h 52"/>
                <a:gd name="T44" fmla="*/ 14 w 57"/>
                <a:gd name="T45" fmla="*/ 47 h 52"/>
                <a:gd name="T46" fmla="*/ 12 w 57"/>
                <a:gd name="T47" fmla="*/ 48 h 52"/>
                <a:gd name="T48" fmla="*/ 5 w 57"/>
                <a:gd name="T49" fmla="*/ 52 h 52"/>
                <a:gd name="T50" fmla="*/ 0 w 57"/>
                <a:gd name="T51" fmla="*/ 42 h 52"/>
                <a:gd name="T52" fmla="*/ 3 w 57"/>
                <a:gd name="T53" fmla="*/ 38 h 52"/>
                <a:gd name="T54" fmla="*/ 0 w 57"/>
                <a:gd name="T55" fmla="*/ 25 h 52"/>
                <a:gd name="T56" fmla="*/ 7 w 57"/>
                <a:gd name="T57" fmla="*/ 25 h 52"/>
                <a:gd name="T58" fmla="*/ 13 w 57"/>
                <a:gd name="T59" fmla="*/ 20 h 52"/>
                <a:gd name="T60" fmla="*/ 13 w 57"/>
                <a:gd name="T61" fmla="*/ 16 h 52"/>
                <a:gd name="T62" fmla="*/ 17 w 57"/>
                <a:gd name="T63" fmla="*/ 13 h 52"/>
                <a:gd name="T64" fmla="*/ 16 w 57"/>
                <a:gd name="T65" fmla="*/ 7 h 52"/>
                <a:gd name="T66" fmla="*/ 20 w 57"/>
                <a:gd name="T67" fmla="*/ 6 h 52"/>
                <a:gd name="T68" fmla="*/ 23 w 57"/>
                <a:gd name="T69" fmla="*/ 2 h 52"/>
                <a:gd name="T70" fmla="*/ 28 w 57"/>
                <a:gd name="T71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" h="52">
                  <a:moveTo>
                    <a:pt x="28" y="2"/>
                  </a:moveTo>
                  <a:lnTo>
                    <a:pt x="30" y="2"/>
                  </a:lnTo>
                  <a:lnTo>
                    <a:pt x="32" y="4"/>
                  </a:lnTo>
                  <a:lnTo>
                    <a:pt x="36" y="2"/>
                  </a:lnTo>
                  <a:lnTo>
                    <a:pt x="43" y="0"/>
                  </a:lnTo>
                  <a:lnTo>
                    <a:pt x="44" y="5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51" y="15"/>
                  </a:lnTo>
                  <a:lnTo>
                    <a:pt x="55" y="14"/>
                  </a:lnTo>
                  <a:lnTo>
                    <a:pt x="57" y="16"/>
                  </a:lnTo>
                  <a:lnTo>
                    <a:pt x="56" y="21"/>
                  </a:lnTo>
                  <a:lnTo>
                    <a:pt x="51" y="24"/>
                  </a:lnTo>
                  <a:lnTo>
                    <a:pt x="52" y="28"/>
                  </a:lnTo>
                  <a:lnTo>
                    <a:pt x="52" y="34"/>
                  </a:lnTo>
                  <a:lnTo>
                    <a:pt x="48" y="36"/>
                  </a:lnTo>
                  <a:lnTo>
                    <a:pt x="47" y="42"/>
                  </a:lnTo>
                  <a:lnTo>
                    <a:pt x="40" y="44"/>
                  </a:lnTo>
                  <a:lnTo>
                    <a:pt x="37" y="42"/>
                  </a:lnTo>
                  <a:lnTo>
                    <a:pt x="34" y="45"/>
                  </a:lnTo>
                  <a:lnTo>
                    <a:pt x="25" y="44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2" y="48"/>
                  </a:lnTo>
                  <a:lnTo>
                    <a:pt x="5" y="52"/>
                  </a:lnTo>
                  <a:lnTo>
                    <a:pt x="0" y="42"/>
                  </a:lnTo>
                  <a:lnTo>
                    <a:pt x="3" y="38"/>
                  </a:lnTo>
                  <a:lnTo>
                    <a:pt x="0" y="25"/>
                  </a:lnTo>
                  <a:lnTo>
                    <a:pt x="7" y="25"/>
                  </a:lnTo>
                  <a:lnTo>
                    <a:pt x="13" y="20"/>
                  </a:lnTo>
                  <a:lnTo>
                    <a:pt x="13" y="16"/>
                  </a:lnTo>
                  <a:lnTo>
                    <a:pt x="17" y="13"/>
                  </a:lnTo>
                  <a:lnTo>
                    <a:pt x="16" y="7"/>
                  </a:lnTo>
                  <a:lnTo>
                    <a:pt x="20" y="6"/>
                  </a:lnTo>
                  <a:lnTo>
                    <a:pt x="23" y="2"/>
                  </a:lnTo>
                  <a:lnTo>
                    <a:pt x="28" y="2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5" name="Freeform 103"/>
            <p:cNvSpPr>
              <a:spLocks/>
            </p:cNvSpPr>
            <p:nvPr/>
          </p:nvSpPr>
          <p:spPr bwMode="auto">
            <a:xfrm>
              <a:off x="9176864" y="4264684"/>
              <a:ext cx="1119629" cy="1056078"/>
            </a:xfrm>
            <a:custGeom>
              <a:avLst/>
              <a:gdLst>
                <a:gd name="T0" fmla="*/ 28 w 57"/>
                <a:gd name="T1" fmla="*/ 2 h 52"/>
                <a:gd name="T2" fmla="*/ 30 w 57"/>
                <a:gd name="T3" fmla="*/ 2 h 52"/>
                <a:gd name="T4" fmla="*/ 32 w 57"/>
                <a:gd name="T5" fmla="*/ 4 h 52"/>
                <a:gd name="T6" fmla="*/ 36 w 57"/>
                <a:gd name="T7" fmla="*/ 2 h 52"/>
                <a:gd name="T8" fmla="*/ 43 w 57"/>
                <a:gd name="T9" fmla="*/ 0 h 52"/>
                <a:gd name="T10" fmla="*/ 44 w 57"/>
                <a:gd name="T11" fmla="*/ 5 h 52"/>
                <a:gd name="T12" fmla="*/ 46 w 57"/>
                <a:gd name="T13" fmla="*/ 6 h 52"/>
                <a:gd name="T14" fmla="*/ 45 w 57"/>
                <a:gd name="T15" fmla="*/ 8 h 52"/>
                <a:gd name="T16" fmla="*/ 51 w 57"/>
                <a:gd name="T17" fmla="*/ 15 h 52"/>
                <a:gd name="T18" fmla="*/ 55 w 57"/>
                <a:gd name="T19" fmla="*/ 14 h 52"/>
                <a:gd name="T20" fmla="*/ 57 w 57"/>
                <a:gd name="T21" fmla="*/ 16 h 52"/>
                <a:gd name="T22" fmla="*/ 56 w 57"/>
                <a:gd name="T23" fmla="*/ 21 h 52"/>
                <a:gd name="T24" fmla="*/ 51 w 57"/>
                <a:gd name="T25" fmla="*/ 24 h 52"/>
                <a:gd name="T26" fmla="*/ 52 w 57"/>
                <a:gd name="T27" fmla="*/ 28 h 52"/>
                <a:gd name="T28" fmla="*/ 52 w 57"/>
                <a:gd name="T29" fmla="*/ 34 h 52"/>
                <a:gd name="T30" fmla="*/ 48 w 57"/>
                <a:gd name="T31" fmla="*/ 36 h 52"/>
                <a:gd name="T32" fmla="*/ 47 w 57"/>
                <a:gd name="T33" fmla="*/ 42 h 52"/>
                <a:gd name="T34" fmla="*/ 40 w 57"/>
                <a:gd name="T35" fmla="*/ 44 h 52"/>
                <a:gd name="T36" fmla="*/ 37 w 57"/>
                <a:gd name="T37" fmla="*/ 42 h 52"/>
                <a:gd name="T38" fmla="*/ 34 w 57"/>
                <a:gd name="T39" fmla="*/ 45 h 52"/>
                <a:gd name="T40" fmla="*/ 25 w 57"/>
                <a:gd name="T41" fmla="*/ 44 h 52"/>
                <a:gd name="T42" fmla="*/ 19 w 57"/>
                <a:gd name="T43" fmla="*/ 47 h 52"/>
                <a:gd name="T44" fmla="*/ 14 w 57"/>
                <a:gd name="T45" fmla="*/ 47 h 52"/>
                <a:gd name="T46" fmla="*/ 12 w 57"/>
                <a:gd name="T47" fmla="*/ 48 h 52"/>
                <a:gd name="T48" fmla="*/ 5 w 57"/>
                <a:gd name="T49" fmla="*/ 52 h 52"/>
                <a:gd name="T50" fmla="*/ 0 w 57"/>
                <a:gd name="T51" fmla="*/ 42 h 52"/>
                <a:gd name="T52" fmla="*/ 3 w 57"/>
                <a:gd name="T53" fmla="*/ 38 h 52"/>
                <a:gd name="T54" fmla="*/ 0 w 57"/>
                <a:gd name="T55" fmla="*/ 25 h 52"/>
                <a:gd name="T56" fmla="*/ 7 w 57"/>
                <a:gd name="T57" fmla="*/ 25 h 52"/>
                <a:gd name="T58" fmla="*/ 13 w 57"/>
                <a:gd name="T59" fmla="*/ 20 h 52"/>
                <a:gd name="T60" fmla="*/ 13 w 57"/>
                <a:gd name="T61" fmla="*/ 16 h 52"/>
                <a:gd name="T62" fmla="*/ 17 w 57"/>
                <a:gd name="T63" fmla="*/ 13 h 52"/>
                <a:gd name="T64" fmla="*/ 16 w 57"/>
                <a:gd name="T65" fmla="*/ 7 h 52"/>
                <a:gd name="T66" fmla="*/ 20 w 57"/>
                <a:gd name="T67" fmla="*/ 6 h 52"/>
                <a:gd name="T68" fmla="*/ 23 w 57"/>
                <a:gd name="T69" fmla="*/ 2 h 52"/>
                <a:gd name="T70" fmla="*/ 28 w 57"/>
                <a:gd name="T71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" h="52">
                  <a:moveTo>
                    <a:pt x="28" y="2"/>
                  </a:moveTo>
                  <a:lnTo>
                    <a:pt x="30" y="2"/>
                  </a:lnTo>
                  <a:lnTo>
                    <a:pt x="32" y="4"/>
                  </a:lnTo>
                  <a:lnTo>
                    <a:pt x="36" y="2"/>
                  </a:lnTo>
                  <a:lnTo>
                    <a:pt x="43" y="0"/>
                  </a:lnTo>
                  <a:lnTo>
                    <a:pt x="44" y="5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51" y="15"/>
                  </a:lnTo>
                  <a:lnTo>
                    <a:pt x="55" y="14"/>
                  </a:lnTo>
                  <a:lnTo>
                    <a:pt x="57" y="16"/>
                  </a:lnTo>
                  <a:lnTo>
                    <a:pt x="56" y="21"/>
                  </a:lnTo>
                  <a:lnTo>
                    <a:pt x="51" y="24"/>
                  </a:lnTo>
                  <a:lnTo>
                    <a:pt x="52" y="28"/>
                  </a:lnTo>
                  <a:lnTo>
                    <a:pt x="52" y="34"/>
                  </a:lnTo>
                  <a:lnTo>
                    <a:pt x="48" y="36"/>
                  </a:lnTo>
                  <a:lnTo>
                    <a:pt x="47" y="42"/>
                  </a:lnTo>
                  <a:lnTo>
                    <a:pt x="40" y="44"/>
                  </a:lnTo>
                  <a:lnTo>
                    <a:pt x="37" y="42"/>
                  </a:lnTo>
                  <a:lnTo>
                    <a:pt x="34" y="45"/>
                  </a:lnTo>
                  <a:lnTo>
                    <a:pt x="25" y="44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2" y="48"/>
                  </a:lnTo>
                  <a:lnTo>
                    <a:pt x="5" y="52"/>
                  </a:lnTo>
                  <a:lnTo>
                    <a:pt x="0" y="42"/>
                  </a:lnTo>
                  <a:lnTo>
                    <a:pt x="3" y="38"/>
                  </a:lnTo>
                  <a:lnTo>
                    <a:pt x="0" y="25"/>
                  </a:lnTo>
                  <a:lnTo>
                    <a:pt x="7" y="25"/>
                  </a:lnTo>
                  <a:lnTo>
                    <a:pt x="13" y="20"/>
                  </a:lnTo>
                  <a:lnTo>
                    <a:pt x="13" y="16"/>
                  </a:lnTo>
                  <a:lnTo>
                    <a:pt x="17" y="13"/>
                  </a:lnTo>
                  <a:lnTo>
                    <a:pt x="16" y="7"/>
                  </a:lnTo>
                  <a:lnTo>
                    <a:pt x="20" y="6"/>
                  </a:lnTo>
                  <a:lnTo>
                    <a:pt x="23" y="2"/>
                  </a:lnTo>
                  <a:lnTo>
                    <a:pt x="28" y="2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6" name="Freeform 104"/>
            <p:cNvSpPr>
              <a:spLocks/>
            </p:cNvSpPr>
            <p:nvPr/>
          </p:nvSpPr>
          <p:spPr bwMode="auto">
            <a:xfrm>
              <a:off x="9766504" y="5827491"/>
              <a:ext cx="431332" cy="546983"/>
            </a:xfrm>
            <a:custGeom>
              <a:avLst/>
              <a:gdLst>
                <a:gd name="T0" fmla="*/ 2 w 22"/>
                <a:gd name="T1" fmla="*/ 0 h 27"/>
                <a:gd name="T2" fmla="*/ 6 w 22"/>
                <a:gd name="T3" fmla="*/ 0 h 27"/>
                <a:gd name="T4" fmla="*/ 13 w 22"/>
                <a:gd name="T5" fmla="*/ 0 h 27"/>
                <a:gd name="T6" fmla="*/ 14 w 22"/>
                <a:gd name="T7" fmla="*/ 4 h 27"/>
                <a:gd name="T8" fmla="*/ 19 w 22"/>
                <a:gd name="T9" fmla="*/ 7 h 27"/>
                <a:gd name="T10" fmla="*/ 19 w 22"/>
                <a:gd name="T11" fmla="*/ 9 h 27"/>
                <a:gd name="T12" fmla="*/ 22 w 22"/>
                <a:gd name="T13" fmla="*/ 12 h 27"/>
                <a:gd name="T14" fmla="*/ 22 w 22"/>
                <a:gd name="T15" fmla="*/ 14 h 27"/>
                <a:gd name="T16" fmla="*/ 17 w 22"/>
                <a:gd name="T17" fmla="*/ 17 h 27"/>
                <a:gd name="T18" fmla="*/ 17 w 22"/>
                <a:gd name="T19" fmla="*/ 21 h 27"/>
                <a:gd name="T20" fmla="*/ 15 w 22"/>
                <a:gd name="T21" fmla="*/ 24 h 27"/>
                <a:gd name="T22" fmla="*/ 14 w 22"/>
                <a:gd name="T23" fmla="*/ 27 h 27"/>
                <a:gd name="T24" fmla="*/ 11 w 22"/>
                <a:gd name="T25" fmla="*/ 26 h 27"/>
                <a:gd name="T26" fmla="*/ 8 w 22"/>
                <a:gd name="T27" fmla="*/ 13 h 27"/>
                <a:gd name="T28" fmla="*/ 0 w 22"/>
                <a:gd name="T29" fmla="*/ 3 h 27"/>
                <a:gd name="T30" fmla="*/ 2 w 22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7">
                  <a:moveTo>
                    <a:pt x="2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14" y="4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15" y="24"/>
                  </a:lnTo>
                  <a:lnTo>
                    <a:pt x="14" y="27"/>
                  </a:lnTo>
                  <a:lnTo>
                    <a:pt x="11" y="26"/>
                  </a:lnTo>
                  <a:lnTo>
                    <a:pt x="8" y="13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7" name="Freeform 105"/>
            <p:cNvSpPr>
              <a:spLocks/>
            </p:cNvSpPr>
            <p:nvPr/>
          </p:nvSpPr>
          <p:spPr bwMode="auto">
            <a:xfrm>
              <a:off x="9766504" y="5827491"/>
              <a:ext cx="431332" cy="546983"/>
            </a:xfrm>
            <a:custGeom>
              <a:avLst/>
              <a:gdLst>
                <a:gd name="T0" fmla="*/ 2 w 22"/>
                <a:gd name="T1" fmla="*/ 0 h 27"/>
                <a:gd name="T2" fmla="*/ 6 w 22"/>
                <a:gd name="T3" fmla="*/ 0 h 27"/>
                <a:gd name="T4" fmla="*/ 13 w 22"/>
                <a:gd name="T5" fmla="*/ 0 h 27"/>
                <a:gd name="T6" fmla="*/ 14 w 22"/>
                <a:gd name="T7" fmla="*/ 4 h 27"/>
                <a:gd name="T8" fmla="*/ 19 w 22"/>
                <a:gd name="T9" fmla="*/ 7 h 27"/>
                <a:gd name="T10" fmla="*/ 19 w 22"/>
                <a:gd name="T11" fmla="*/ 9 h 27"/>
                <a:gd name="T12" fmla="*/ 22 w 22"/>
                <a:gd name="T13" fmla="*/ 12 h 27"/>
                <a:gd name="T14" fmla="*/ 22 w 22"/>
                <a:gd name="T15" fmla="*/ 14 h 27"/>
                <a:gd name="T16" fmla="*/ 17 w 22"/>
                <a:gd name="T17" fmla="*/ 17 h 27"/>
                <a:gd name="T18" fmla="*/ 17 w 22"/>
                <a:gd name="T19" fmla="*/ 21 h 27"/>
                <a:gd name="T20" fmla="*/ 15 w 22"/>
                <a:gd name="T21" fmla="*/ 24 h 27"/>
                <a:gd name="T22" fmla="*/ 14 w 22"/>
                <a:gd name="T23" fmla="*/ 27 h 27"/>
                <a:gd name="T24" fmla="*/ 11 w 22"/>
                <a:gd name="T25" fmla="*/ 26 h 27"/>
                <a:gd name="T26" fmla="*/ 8 w 22"/>
                <a:gd name="T27" fmla="*/ 13 h 27"/>
                <a:gd name="T28" fmla="*/ 0 w 22"/>
                <a:gd name="T29" fmla="*/ 3 h 27"/>
                <a:gd name="T30" fmla="*/ 2 w 22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7">
                  <a:moveTo>
                    <a:pt x="2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14" y="4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15" y="24"/>
                  </a:lnTo>
                  <a:lnTo>
                    <a:pt x="14" y="27"/>
                  </a:lnTo>
                  <a:lnTo>
                    <a:pt x="11" y="26"/>
                  </a:lnTo>
                  <a:lnTo>
                    <a:pt x="8" y="13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8" name="Freeform 112"/>
            <p:cNvSpPr>
              <a:spLocks/>
            </p:cNvSpPr>
            <p:nvPr/>
          </p:nvSpPr>
          <p:spPr bwMode="auto">
            <a:xfrm>
              <a:off x="8036586" y="6232401"/>
              <a:ext cx="412978" cy="284147"/>
            </a:xfrm>
            <a:custGeom>
              <a:avLst/>
              <a:gdLst>
                <a:gd name="T0" fmla="*/ 2 w 21"/>
                <a:gd name="T1" fmla="*/ 14 h 14"/>
                <a:gd name="T2" fmla="*/ 1 w 21"/>
                <a:gd name="T3" fmla="*/ 13 h 14"/>
                <a:gd name="T4" fmla="*/ 3 w 21"/>
                <a:gd name="T5" fmla="*/ 12 h 14"/>
                <a:gd name="T6" fmla="*/ 0 w 21"/>
                <a:gd name="T7" fmla="*/ 6 h 14"/>
                <a:gd name="T8" fmla="*/ 1 w 21"/>
                <a:gd name="T9" fmla="*/ 4 h 14"/>
                <a:gd name="T10" fmla="*/ 7 w 21"/>
                <a:gd name="T11" fmla="*/ 4 h 14"/>
                <a:gd name="T12" fmla="*/ 18 w 21"/>
                <a:gd name="T13" fmla="*/ 0 h 14"/>
                <a:gd name="T14" fmla="*/ 21 w 21"/>
                <a:gd name="T15" fmla="*/ 3 h 14"/>
                <a:gd name="T16" fmla="*/ 20 w 21"/>
                <a:gd name="T17" fmla="*/ 5 h 14"/>
                <a:gd name="T18" fmla="*/ 18 w 21"/>
                <a:gd name="T19" fmla="*/ 7 h 14"/>
                <a:gd name="T20" fmla="*/ 17 w 21"/>
                <a:gd name="T21" fmla="*/ 10 h 14"/>
                <a:gd name="T22" fmla="*/ 12 w 21"/>
                <a:gd name="T23" fmla="*/ 11 h 14"/>
                <a:gd name="T24" fmla="*/ 6 w 21"/>
                <a:gd name="T25" fmla="*/ 12 h 14"/>
                <a:gd name="T26" fmla="*/ 2 w 21"/>
                <a:gd name="T2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14">
                  <a:moveTo>
                    <a:pt x="2" y="14"/>
                  </a:moveTo>
                  <a:lnTo>
                    <a:pt x="1" y="13"/>
                  </a:lnTo>
                  <a:lnTo>
                    <a:pt x="3" y="12"/>
                  </a:lnTo>
                  <a:lnTo>
                    <a:pt x="0" y="6"/>
                  </a:lnTo>
                  <a:lnTo>
                    <a:pt x="1" y="4"/>
                  </a:lnTo>
                  <a:lnTo>
                    <a:pt x="7" y="4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2" y="11"/>
                  </a:lnTo>
                  <a:lnTo>
                    <a:pt x="6" y="12"/>
                  </a:lnTo>
                  <a:lnTo>
                    <a:pt x="2" y="14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09" name="Freeform 113"/>
            <p:cNvSpPr>
              <a:spLocks/>
            </p:cNvSpPr>
            <p:nvPr/>
          </p:nvSpPr>
          <p:spPr bwMode="auto">
            <a:xfrm>
              <a:off x="8036586" y="6232401"/>
              <a:ext cx="412978" cy="284147"/>
            </a:xfrm>
            <a:custGeom>
              <a:avLst/>
              <a:gdLst>
                <a:gd name="T0" fmla="*/ 2 w 21"/>
                <a:gd name="T1" fmla="*/ 14 h 14"/>
                <a:gd name="T2" fmla="*/ 1 w 21"/>
                <a:gd name="T3" fmla="*/ 13 h 14"/>
                <a:gd name="T4" fmla="*/ 3 w 21"/>
                <a:gd name="T5" fmla="*/ 12 h 14"/>
                <a:gd name="T6" fmla="*/ 0 w 21"/>
                <a:gd name="T7" fmla="*/ 6 h 14"/>
                <a:gd name="T8" fmla="*/ 1 w 21"/>
                <a:gd name="T9" fmla="*/ 4 h 14"/>
                <a:gd name="T10" fmla="*/ 7 w 21"/>
                <a:gd name="T11" fmla="*/ 4 h 14"/>
                <a:gd name="T12" fmla="*/ 18 w 21"/>
                <a:gd name="T13" fmla="*/ 0 h 14"/>
                <a:gd name="T14" fmla="*/ 21 w 21"/>
                <a:gd name="T15" fmla="*/ 3 h 14"/>
                <a:gd name="T16" fmla="*/ 20 w 21"/>
                <a:gd name="T17" fmla="*/ 5 h 14"/>
                <a:gd name="T18" fmla="*/ 18 w 21"/>
                <a:gd name="T19" fmla="*/ 7 h 14"/>
                <a:gd name="T20" fmla="*/ 17 w 21"/>
                <a:gd name="T21" fmla="*/ 10 h 14"/>
                <a:gd name="T22" fmla="*/ 12 w 21"/>
                <a:gd name="T23" fmla="*/ 11 h 14"/>
                <a:gd name="T24" fmla="*/ 6 w 21"/>
                <a:gd name="T25" fmla="*/ 12 h 14"/>
                <a:gd name="T26" fmla="*/ 2 w 21"/>
                <a:gd name="T2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14">
                  <a:moveTo>
                    <a:pt x="2" y="14"/>
                  </a:moveTo>
                  <a:lnTo>
                    <a:pt x="1" y="13"/>
                  </a:lnTo>
                  <a:lnTo>
                    <a:pt x="3" y="12"/>
                  </a:lnTo>
                  <a:lnTo>
                    <a:pt x="0" y="6"/>
                  </a:lnTo>
                  <a:lnTo>
                    <a:pt x="1" y="4"/>
                  </a:lnTo>
                  <a:lnTo>
                    <a:pt x="7" y="4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2" y="11"/>
                  </a:lnTo>
                  <a:lnTo>
                    <a:pt x="6" y="12"/>
                  </a:lnTo>
                  <a:lnTo>
                    <a:pt x="2" y="14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0" name="Freeform 114"/>
            <p:cNvSpPr>
              <a:spLocks/>
            </p:cNvSpPr>
            <p:nvPr/>
          </p:nvSpPr>
          <p:spPr bwMode="auto">
            <a:xfrm>
              <a:off x="8075590" y="6312910"/>
              <a:ext cx="766304" cy="750620"/>
            </a:xfrm>
            <a:custGeom>
              <a:avLst/>
              <a:gdLst>
                <a:gd name="T0" fmla="*/ 37 w 39"/>
                <a:gd name="T1" fmla="*/ 8 h 37"/>
                <a:gd name="T2" fmla="*/ 39 w 39"/>
                <a:gd name="T3" fmla="*/ 10 h 37"/>
                <a:gd name="T4" fmla="*/ 37 w 39"/>
                <a:gd name="T5" fmla="*/ 14 h 37"/>
                <a:gd name="T6" fmla="*/ 35 w 39"/>
                <a:gd name="T7" fmla="*/ 13 h 37"/>
                <a:gd name="T8" fmla="*/ 30 w 39"/>
                <a:gd name="T9" fmla="*/ 13 h 37"/>
                <a:gd name="T10" fmla="*/ 24 w 39"/>
                <a:gd name="T11" fmla="*/ 11 h 37"/>
                <a:gd name="T12" fmla="*/ 24 w 39"/>
                <a:gd name="T13" fmla="*/ 13 h 37"/>
                <a:gd name="T14" fmla="*/ 22 w 39"/>
                <a:gd name="T15" fmla="*/ 13 h 37"/>
                <a:gd name="T16" fmla="*/ 18 w 39"/>
                <a:gd name="T17" fmla="*/ 11 h 37"/>
                <a:gd name="T18" fmla="*/ 17 w 39"/>
                <a:gd name="T19" fmla="*/ 17 h 37"/>
                <a:gd name="T20" fmla="*/ 25 w 39"/>
                <a:gd name="T21" fmla="*/ 25 h 37"/>
                <a:gd name="T22" fmla="*/ 28 w 39"/>
                <a:gd name="T23" fmla="*/ 28 h 37"/>
                <a:gd name="T24" fmla="*/ 30 w 39"/>
                <a:gd name="T25" fmla="*/ 35 h 37"/>
                <a:gd name="T26" fmla="*/ 31 w 39"/>
                <a:gd name="T27" fmla="*/ 36 h 37"/>
                <a:gd name="T28" fmla="*/ 31 w 39"/>
                <a:gd name="T29" fmla="*/ 37 h 37"/>
                <a:gd name="T30" fmla="*/ 29 w 39"/>
                <a:gd name="T31" fmla="*/ 35 h 37"/>
                <a:gd name="T32" fmla="*/ 24 w 39"/>
                <a:gd name="T33" fmla="*/ 33 h 37"/>
                <a:gd name="T34" fmla="*/ 26 w 39"/>
                <a:gd name="T35" fmla="*/ 33 h 37"/>
                <a:gd name="T36" fmla="*/ 22 w 39"/>
                <a:gd name="T37" fmla="*/ 29 h 37"/>
                <a:gd name="T38" fmla="*/ 16 w 39"/>
                <a:gd name="T39" fmla="*/ 28 h 37"/>
                <a:gd name="T40" fmla="*/ 10 w 39"/>
                <a:gd name="T41" fmla="*/ 22 h 37"/>
                <a:gd name="T42" fmla="*/ 12 w 39"/>
                <a:gd name="T43" fmla="*/ 20 h 37"/>
                <a:gd name="T44" fmla="*/ 7 w 39"/>
                <a:gd name="T45" fmla="*/ 13 h 37"/>
                <a:gd name="T46" fmla="*/ 4 w 39"/>
                <a:gd name="T47" fmla="*/ 11 h 37"/>
                <a:gd name="T48" fmla="*/ 1 w 39"/>
                <a:gd name="T49" fmla="*/ 16 h 37"/>
                <a:gd name="T50" fmla="*/ 0 w 39"/>
                <a:gd name="T51" fmla="*/ 10 h 37"/>
                <a:gd name="T52" fmla="*/ 4 w 39"/>
                <a:gd name="T53" fmla="*/ 8 h 37"/>
                <a:gd name="T54" fmla="*/ 10 w 39"/>
                <a:gd name="T55" fmla="*/ 7 h 37"/>
                <a:gd name="T56" fmla="*/ 15 w 39"/>
                <a:gd name="T57" fmla="*/ 6 h 37"/>
                <a:gd name="T58" fmla="*/ 16 w 39"/>
                <a:gd name="T59" fmla="*/ 3 h 37"/>
                <a:gd name="T60" fmla="*/ 18 w 39"/>
                <a:gd name="T61" fmla="*/ 1 h 37"/>
                <a:gd name="T62" fmla="*/ 19 w 39"/>
                <a:gd name="T63" fmla="*/ 0 h 37"/>
                <a:gd name="T64" fmla="*/ 28 w 39"/>
                <a:gd name="T65" fmla="*/ 7 h 37"/>
                <a:gd name="T66" fmla="*/ 35 w 39"/>
                <a:gd name="T67" fmla="*/ 5 h 37"/>
                <a:gd name="T68" fmla="*/ 37 w 39"/>
                <a:gd name="T69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37">
                  <a:moveTo>
                    <a:pt x="37" y="8"/>
                  </a:moveTo>
                  <a:lnTo>
                    <a:pt x="39" y="10"/>
                  </a:lnTo>
                  <a:lnTo>
                    <a:pt x="37" y="14"/>
                  </a:lnTo>
                  <a:lnTo>
                    <a:pt x="35" y="13"/>
                  </a:lnTo>
                  <a:lnTo>
                    <a:pt x="30" y="13"/>
                  </a:lnTo>
                  <a:lnTo>
                    <a:pt x="24" y="11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18" y="11"/>
                  </a:lnTo>
                  <a:lnTo>
                    <a:pt x="17" y="17"/>
                  </a:lnTo>
                  <a:lnTo>
                    <a:pt x="25" y="25"/>
                  </a:lnTo>
                  <a:lnTo>
                    <a:pt x="28" y="28"/>
                  </a:lnTo>
                  <a:lnTo>
                    <a:pt x="30" y="35"/>
                  </a:lnTo>
                  <a:lnTo>
                    <a:pt x="31" y="36"/>
                  </a:lnTo>
                  <a:lnTo>
                    <a:pt x="31" y="37"/>
                  </a:lnTo>
                  <a:lnTo>
                    <a:pt x="29" y="35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2" y="29"/>
                  </a:lnTo>
                  <a:lnTo>
                    <a:pt x="16" y="28"/>
                  </a:lnTo>
                  <a:lnTo>
                    <a:pt x="10" y="22"/>
                  </a:lnTo>
                  <a:lnTo>
                    <a:pt x="12" y="20"/>
                  </a:lnTo>
                  <a:lnTo>
                    <a:pt x="7" y="13"/>
                  </a:lnTo>
                  <a:lnTo>
                    <a:pt x="4" y="11"/>
                  </a:lnTo>
                  <a:lnTo>
                    <a:pt x="1" y="16"/>
                  </a:lnTo>
                  <a:lnTo>
                    <a:pt x="0" y="10"/>
                  </a:lnTo>
                  <a:lnTo>
                    <a:pt x="4" y="8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6" y="3"/>
                  </a:lnTo>
                  <a:lnTo>
                    <a:pt x="18" y="1"/>
                  </a:lnTo>
                  <a:lnTo>
                    <a:pt x="19" y="0"/>
                  </a:lnTo>
                  <a:lnTo>
                    <a:pt x="28" y="7"/>
                  </a:lnTo>
                  <a:lnTo>
                    <a:pt x="35" y="5"/>
                  </a:lnTo>
                  <a:lnTo>
                    <a:pt x="37" y="8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1" name="Freeform 115"/>
            <p:cNvSpPr>
              <a:spLocks/>
            </p:cNvSpPr>
            <p:nvPr/>
          </p:nvSpPr>
          <p:spPr bwMode="auto">
            <a:xfrm>
              <a:off x="8075590" y="6312910"/>
              <a:ext cx="766304" cy="750620"/>
            </a:xfrm>
            <a:custGeom>
              <a:avLst/>
              <a:gdLst>
                <a:gd name="T0" fmla="*/ 37 w 39"/>
                <a:gd name="T1" fmla="*/ 8 h 37"/>
                <a:gd name="T2" fmla="*/ 39 w 39"/>
                <a:gd name="T3" fmla="*/ 10 h 37"/>
                <a:gd name="T4" fmla="*/ 37 w 39"/>
                <a:gd name="T5" fmla="*/ 14 h 37"/>
                <a:gd name="T6" fmla="*/ 35 w 39"/>
                <a:gd name="T7" fmla="*/ 13 h 37"/>
                <a:gd name="T8" fmla="*/ 30 w 39"/>
                <a:gd name="T9" fmla="*/ 13 h 37"/>
                <a:gd name="T10" fmla="*/ 24 w 39"/>
                <a:gd name="T11" fmla="*/ 11 h 37"/>
                <a:gd name="T12" fmla="*/ 24 w 39"/>
                <a:gd name="T13" fmla="*/ 13 h 37"/>
                <a:gd name="T14" fmla="*/ 22 w 39"/>
                <a:gd name="T15" fmla="*/ 13 h 37"/>
                <a:gd name="T16" fmla="*/ 18 w 39"/>
                <a:gd name="T17" fmla="*/ 11 h 37"/>
                <a:gd name="T18" fmla="*/ 17 w 39"/>
                <a:gd name="T19" fmla="*/ 17 h 37"/>
                <a:gd name="T20" fmla="*/ 25 w 39"/>
                <a:gd name="T21" fmla="*/ 25 h 37"/>
                <a:gd name="T22" fmla="*/ 28 w 39"/>
                <a:gd name="T23" fmla="*/ 28 h 37"/>
                <a:gd name="T24" fmla="*/ 30 w 39"/>
                <a:gd name="T25" fmla="*/ 35 h 37"/>
                <a:gd name="T26" fmla="*/ 31 w 39"/>
                <a:gd name="T27" fmla="*/ 36 h 37"/>
                <a:gd name="T28" fmla="*/ 31 w 39"/>
                <a:gd name="T29" fmla="*/ 37 h 37"/>
                <a:gd name="T30" fmla="*/ 29 w 39"/>
                <a:gd name="T31" fmla="*/ 35 h 37"/>
                <a:gd name="T32" fmla="*/ 24 w 39"/>
                <a:gd name="T33" fmla="*/ 33 h 37"/>
                <a:gd name="T34" fmla="*/ 26 w 39"/>
                <a:gd name="T35" fmla="*/ 33 h 37"/>
                <a:gd name="T36" fmla="*/ 22 w 39"/>
                <a:gd name="T37" fmla="*/ 29 h 37"/>
                <a:gd name="T38" fmla="*/ 16 w 39"/>
                <a:gd name="T39" fmla="*/ 28 h 37"/>
                <a:gd name="T40" fmla="*/ 10 w 39"/>
                <a:gd name="T41" fmla="*/ 22 h 37"/>
                <a:gd name="T42" fmla="*/ 12 w 39"/>
                <a:gd name="T43" fmla="*/ 20 h 37"/>
                <a:gd name="T44" fmla="*/ 7 w 39"/>
                <a:gd name="T45" fmla="*/ 13 h 37"/>
                <a:gd name="T46" fmla="*/ 4 w 39"/>
                <a:gd name="T47" fmla="*/ 11 h 37"/>
                <a:gd name="T48" fmla="*/ 1 w 39"/>
                <a:gd name="T49" fmla="*/ 16 h 37"/>
                <a:gd name="T50" fmla="*/ 0 w 39"/>
                <a:gd name="T51" fmla="*/ 10 h 37"/>
                <a:gd name="T52" fmla="*/ 4 w 39"/>
                <a:gd name="T53" fmla="*/ 8 h 37"/>
                <a:gd name="T54" fmla="*/ 10 w 39"/>
                <a:gd name="T55" fmla="*/ 7 h 37"/>
                <a:gd name="T56" fmla="*/ 15 w 39"/>
                <a:gd name="T57" fmla="*/ 6 h 37"/>
                <a:gd name="T58" fmla="*/ 16 w 39"/>
                <a:gd name="T59" fmla="*/ 3 h 37"/>
                <a:gd name="T60" fmla="*/ 18 w 39"/>
                <a:gd name="T61" fmla="*/ 1 h 37"/>
                <a:gd name="T62" fmla="*/ 19 w 39"/>
                <a:gd name="T63" fmla="*/ 0 h 37"/>
                <a:gd name="T64" fmla="*/ 28 w 39"/>
                <a:gd name="T65" fmla="*/ 7 h 37"/>
                <a:gd name="T66" fmla="*/ 35 w 39"/>
                <a:gd name="T67" fmla="*/ 5 h 37"/>
                <a:gd name="T68" fmla="*/ 37 w 39"/>
                <a:gd name="T69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37">
                  <a:moveTo>
                    <a:pt x="37" y="8"/>
                  </a:moveTo>
                  <a:lnTo>
                    <a:pt x="39" y="10"/>
                  </a:lnTo>
                  <a:lnTo>
                    <a:pt x="37" y="14"/>
                  </a:lnTo>
                  <a:lnTo>
                    <a:pt x="35" y="13"/>
                  </a:lnTo>
                  <a:lnTo>
                    <a:pt x="30" y="13"/>
                  </a:lnTo>
                  <a:lnTo>
                    <a:pt x="24" y="11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18" y="11"/>
                  </a:lnTo>
                  <a:lnTo>
                    <a:pt x="17" y="17"/>
                  </a:lnTo>
                  <a:lnTo>
                    <a:pt x="25" y="25"/>
                  </a:lnTo>
                  <a:lnTo>
                    <a:pt x="28" y="28"/>
                  </a:lnTo>
                  <a:lnTo>
                    <a:pt x="30" y="35"/>
                  </a:lnTo>
                  <a:lnTo>
                    <a:pt x="31" y="36"/>
                  </a:lnTo>
                  <a:lnTo>
                    <a:pt x="31" y="37"/>
                  </a:lnTo>
                  <a:lnTo>
                    <a:pt x="29" y="35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2" y="29"/>
                  </a:lnTo>
                  <a:lnTo>
                    <a:pt x="16" y="28"/>
                  </a:lnTo>
                  <a:lnTo>
                    <a:pt x="10" y="22"/>
                  </a:lnTo>
                  <a:lnTo>
                    <a:pt x="12" y="20"/>
                  </a:lnTo>
                  <a:lnTo>
                    <a:pt x="7" y="13"/>
                  </a:lnTo>
                  <a:lnTo>
                    <a:pt x="4" y="11"/>
                  </a:lnTo>
                  <a:lnTo>
                    <a:pt x="1" y="16"/>
                  </a:lnTo>
                  <a:lnTo>
                    <a:pt x="0" y="10"/>
                  </a:lnTo>
                  <a:lnTo>
                    <a:pt x="4" y="8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6" y="3"/>
                  </a:lnTo>
                  <a:lnTo>
                    <a:pt x="18" y="1"/>
                  </a:lnTo>
                  <a:lnTo>
                    <a:pt x="19" y="0"/>
                  </a:lnTo>
                  <a:lnTo>
                    <a:pt x="28" y="7"/>
                  </a:lnTo>
                  <a:lnTo>
                    <a:pt x="35" y="5"/>
                  </a:lnTo>
                  <a:lnTo>
                    <a:pt x="37" y="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2" name="Freeform 116"/>
            <p:cNvSpPr>
              <a:spLocks/>
            </p:cNvSpPr>
            <p:nvPr/>
          </p:nvSpPr>
          <p:spPr bwMode="auto">
            <a:xfrm>
              <a:off x="8410561" y="6535491"/>
              <a:ext cx="470335" cy="506728"/>
            </a:xfrm>
            <a:custGeom>
              <a:avLst/>
              <a:gdLst>
                <a:gd name="T0" fmla="*/ 23 w 24"/>
                <a:gd name="T1" fmla="*/ 5 h 25"/>
                <a:gd name="T2" fmla="*/ 22 w 24"/>
                <a:gd name="T3" fmla="*/ 9 h 25"/>
                <a:gd name="T4" fmla="*/ 21 w 24"/>
                <a:gd name="T5" fmla="*/ 11 h 25"/>
                <a:gd name="T6" fmla="*/ 24 w 24"/>
                <a:gd name="T7" fmla="*/ 14 h 25"/>
                <a:gd name="T8" fmla="*/ 23 w 24"/>
                <a:gd name="T9" fmla="*/ 17 h 25"/>
                <a:gd name="T10" fmla="*/ 22 w 24"/>
                <a:gd name="T11" fmla="*/ 19 h 25"/>
                <a:gd name="T12" fmla="*/ 20 w 24"/>
                <a:gd name="T13" fmla="*/ 21 h 25"/>
                <a:gd name="T14" fmla="*/ 18 w 24"/>
                <a:gd name="T15" fmla="*/ 21 h 25"/>
                <a:gd name="T16" fmla="*/ 16 w 24"/>
                <a:gd name="T17" fmla="*/ 23 h 25"/>
                <a:gd name="T18" fmla="*/ 14 w 24"/>
                <a:gd name="T19" fmla="*/ 25 h 25"/>
                <a:gd name="T20" fmla="*/ 13 w 24"/>
                <a:gd name="T21" fmla="*/ 24 h 25"/>
                <a:gd name="T22" fmla="*/ 11 w 24"/>
                <a:gd name="T23" fmla="*/ 17 h 25"/>
                <a:gd name="T24" fmla="*/ 8 w 24"/>
                <a:gd name="T25" fmla="*/ 14 h 25"/>
                <a:gd name="T26" fmla="*/ 0 w 24"/>
                <a:gd name="T27" fmla="*/ 6 h 25"/>
                <a:gd name="T28" fmla="*/ 1 w 24"/>
                <a:gd name="T29" fmla="*/ 0 h 25"/>
                <a:gd name="T30" fmla="*/ 5 w 24"/>
                <a:gd name="T31" fmla="*/ 2 h 25"/>
                <a:gd name="T32" fmla="*/ 7 w 24"/>
                <a:gd name="T33" fmla="*/ 2 h 25"/>
                <a:gd name="T34" fmla="*/ 7 w 24"/>
                <a:gd name="T35" fmla="*/ 0 h 25"/>
                <a:gd name="T36" fmla="*/ 13 w 24"/>
                <a:gd name="T37" fmla="*/ 1 h 25"/>
                <a:gd name="T38" fmla="*/ 18 w 24"/>
                <a:gd name="T39" fmla="*/ 2 h 25"/>
                <a:gd name="T40" fmla="*/ 20 w 24"/>
                <a:gd name="T41" fmla="*/ 3 h 25"/>
                <a:gd name="T42" fmla="*/ 23 w 24"/>
                <a:gd name="T43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3" y="5"/>
                  </a:moveTo>
                  <a:lnTo>
                    <a:pt x="22" y="9"/>
                  </a:lnTo>
                  <a:lnTo>
                    <a:pt x="21" y="11"/>
                  </a:lnTo>
                  <a:lnTo>
                    <a:pt x="24" y="14"/>
                  </a:lnTo>
                  <a:lnTo>
                    <a:pt x="23" y="17"/>
                  </a:lnTo>
                  <a:lnTo>
                    <a:pt x="22" y="19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6" y="23"/>
                  </a:lnTo>
                  <a:lnTo>
                    <a:pt x="14" y="25"/>
                  </a:lnTo>
                  <a:lnTo>
                    <a:pt x="13" y="24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0" y="6"/>
                  </a:lnTo>
                  <a:lnTo>
                    <a:pt x="1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3" name="Freeform 117"/>
            <p:cNvSpPr>
              <a:spLocks/>
            </p:cNvSpPr>
            <p:nvPr/>
          </p:nvSpPr>
          <p:spPr bwMode="auto">
            <a:xfrm>
              <a:off x="8410561" y="6535491"/>
              <a:ext cx="470335" cy="506728"/>
            </a:xfrm>
            <a:custGeom>
              <a:avLst/>
              <a:gdLst>
                <a:gd name="T0" fmla="*/ 23 w 24"/>
                <a:gd name="T1" fmla="*/ 5 h 25"/>
                <a:gd name="T2" fmla="*/ 22 w 24"/>
                <a:gd name="T3" fmla="*/ 9 h 25"/>
                <a:gd name="T4" fmla="*/ 21 w 24"/>
                <a:gd name="T5" fmla="*/ 11 h 25"/>
                <a:gd name="T6" fmla="*/ 24 w 24"/>
                <a:gd name="T7" fmla="*/ 14 h 25"/>
                <a:gd name="T8" fmla="*/ 23 w 24"/>
                <a:gd name="T9" fmla="*/ 17 h 25"/>
                <a:gd name="T10" fmla="*/ 22 w 24"/>
                <a:gd name="T11" fmla="*/ 19 h 25"/>
                <a:gd name="T12" fmla="*/ 20 w 24"/>
                <a:gd name="T13" fmla="*/ 21 h 25"/>
                <a:gd name="T14" fmla="*/ 18 w 24"/>
                <a:gd name="T15" fmla="*/ 21 h 25"/>
                <a:gd name="T16" fmla="*/ 16 w 24"/>
                <a:gd name="T17" fmla="*/ 23 h 25"/>
                <a:gd name="T18" fmla="*/ 14 w 24"/>
                <a:gd name="T19" fmla="*/ 25 h 25"/>
                <a:gd name="T20" fmla="*/ 13 w 24"/>
                <a:gd name="T21" fmla="*/ 24 h 25"/>
                <a:gd name="T22" fmla="*/ 11 w 24"/>
                <a:gd name="T23" fmla="*/ 17 h 25"/>
                <a:gd name="T24" fmla="*/ 8 w 24"/>
                <a:gd name="T25" fmla="*/ 14 h 25"/>
                <a:gd name="T26" fmla="*/ 0 w 24"/>
                <a:gd name="T27" fmla="*/ 6 h 25"/>
                <a:gd name="T28" fmla="*/ 1 w 24"/>
                <a:gd name="T29" fmla="*/ 0 h 25"/>
                <a:gd name="T30" fmla="*/ 5 w 24"/>
                <a:gd name="T31" fmla="*/ 2 h 25"/>
                <a:gd name="T32" fmla="*/ 7 w 24"/>
                <a:gd name="T33" fmla="*/ 2 h 25"/>
                <a:gd name="T34" fmla="*/ 7 w 24"/>
                <a:gd name="T35" fmla="*/ 0 h 25"/>
                <a:gd name="T36" fmla="*/ 13 w 24"/>
                <a:gd name="T37" fmla="*/ 1 h 25"/>
                <a:gd name="T38" fmla="*/ 18 w 24"/>
                <a:gd name="T39" fmla="*/ 2 h 25"/>
                <a:gd name="T40" fmla="*/ 20 w 24"/>
                <a:gd name="T41" fmla="*/ 3 h 25"/>
                <a:gd name="T42" fmla="*/ 23 w 24"/>
                <a:gd name="T43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3" y="5"/>
                  </a:moveTo>
                  <a:lnTo>
                    <a:pt x="22" y="9"/>
                  </a:lnTo>
                  <a:lnTo>
                    <a:pt x="21" y="11"/>
                  </a:lnTo>
                  <a:lnTo>
                    <a:pt x="24" y="14"/>
                  </a:lnTo>
                  <a:lnTo>
                    <a:pt x="23" y="17"/>
                  </a:lnTo>
                  <a:lnTo>
                    <a:pt x="22" y="19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6" y="23"/>
                  </a:lnTo>
                  <a:lnTo>
                    <a:pt x="14" y="25"/>
                  </a:lnTo>
                  <a:lnTo>
                    <a:pt x="13" y="24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0" y="6"/>
                  </a:lnTo>
                  <a:lnTo>
                    <a:pt x="1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4" name="Freeform 118"/>
            <p:cNvSpPr>
              <a:spLocks/>
            </p:cNvSpPr>
            <p:nvPr/>
          </p:nvSpPr>
          <p:spPr bwMode="auto">
            <a:xfrm>
              <a:off x="9057559" y="3575630"/>
              <a:ext cx="433626" cy="466473"/>
            </a:xfrm>
            <a:custGeom>
              <a:avLst/>
              <a:gdLst>
                <a:gd name="T0" fmla="*/ 22 w 22"/>
                <a:gd name="T1" fmla="*/ 7 h 23"/>
                <a:gd name="T2" fmla="*/ 21 w 22"/>
                <a:gd name="T3" fmla="*/ 10 h 23"/>
                <a:gd name="T4" fmla="*/ 21 w 22"/>
                <a:gd name="T5" fmla="*/ 15 h 23"/>
                <a:gd name="T6" fmla="*/ 21 w 22"/>
                <a:gd name="T7" fmla="*/ 20 h 23"/>
                <a:gd name="T8" fmla="*/ 17 w 22"/>
                <a:gd name="T9" fmla="*/ 21 h 23"/>
                <a:gd name="T10" fmla="*/ 13 w 22"/>
                <a:gd name="T11" fmla="*/ 21 h 23"/>
                <a:gd name="T12" fmla="*/ 6 w 22"/>
                <a:gd name="T13" fmla="*/ 23 h 23"/>
                <a:gd name="T14" fmla="*/ 6 w 22"/>
                <a:gd name="T15" fmla="*/ 17 h 23"/>
                <a:gd name="T16" fmla="*/ 2 w 22"/>
                <a:gd name="T17" fmla="*/ 17 h 23"/>
                <a:gd name="T18" fmla="*/ 0 w 22"/>
                <a:gd name="T19" fmla="*/ 9 h 23"/>
                <a:gd name="T20" fmla="*/ 10 w 22"/>
                <a:gd name="T21" fmla="*/ 3 h 23"/>
                <a:gd name="T22" fmla="*/ 21 w 22"/>
                <a:gd name="T23" fmla="*/ 4 h 23"/>
                <a:gd name="T24" fmla="*/ 21 w 22"/>
                <a:gd name="T25" fmla="*/ 1 h 23"/>
                <a:gd name="T26" fmla="*/ 22 w 22"/>
                <a:gd name="T27" fmla="*/ 0 h 23"/>
                <a:gd name="T28" fmla="*/ 22 w 22"/>
                <a:gd name="T2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22" y="7"/>
                  </a:moveTo>
                  <a:lnTo>
                    <a:pt x="21" y="10"/>
                  </a:lnTo>
                  <a:lnTo>
                    <a:pt x="21" y="15"/>
                  </a:lnTo>
                  <a:lnTo>
                    <a:pt x="21" y="20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2" y="17"/>
                  </a:lnTo>
                  <a:lnTo>
                    <a:pt x="0" y="9"/>
                  </a:lnTo>
                  <a:lnTo>
                    <a:pt x="10" y="3"/>
                  </a:lnTo>
                  <a:lnTo>
                    <a:pt x="21" y="4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7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5" name="Freeform 119"/>
            <p:cNvSpPr>
              <a:spLocks/>
            </p:cNvSpPr>
            <p:nvPr/>
          </p:nvSpPr>
          <p:spPr bwMode="auto">
            <a:xfrm>
              <a:off x="9057559" y="3575630"/>
              <a:ext cx="433626" cy="466473"/>
            </a:xfrm>
            <a:custGeom>
              <a:avLst/>
              <a:gdLst>
                <a:gd name="T0" fmla="*/ 22 w 22"/>
                <a:gd name="T1" fmla="*/ 7 h 23"/>
                <a:gd name="T2" fmla="*/ 21 w 22"/>
                <a:gd name="T3" fmla="*/ 10 h 23"/>
                <a:gd name="T4" fmla="*/ 21 w 22"/>
                <a:gd name="T5" fmla="*/ 15 h 23"/>
                <a:gd name="T6" fmla="*/ 21 w 22"/>
                <a:gd name="T7" fmla="*/ 20 h 23"/>
                <a:gd name="T8" fmla="*/ 17 w 22"/>
                <a:gd name="T9" fmla="*/ 21 h 23"/>
                <a:gd name="T10" fmla="*/ 13 w 22"/>
                <a:gd name="T11" fmla="*/ 21 h 23"/>
                <a:gd name="T12" fmla="*/ 6 w 22"/>
                <a:gd name="T13" fmla="*/ 23 h 23"/>
                <a:gd name="T14" fmla="*/ 6 w 22"/>
                <a:gd name="T15" fmla="*/ 17 h 23"/>
                <a:gd name="T16" fmla="*/ 2 w 22"/>
                <a:gd name="T17" fmla="*/ 17 h 23"/>
                <a:gd name="T18" fmla="*/ 0 w 22"/>
                <a:gd name="T19" fmla="*/ 9 h 23"/>
                <a:gd name="T20" fmla="*/ 10 w 22"/>
                <a:gd name="T21" fmla="*/ 3 h 23"/>
                <a:gd name="T22" fmla="*/ 21 w 22"/>
                <a:gd name="T23" fmla="*/ 4 h 23"/>
                <a:gd name="T24" fmla="*/ 21 w 22"/>
                <a:gd name="T25" fmla="*/ 1 h 23"/>
                <a:gd name="T26" fmla="*/ 22 w 22"/>
                <a:gd name="T27" fmla="*/ 0 h 23"/>
                <a:gd name="T28" fmla="*/ 22 w 22"/>
                <a:gd name="T2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22" y="7"/>
                  </a:moveTo>
                  <a:lnTo>
                    <a:pt x="21" y="10"/>
                  </a:lnTo>
                  <a:lnTo>
                    <a:pt x="21" y="15"/>
                  </a:lnTo>
                  <a:lnTo>
                    <a:pt x="21" y="20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2" y="17"/>
                  </a:lnTo>
                  <a:lnTo>
                    <a:pt x="0" y="9"/>
                  </a:lnTo>
                  <a:lnTo>
                    <a:pt x="10" y="3"/>
                  </a:lnTo>
                  <a:lnTo>
                    <a:pt x="21" y="4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6" name="Freeform 120"/>
            <p:cNvSpPr>
              <a:spLocks/>
            </p:cNvSpPr>
            <p:nvPr/>
          </p:nvSpPr>
          <p:spPr bwMode="auto">
            <a:xfrm>
              <a:off x="8922194" y="3900029"/>
              <a:ext cx="117011" cy="123131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1 h 6"/>
                <a:gd name="T4" fmla="*/ 1 w 6"/>
                <a:gd name="T5" fmla="*/ 6 h 6"/>
                <a:gd name="T6" fmla="*/ 0 w 6"/>
                <a:gd name="T7" fmla="*/ 1 h 6"/>
                <a:gd name="T8" fmla="*/ 5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1"/>
                  </a:lnTo>
                  <a:lnTo>
                    <a:pt x="1" y="6"/>
                  </a:lnTo>
                  <a:lnTo>
                    <a:pt x="0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7" name="Freeform 121"/>
            <p:cNvSpPr>
              <a:spLocks/>
            </p:cNvSpPr>
            <p:nvPr/>
          </p:nvSpPr>
          <p:spPr bwMode="auto">
            <a:xfrm>
              <a:off x="8922194" y="3900029"/>
              <a:ext cx="117011" cy="123131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1 h 6"/>
                <a:gd name="T4" fmla="*/ 1 w 6"/>
                <a:gd name="T5" fmla="*/ 6 h 6"/>
                <a:gd name="T6" fmla="*/ 0 w 6"/>
                <a:gd name="T7" fmla="*/ 1 h 6"/>
                <a:gd name="T8" fmla="*/ 5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1"/>
                  </a:lnTo>
                  <a:lnTo>
                    <a:pt x="1" y="6"/>
                  </a:lnTo>
                  <a:lnTo>
                    <a:pt x="0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8" name="Freeform 122"/>
            <p:cNvSpPr>
              <a:spLocks/>
            </p:cNvSpPr>
            <p:nvPr/>
          </p:nvSpPr>
          <p:spPr bwMode="auto">
            <a:xfrm>
              <a:off x="8922194" y="3798211"/>
              <a:ext cx="78006" cy="61565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2 h 3"/>
                <a:gd name="T4" fmla="*/ 3 w 4"/>
                <a:gd name="T5" fmla="*/ 0 h 3"/>
                <a:gd name="T6" fmla="*/ 4 w 4"/>
                <a:gd name="T7" fmla="*/ 2 h 3"/>
                <a:gd name="T8" fmla="*/ 2 w 4"/>
                <a:gd name="T9" fmla="*/ 3 h 3"/>
                <a:gd name="T10" fmla="*/ 0 w 4"/>
                <a:gd name="T11" fmla="*/ 2 h 3"/>
                <a:gd name="T12" fmla="*/ 4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19" name="Freeform 123"/>
            <p:cNvSpPr>
              <a:spLocks/>
            </p:cNvSpPr>
            <p:nvPr/>
          </p:nvSpPr>
          <p:spPr bwMode="auto">
            <a:xfrm>
              <a:off x="8922194" y="3798211"/>
              <a:ext cx="78006" cy="61565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2 h 3"/>
                <a:gd name="T4" fmla="*/ 3 w 4"/>
                <a:gd name="T5" fmla="*/ 0 h 3"/>
                <a:gd name="T6" fmla="*/ 4 w 4"/>
                <a:gd name="T7" fmla="*/ 2 h 3"/>
                <a:gd name="T8" fmla="*/ 2 w 4"/>
                <a:gd name="T9" fmla="*/ 3 h 3"/>
                <a:gd name="T10" fmla="*/ 0 w 4"/>
                <a:gd name="T11" fmla="*/ 2 h 3"/>
                <a:gd name="T12" fmla="*/ 4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0" name="Freeform 124"/>
            <p:cNvSpPr>
              <a:spLocks/>
            </p:cNvSpPr>
            <p:nvPr/>
          </p:nvSpPr>
          <p:spPr bwMode="auto">
            <a:xfrm>
              <a:off x="8685880" y="6353163"/>
              <a:ext cx="686001" cy="1013456"/>
            </a:xfrm>
            <a:custGeom>
              <a:avLst/>
              <a:gdLst>
                <a:gd name="T0" fmla="*/ 8 w 35"/>
                <a:gd name="T1" fmla="*/ 42 h 50"/>
                <a:gd name="T2" fmla="*/ 0 w 35"/>
                <a:gd name="T3" fmla="*/ 35 h 50"/>
                <a:gd name="T4" fmla="*/ 0 w 35"/>
                <a:gd name="T5" fmla="*/ 34 h 50"/>
                <a:gd name="T6" fmla="*/ 2 w 35"/>
                <a:gd name="T7" fmla="*/ 32 h 50"/>
                <a:gd name="T8" fmla="*/ 4 w 35"/>
                <a:gd name="T9" fmla="*/ 30 h 50"/>
                <a:gd name="T10" fmla="*/ 6 w 35"/>
                <a:gd name="T11" fmla="*/ 30 h 50"/>
                <a:gd name="T12" fmla="*/ 8 w 35"/>
                <a:gd name="T13" fmla="*/ 28 h 50"/>
                <a:gd name="T14" fmla="*/ 9 w 35"/>
                <a:gd name="T15" fmla="*/ 26 h 50"/>
                <a:gd name="T16" fmla="*/ 10 w 35"/>
                <a:gd name="T17" fmla="*/ 23 h 50"/>
                <a:gd name="T18" fmla="*/ 7 w 35"/>
                <a:gd name="T19" fmla="*/ 20 h 50"/>
                <a:gd name="T20" fmla="*/ 8 w 35"/>
                <a:gd name="T21" fmla="*/ 18 h 50"/>
                <a:gd name="T22" fmla="*/ 9 w 35"/>
                <a:gd name="T23" fmla="*/ 14 h 50"/>
                <a:gd name="T24" fmla="*/ 6 w 35"/>
                <a:gd name="T25" fmla="*/ 12 h 50"/>
                <a:gd name="T26" fmla="*/ 8 w 35"/>
                <a:gd name="T27" fmla="*/ 8 h 50"/>
                <a:gd name="T28" fmla="*/ 6 w 35"/>
                <a:gd name="T29" fmla="*/ 6 h 50"/>
                <a:gd name="T30" fmla="*/ 4 w 35"/>
                <a:gd name="T31" fmla="*/ 3 h 50"/>
                <a:gd name="T32" fmla="*/ 12 w 35"/>
                <a:gd name="T33" fmla="*/ 0 h 50"/>
                <a:gd name="T34" fmla="*/ 22 w 35"/>
                <a:gd name="T35" fmla="*/ 11 h 50"/>
                <a:gd name="T36" fmla="*/ 29 w 35"/>
                <a:gd name="T37" fmla="*/ 12 h 50"/>
                <a:gd name="T38" fmla="*/ 32 w 35"/>
                <a:gd name="T39" fmla="*/ 17 h 50"/>
                <a:gd name="T40" fmla="*/ 29 w 35"/>
                <a:gd name="T41" fmla="*/ 21 h 50"/>
                <a:gd name="T42" fmla="*/ 33 w 35"/>
                <a:gd name="T43" fmla="*/ 27 h 50"/>
                <a:gd name="T44" fmla="*/ 31 w 35"/>
                <a:gd name="T45" fmla="*/ 36 h 50"/>
                <a:gd name="T46" fmla="*/ 34 w 35"/>
                <a:gd name="T47" fmla="*/ 38 h 50"/>
                <a:gd name="T48" fmla="*/ 35 w 35"/>
                <a:gd name="T49" fmla="*/ 44 h 50"/>
                <a:gd name="T50" fmla="*/ 22 w 35"/>
                <a:gd name="T51" fmla="*/ 50 h 50"/>
                <a:gd name="T52" fmla="*/ 18 w 35"/>
                <a:gd name="T53" fmla="*/ 45 h 50"/>
                <a:gd name="T54" fmla="*/ 18 w 35"/>
                <a:gd name="T55" fmla="*/ 39 h 50"/>
                <a:gd name="T56" fmla="*/ 14 w 35"/>
                <a:gd name="T57" fmla="*/ 35 h 50"/>
                <a:gd name="T58" fmla="*/ 11 w 35"/>
                <a:gd name="T59" fmla="*/ 34 h 50"/>
                <a:gd name="T60" fmla="*/ 8 w 35"/>
                <a:gd name="T61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50">
                  <a:moveTo>
                    <a:pt x="8" y="42"/>
                  </a:moveTo>
                  <a:lnTo>
                    <a:pt x="0" y="35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9" y="26"/>
                  </a:lnTo>
                  <a:lnTo>
                    <a:pt x="10" y="23"/>
                  </a:lnTo>
                  <a:lnTo>
                    <a:pt x="7" y="20"/>
                  </a:lnTo>
                  <a:lnTo>
                    <a:pt x="8" y="18"/>
                  </a:lnTo>
                  <a:lnTo>
                    <a:pt x="9" y="14"/>
                  </a:lnTo>
                  <a:lnTo>
                    <a:pt x="6" y="12"/>
                  </a:lnTo>
                  <a:lnTo>
                    <a:pt x="8" y="8"/>
                  </a:lnTo>
                  <a:lnTo>
                    <a:pt x="6" y="6"/>
                  </a:lnTo>
                  <a:lnTo>
                    <a:pt x="4" y="3"/>
                  </a:lnTo>
                  <a:lnTo>
                    <a:pt x="12" y="0"/>
                  </a:lnTo>
                  <a:lnTo>
                    <a:pt x="22" y="11"/>
                  </a:lnTo>
                  <a:lnTo>
                    <a:pt x="29" y="12"/>
                  </a:lnTo>
                  <a:lnTo>
                    <a:pt x="32" y="17"/>
                  </a:lnTo>
                  <a:lnTo>
                    <a:pt x="29" y="21"/>
                  </a:lnTo>
                  <a:lnTo>
                    <a:pt x="33" y="27"/>
                  </a:lnTo>
                  <a:lnTo>
                    <a:pt x="31" y="36"/>
                  </a:lnTo>
                  <a:lnTo>
                    <a:pt x="34" y="38"/>
                  </a:lnTo>
                  <a:lnTo>
                    <a:pt x="35" y="44"/>
                  </a:lnTo>
                  <a:lnTo>
                    <a:pt x="22" y="50"/>
                  </a:lnTo>
                  <a:lnTo>
                    <a:pt x="18" y="45"/>
                  </a:lnTo>
                  <a:lnTo>
                    <a:pt x="18" y="39"/>
                  </a:lnTo>
                  <a:lnTo>
                    <a:pt x="14" y="35"/>
                  </a:lnTo>
                  <a:lnTo>
                    <a:pt x="11" y="34"/>
                  </a:lnTo>
                  <a:lnTo>
                    <a:pt x="8" y="4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1" name="Freeform 125"/>
            <p:cNvSpPr>
              <a:spLocks/>
            </p:cNvSpPr>
            <p:nvPr/>
          </p:nvSpPr>
          <p:spPr bwMode="auto">
            <a:xfrm>
              <a:off x="8685880" y="6353163"/>
              <a:ext cx="686001" cy="1013456"/>
            </a:xfrm>
            <a:custGeom>
              <a:avLst/>
              <a:gdLst>
                <a:gd name="T0" fmla="*/ 8 w 35"/>
                <a:gd name="T1" fmla="*/ 42 h 50"/>
                <a:gd name="T2" fmla="*/ 0 w 35"/>
                <a:gd name="T3" fmla="*/ 35 h 50"/>
                <a:gd name="T4" fmla="*/ 0 w 35"/>
                <a:gd name="T5" fmla="*/ 34 h 50"/>
                <a:gd name="T6" fmla="*/ 2 w 35"/>
                <a:gd name="T7" fmla="*/ 32 h 50"/>
                <a:gd name="T8" fmla="*/ 4 w 35"/>
                <a:gd name="T9" fmla="*/ 30 h 50"/>
                <a:gd name="T10" fmla="*/ 6 w 35"/>
                <a:gd name="T11" fmla="*/ 30 h 50"/>
                <a:gd name="T12" fmla="*/ 8 w 35"/>
                <a:gd name="T13" fmla="*/ 28 h 50"/>
                <a:gd name="T14" fmla="*/ 9 w 35"/>
                <a:gd name="T15" fmla="*/ 26 h 50"/>
                <a:gd name="T16" fmla="*/ 10 w 35"/>
                <a:gd name="T17" fmla="*/ 23 h 50"/>
                <a:gd name="T18" fmla="*/ 7 w 35"/>
                <a:gd name="T19" fmla="*/ 20 h 50"/>
                <a:gd name="T20" fmla="*/ 8 w 35"/>
                <a:gd name="T21" fmla="*/ 18 h 50"/>
                <a:gd name="T22" fmla="*/ 9 w 35"/>
                <a:gd name="T23" fmla="*/ 14 h 50"/>
                <a:gd name="T24" fmla="*/ 6 w 35"/>
                <a:gd name="T25" fmla="*/ 12 h 50"/>
                <a:gd name="T26" fmla="*/ 8 w 35"/>
                <a:gd name="T27" fmla="*/ 8 h 50"/>
                <a:gd name="T28" fmla="*/ 6 w 35"/>
                <a:gd name="T29" fmla="*/ 6 h 50"/>
                <a:gd name="T30" fmla="*/ 4 w 35"/>
                <a:gd name="T31" fmla="*/ 3 h 50"/>
                <a:gd name="T32" fmla="*/ 12 w 35"/>
                <a:gd name="T33" fmla="*/ 0 h 50"/>
                <a:gd name="T34" fmla="*/ 22 w 35"/>
                <a:gd name="T35" fmla="*/ 11 h 50"/>
                <a:gd name="T36" fmla="*/ 29 w 35"/>
                <a:gd name="T37" fmla="*/ 12 h 50"/>
                <a:gd name="T38" fmla="*/ 32 w 35"/>
                <a:gd name="T39" fmla="*/ 17 h 50"/>
                <a:gd name="T40" fmla="*/ 29 w 35"/>
                <a:gd name="T41" fmla="*/ 21 h 50"/>
                <a:gd name="T42" fmla="*/ 33 w 35"/>
                <a:gd name="T43" fmla="*/ 27 h 50"/>
                <a:gd name="T44" fmla="*/ 31 w 35"/>
                <a:gd name="T45" fmla="*/ 36 h 50"/>
                <a:gd name="T46" fmla="*/ 34 w 35"/>
                <a:gd name="T47" fmla="*/ 38 h 50"/>
                <a:gd name="T48" fmla="*/ 35 w 35"/>
                <a:gd name="T49" fmla="*/ 44 h 50"/>
                <a:gd name="T50" fmla="*/ 22 w 35"/>
                <a:gd name="T51" fmla="*/ 50 h 50"/>
                <a:gd name="T52" fmla="*/ 18 w 35"/>
                <a:gd name="T53" fmla="*/ 45 h 50"/>
                <a:gd name="T54" fmla="*/ 18 w 35"/>
                <a:gd name="T55" fmla="*/ 39 h 50"/>
                <a:gd name="T56" fmla="*/ 14 w 35"/>
                <a:gd name="T57" fmla="*/ 35 h 50"/>
                <a:gd name="T58" fmla="*/ 11 w 35"/>
                <a:gd name="T59" fmla="*/ 34 h 50"/>
                <a:gd name="T60" fmla="*/ 8 w 35"/>
                <a:gd name="T61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50">
                  <a:moveTo>
                    <a:pt x="8" y="42"/>
                  </a:moveTo>
                  <a:lnTo>
                    <a:pt x="0" y="35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9" y="26"/>
                  </a:lnTo>
                  <a:lnTo>
                    <a:pt x="10" y="23"/>
                  </a:lnTo>
                  <a:lnTo>
                    <a:pt x="7" y="20"/>
                  </a:lnTo>
                  <a:lnTo>
                    <a:pt x="8" y="18"/>
                  </a:lnTo>
                  <a:lnTo>
                    <a:pt x="9" y="14"/>
                  </a:lnTo>
                  <a:lnTo>
                    <a:pt x="6" y="12"/>
                  </a:lnTo>
                  <a:lnTo>
                    <a:pt x="8" y="8"/>
                  </a:lnTo>
                  <a:lnTo>
                    <a:pt x="6" y="6"/>
                  </a:lnTo>
                  <a:lnTo>
                    <a:pt x="4" y="3"/>
                  </a:lnTo>
                  <a:lnTo>
                    <a:pt x="12" y="0"/>
                  </a:lnTo>
                  <a:lnTo>
                    <a:pt x="22" y="11"/>
                  </a:lnTo>
                  <a:lnTo>
                    <a:pt x="29" y="12"/>
                  </a:lnTo>
                  <a:lnTo>
                    <a:pt x="32" y="17"/>
                  </a:lnTo>
                  <a:lnTo>
                    <a:pt x="29" y="21"/>
                  </a:lnTo>
                  <a:lnTo>
                    <a:pt x="33" y="27"/>
                  </a:lnTo>
                  <a:lnTo>
                    <a:pt x="31" y="36"/>
                  </a:lnTo>
                  <a:lnTo>
                    <a:pt x="34" y="38"/>
                  </a:lnTo>
                  <a:lnTo>
                    <a:pt x="35" y="44"/>
                  </a:lnTo>
                  <a:lnTo>
                    <a:pt x="22" y="50"/>
                  </a:lnTo>
                  <a:lnTo>
                    <a:pt x="18" y="45"/>
                  </a:lnTo>
                  <a:lnTo>
                    <a:pt x="18" y="39"/>
                  </a:lnTo>
                  <a:lnTo>
                    <a:pt x="14" y="35"/>
                  </a:lnTo>
                  <a:lnTo>
                    <a:pt x="11" y="34"/>
                  </a:lnTo>
                  <a:lnTo>
                    <a:pt x="8" y="4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2" name="Freeform 127"/>
            <p:cNvSpPr>
              <a:spLocks/>
            </p:cNvSpPr>
            <p:nvPr/>
          </p:nvSpPr>
          <p:spPr bwMode="auto">
            <a:xfrm>
              <a:off x="9608196" y="3170719"/>
              <a:ext cx="275318" cy="345712"/>
            </a:xfrm>
            <a:custGeom>
              <a:avLst/>
              <a:gdLst>
                <a:gd name="T0" fmla="*/ 13 w 14"/>
                <a:gd name="T1" fmla="*/ 13 h 17"/>
                <a:gd name="T2" fmla="*/ 10 w 14"/>
                <a:gd name="T3" fmla="*/ 14 h 17"/>
                <a:gd name="T4" fmla="*/ 8 w 14"/>
                <a:gd name="T5" fmla="*/ 17 h 17"/>
                <a:gd name="T6" fmla="*/ 0 w 14"/>
                <a:gd name="T7" fmla="*/ 7 h 17"/>
                <a:gd name="T8" fmla="*/ 0 w 14"/>
                <a:gd name="T9" fmla="*/ 4 h 17"/>
                <a:gd name="T10" fmla="*/ 3 w 14"/>
                <a:gd name="T11" fmla="*/ 0 h 17"/>
                <a:gd name="T12" fmla="*/ 10 w 14"/>
                <a:gd name="T13" fmla="*/ 4 h 17"/>
                <a:gd name="T14" fmla="*/ 14 w 14"/>
                <a:gd name="T15" fmla="*/ 8 h 17"/>
                <a:gd name="T16" fmla="*/ 13 w 14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3" y="13"/>
                  </a:moveTo>
                  <a:lnTo>
                    <a:pt x="10" y="14"/>
                  </a:lnTo>
                  <a:lnTo>
                    <a:pt x="8" y="1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lnTo>
                    <a:pt x="10" y="4"/>
                  </a:lnTo>
                  <a:lnTo>
                    <a:pt x="14" y="8"/>
                  </a:lnTo>
                  <a:lnTo>
                    <a:pt x="13" y="13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3" name="Freeform 128"/>
            <p:cNvSpPr>
              <a:spLocks/>
            </p:cNvSpPr>
            <p:nvPr/>
          </p:nvSpPr>
          <p:spPr bwMode="auto">
            <a:xfrm>
              <a:off x="9608196" y="3170719"/>
              <a:ext cx="275318" cy="345712"/>
            </a:xfrm>
            <a:custGeom>
              <a:avLst/>
              <a:gdLst>
                <a:gd name="T0" fmla="*/ 13 w 14"/>
                <a:gd name="T1" fmla="*/ 13 h 17"/>
                <a:gd name="T2" fmla="*/ 10 w 14"/>
                <a:gd name="T3" fmla="*/ 14 h 17"/>
                <a:gd name="T4" fmla="*/ 8 w 14"/>
                <a:gd name="T5" fmla="*/ 17 h 17"/>
                <a:gd name="T6" fmla="*/ 0 w 14"/>
                <a:gd name="T7" fmla="*/ 7 h 17"/>
                <a:gd name="T8" fmla="*/ 0 w 14"/>
                <a:gd name="T9" fmla="*/ 4 h 17"/>
                <a:gd name="T10" fmla="*/ 3 w 14"/>
                <a:gd name="T11" fmla="*/ 0 h 17"/>
                <a:gd name="T12" fmla="*/ 10 w 14"/>
                <a:gd name="T13" fmla="*/ 4 h 17"/>
                <a:gd name="T14" fmla="*/ 14 w 14"/>
                <a:gd name="T15" fmla="*/ 8 h 17"/>
                <a:gd name="T16" fmla="*/ 13 w 14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3" y="13"/>
                  </a:moveTo>
                  <a:lnTo>
                    <a:pt x="10" y="14"/>
                  </a:lnTo>
                  <a:lnTo>
                    <a:pt x="8" y="1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lnTo>
                    <a:pt x="10" y="4"/>
                  </a:lnTo>
                  <a:lnTo>
                    <a:pt x="14" y="8"/>
                  </a:lnTo>
                  <a:lnTo>
                    <a:pt x="13" y="13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4" name="Freeform 129"/>
            <p:cNvSpPr>
              <a:spLocks/>
            </p:cNvSpPr>
            <p:nvPr/>
          </p:nvSpPr>
          <p:spPr bwMode="auto">
            <a:xfrm>
              <a:off x="8724882" y="4508577"/>
              <a:ext cx="293673" cy="222581"/>
            </a:xfrm>
            <a:custGeom>
              <a:avLst/>
              <a:gdLst>
                <a:gd name="T0" fmla="*/ 0 w 15"/>
                <a:gd name="T1" fmla="*/ 11 h 11"/>
                <a:gd name="T2" fmla="*/ 8 w 15"/>
                <a:gd name="T3" fmla="*/ 0 h 11"/>
                <a:gd name="T4" fmla="*/ 6 w 15"/>
                <a:gd name="T5" fmla="*/ 5 h 11"/>
                <a:gd name="T6" fmla="*/ 9 w 15"/>
                <a:gd name="T7" fmla="*/ 6 h 11"/>
                <a:gd name="T8" fmla="*/ 9 w 15"/>
                <a:gd name="T9" fmla="*/ 3 h 11"/>
                <a:gd name="T10" fmla="*/ 14 w 15"/>
                <a:gd name="T11" fmla="*/ 7 h 11"/>
                <a:gd name="T12" fmla="*/ 15 w 15"/>
                <a:gd name="T13" fmla="*/ 10 h 11"/>
                <a:gd name="T14" fmla="*/ 0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0" y="11"/>
                  </a:moveTo>
                  <a:lnTo>
                    <a:pt x="8" y="0"/>
                  </a:lnTo>
                  <a:lnTo>
                    <a:pt x="6" y="5"/>
                  </a:lnTo>
                  <a:lnTo>
                    <a:pt x="9" y="6"/>
                  </a:lnTo>
                  <a:lnTo>
                    <a:pt x="9" y="3"/>
                  </a:lnTo>
                  <a:lnTo>
                    <a:pt x="14" y="7"/>
                  </a:lnTo>
                  <a:lnTo>
                    <a:pt x="15" y="10"/>
                  </a:lnTo>
                  <a:lnTo>
                    <a:pt x="0" y="1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5" name="Freeform 130"/>
            <p:cNvSpPr>
              <a:spLocks/>
            </p:cNvSpPr>
            <p:nvPr/>
          </p:nvSpPr>
          <p:spPr bwMode="auto">
            <a:xfrm>
              <a:off x="8724882" y="4508577"/>
              <a:ext cx="293673" cy="222581"/>
            </a:xfrm>
            <a:custGeom>
              <a:avLst/>
              <a:gdLst>
                <a:gd name="T0" fmla="*/ 0 w 15"/>
                <a:gd name="T1" fmla="*/ 11 h 11"/>
                <a:gd name="T2" fmla="*/ 8 w 15"/>
                <a:gd name="T3" fmla="*/ 0 h 11"/>
                <a:gd name="T4" fmla="*/ 6 w 15"/>
                <a:gd name="T5" fmla="*/ 5 h 11"/>
                <a:gd name="T6" fmla="*/ 9 w 15"/>
                <a:gd name="T7" fmla="*/ 6 h 11"/>
                <a:gd name="T8" fmla="*/ 9 w 15"/>
                <a:gd name="T9" fmla="*/ 3 h 11"/>
                <a:gd name="T10" fmla="*/ 14 w 15"/>
                <a:gd name="T11" fmla="*/ 7 h 11"/>
                <a:gd name="T12" fmla="*/ 15 w 15"/>
                <a:gd name="T13" fmla="*/ 10 h 11"/>
                <a:gd name="T14" fmla="*/ 0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0" y="11"/>
                  </a:moveTo>
                  <a:lnTo>
                    <a:pt x="8" y="0"/>
                  </a:lnTo>
                  <a:lnTo>
                    <a:pt x="6" y="5"/>
                  </a:lnTo>
                  <a:lnTo>
                    <a:pt x="9" y="6"/>
                  </a:lnTo>
                  <a:lnTo>
                    <a:pt x="9" y="3"/>
                  </a:lnTo>
                  <a:lnTo>
                    <a:pt x="14" y="7"/>
                  </a:lnTo>
                  <a:lnTo>
                    <a:pt x="15" y="10"/>
                  </a:lnTo>
                  <a:lnTo>
                    <a:pt x="0" y="1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6" name="Freeform 131"/>
            <p:cNvSpPr>
              <a:spLocks/>
            </p:cNvSpPr>
            <p:nvPr/>
          </p:nvSpPr>
          <p:spPr bwMode="auto">
            <a:xfrm>
              <a:off x="7880573" y="5420215"/>
              <a:ext cx="903963" cy="487785"/>
            </a:xfrm>
            <a:custGeom>
              <a:avLst/>
              <a:gdLst>
                <a:gd name="T0" fmla="*/ 30 w 46"/>
                <a:gd name="T1" fmla="*/ 21 h 24"/>
                <a:gd name="T2" fmla="*/ 18 w 46"/>
                <a:gd name="T3" fmla="*/ 20 h 24"/>
                <a:gd name="T4" fmla="*/ 16 w 46"/>
                <a:gd name="T5" fmla="*/ 24 h 24"/>
                <a:gd name="T6" fmla="*/ 10 w 46"/>
                <a:gd name="T7" fmla="*/ 22 h 24"/>
                <a:gd name="T8" fmla="*/ 3 w 46"/>
                <a:gd name="T9" fmla="*/ 15 h 24"/>
                <a:gd name="T10" fmla="*/ 0 w 46"/>
                <a:gd name="T11" fmla="*/ 7 h 24"/>
                <a:gd name="T12" fmla="*/ 2 w 46"/>
                <a:gd name="T13" fmla="*/ 8 h 24"/>
                <a:gd name="T14" fmla="*/ 13 w 46"/>
                <a:gd name="T15" fmla="*/ 2 h 24"/>
                <a:gd name="T16" fmla="*/ 14 w 46"/>
                <a:gd name="T17" fmla="*/ 0 h 24"/>
                <a:gd name="T18" fmla="*/ 16 w 46"/>
                <a:gd name="T19" fmla="*/ 2 h 24"/>
                <a:gd name="T20" fmla="*/ 19 w 46"/>
                <a:gd name="T21" fmla="*/ 0 h 24"/>
                <a:gd name="T22" fmla="*/ 24 w 46"/>
                <a:gd name="T23" fmla="*/ 2 h 24"/>
                <a:gd name="T24" fmla="*/ 29 w 46"/>
                <a:gd name="T25" fmla="*/ 8 h 24"/>
                <a:gd name="T26" fmla="*/ 30 w 46"/>
                <a:gd name="T27" fmla="*/ 6 h 24"/>
                <a:gd name="T28" fmla="*/ 35 w 46"/>
                <a:gd name="T29" fmla="*/ 7 h 24"/>
                <a:gd name="T30" fmla="*/ 40 w 46"/>
                <a:gd name="T31" fmla="*/ 13 h 24"/>
                <a:gd name="T32" fmla="*/ 46 w 46"/>
                <a:gd name="T33" fmla="*/ 14 h 24"/>
                <a:gd name="T34" fmla="*/ 40 w 46"/>
                <a:gd name="T35" fmla="*/ 18 h 24"/>
                <a:gd name="T36" fmla="*/ 30 w 46"/>
                <a:gd name="T3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24">
                  <a:moveTo>
                    <a:pt x="30" y="21"/>
                  </a:moveTo>
                  <a:lnTo>
                    <a:pt x="18" y="20"/>
                  </a:lnTo>
                  <a:lnTo>
                    <a:pt x="16" y="24"/>
                  </a:lnTo>
                  <a:lnTo>
                    <a:pt x="10" y="22"/>
                  </a:lnTo>
                  <a:lnTo>
                    <a:pt x="3" y="15"/>
                  </a:lnTo>
                  <a:lnTo>
                    <a:pt x="0" y="7"/>
                  </a:lnTo>
                  <a:lnTo>
                    <a:pt x="2" y="8"/>
                  </a:lnTo>
                  <a:lnTo>
                    <a:pt x="13" y="2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2"/>
                  </a:lnTo>
                  <a:lnTo>
                    <a:pt x="29" y="8"/>
                  </a:lnTo>
                  <a:lnTo>
                    <a:pt x="30" y="6"/>
                  </a:lnTo>
                  <a:lnTo>
                    <a:pt x="35" y="7"/>
                  </a:lnTo>
                  <a:lnTo>
                    <a:pt x="40" y="13"/>
                  </a:lnTo>
                  <a:lnTo>
                    <a:pt x="46" y="14"/>
                  </a:lnTo>
                  <a:lnTo>
                    <a:pt x="40" y="18"/>
                  </a:lnTo>
                  <a:lnTo>
                    <a:pt x="30" y="2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7" name="Freeform 132"/>
            <p:cNvSpPr>
              <a:spLocks/>
            </p:cNvSpPr>
            <p:nvPr/>
          </p:nvSpPr>
          <p:spPr bwMode="auto">
            <a:xfrm>
              <a:off x="7880573" y="5420215"/>
              <a:ext cx="903963" cy="487785"/>
            </a:xfrm>
            <a:custGeom>
              <a:avLst/>
              <a:gdLst>
                <a:gd name="T0" fmla="*/ 30 w 46"/>
                <a:gd name="T1" fmla="*/ 21 h 24"/>
                <a:gd name="T2" fmla="*/ 18 w 46"/>
                <a:gd name="T3" fmla="*/ 20 h 24"/>
                <a:gd name="T4" fmla="*/ 16 w 46"/>
                <a:gd name="T5" fmla="*/ 24 h 24"/>
                <a:gd name="T6" fmla="*/ 10 w 46"/>
                <a:gd name="T7" fmla="*/ 22 h 24"/>
                <a:gd name="T8" fmla="*/ 3 w 46"/>
                <a:gd name="T9" fmla="*/ 15 h 24"/>
                <a:gd name="T10" fmla="*/ 0 w 46"/>
                <a:gd name="T11" fmla="*/ 7 h 24"/>
                <a:gd name="T12" fmla="*/ 2 w 46"/>
                <a:gd name="T13" fmla="*/ 8 h 24"/>
                <a:gd name="T14" fmla="*/ 13 w 46"/>
                <a:gd name="T15" fmla="*/ 2 h 24"/>
                <a:gd name="T16" fmla="*/ 14 w 46"/>
                <a:gd name="T17" fmla="*/ 0 h 24"/>
                <a:gd name="T18" fmla="*/ 16 w 46"/>
                <a:gd name="T19" fmla="*/ 2 h 24"/>
                <a:gd name="T20" fmla="*/ 19 w 46"/>
                <a:gd name="T21" fmla="*/ 0 h 24"/>
                <a:gd name="T22" fmla="*/ 24 w 46"/>
                <a:gd name="T23" fmla="*/ 2 h 24"/>
                <a:gd name="T24" fmla="*/ 29 w 46"/>
                <a:gd name="T25" fmla="*/ 8 h 24"/>
                <a:gd name="T26" fmla="*/ 30 w 46"/>
                <a:gd name="T27" fmla="*/ 6 h 24"/>
                <a:gd name="T28" fmla="*/ 35 w 46"/>
                <a:gd name="T29" fmla="*/ 7 h 24"/>
                <a:gd name="T30" fmla="*/ 40 w 46"/>
                <a:gd name="T31" fmla="*/ 13 h 24"/>
                <a:gd name="T32" fmla="*/ 46 w 46"/>
                <a:gd name="T33" fmla="*/ 14 h 24"/>
                <a:gd name="T34" fmla="*/ 40 w 46"/>
                <a:gd name="T35" fmla="*/ 18 h 24"/>
                <a:gd name="T36" fmla="*/ 30 w 46"/>
                <a:gd name="T3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24">
                  <a:moveTo>
                    <a:pt x="30" y="21"/>
                  </a:moveTo>
                  <a:lnTo>
                    <a:pt x="18" y="20"/>
                  </a:lnTo>
                  <a:lnTo>
                    <a:pt x="16" y="24"/>
                  </a:lnTo>
                  <a:lnTo>
                    <a:pt x="10" y="22"/>
                  </a:lnTo>
                  <a:lnTo>
                    <a:pt x="3" y="15"/>
                  </a:lnTo>
                  <a:lnTo>
                    <a:pt x="0" y="7"/>
                  </a:lnTo>
                  <a:lnTo>
                    <a:pt x="2" y="8"/>
                  </a:lnTo>
                  <a:lnTo>
                    <a:pt x="13" y="2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2"/>
                  </a:lnTo>
                  <a:lnTo>
                    <a:pt x="29" y="8"/>
                  </a:lnTo>
                  <a:lnTo>
                    <a:pt x="30" y="6"/>
                  </a:lnTo>
                  <a:lnTo>
                    <a:pt x="35" y="7"/>
                  </a:lnTo>
                  <a:lnTo>
                    <a:pt x="40" y="13"/>
                  </a:lnTo>
                  <a:lnTo>
                    <a:pt x="46" y="14"/>
                  </a:lnTo>
                  <a:lnTo>
                    <a:pt x="40" y="18"/>
                  </a:lnTo>
                  <a:lnTo>
                    <a:pt x="30" y="21"/>
                  </a:lnTo>
                  <a:close/>
                </a:path>
              </a:pathLst>
            </a:custGeom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8" name="Freeform 133"/>
            <p:cNvSpPr>
              <a:spLocks/>
            </p:cNvSpPr>
            <p:nvPr/>
          </p:nvSpPr>
          <p:spPr bwMode="auto">
            <a:xfrm>
              <a:off x="8470213" y="5704362"/>
              <a:ext cx="686001" cy="364655"/>
            </a:xfrm>
            <a:custGeom>
              <a:avLst/>
              <a:gdLst>
                <a:gd name="T0" fmla="*/ 10 w 35"/>
                <a:gd name="T1" fmla="*/ 4 h 18"/>
                <a:gd name="T2" fmla="*/ 16 w 35"/>
                <a:gd name="T3" fmla="*/ 0 h 18"/>
                <a:gd name="T4" fmla="*/ 19 w 35"/>
                <a:gd name="T5" fmla="*/ 2 h 18"/>
                <a:gd name="T6" fmla="*/ 30 w 35"/>
                <a:gd name="T7" fmla="*/ 0 h 18"/>
                <a:gd name="T8" fmla="*/ 35 w 35"/>
                <a:gd name="T9" fmla="*/ 2 h 18"/>
                <a:gd name="T10" fmla="*/ 33 w 35"/>
                <a:gd name="T11" fmla="*/ 10 h 18"/>
                <a:gd name="T12" fmla="*/ 25 w 35"/>
                <a:gd name="T13" fmla="*/ 9 h 18"/>
                <a:gd name="T14" fmla="*/ 11 w 35"/>
                <a:gd name="T15" fmla="*/ 17 h 18"/>
                <a:gd name="T16" fmla="*/ 7 w 35"/>
                <a:gd name="T17" fmla="*/ 18 h 18"/>
                <a:gd name="T18" fmla="*/ 2 w 35"/>
                <a:gd name="T19" fmla="*/ 14 h 18"/>
                <a:gd name="T20" fmla="*/ 0 w 35"/>
                <a:gd name="T21" fmla="*/ 7 h 18"/>
                <a:gd name="T22" fmla="*/ 10 w 35"/>
                <a:gd name="T2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8">
                  <a:moveTo>
                    <a:pt x="10" y="4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30" y="0"/>
                  </a:lnTo>
                  <a:lnTo>
                    <a:pt x="35" y="2"/>
                  </a:lnTo>
                  <a:lnTo>
                    <a:pt x="33" y="10"/>
                  </a:lnTo>
                  <a:lnTo>
                    <a:pt x="25" y="9"/>
                  </a:lnTo>
                  <a:lnTo>
                    <a:pt x="11" y="17"/>
                  </a:lnTo>
                  <a:lnTo>
                    <a:pt x="7" y="18"/>
                  </a:lnTo>
                  <a:lnTo>
                    <a:pt x="2" y="14"/>
                  </a:lnTo>
                  <a:lnTo>
                    <a:pt x="0" y="7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29" name="Freeform 134"/>
            <p:cNvSpPr>
              <a:spLocks/>
            </p:cNvSpPr>
            <p:nvPr/>
          </p:nvSpPr>
          <p:spPr bwMode="auto">
            <a:xfrm>
              <a:off x="8470213" y="5704362"/>
              <a:ext cx="686001" cy="364655"/>
            </a:xfrm>
            <a:custGeom>
              <a:avLst/>
              <a:gdLst>
                <a:gd name="T0" fmla="*/ 10 w 35"/>
                <a:gd name="T1" fmla="*/ 4 h 18"/>
                <a:gd name="T2" fmla="*/ 16 w 35"/>
                <a:gd name="T3" fmla="*/ 0 h 18"/>
                <a:gd name="T4" fmla="*/ 19 w 35"/>
                <a:gd name="T5" fmla="*/ 2 h 18"/>
                <a:gd name="T6" fmla="*/ 30 w 35"/>
                <a:gd name="T7" fmla="*/ 0 h 18"/>
                <a:gd name="T8" fmla="*/ 35 w 35"/>
                <a:gd name="T9" fmla="*/ 2 h 18"/>
                <a:gd name="T10" fmla="*/ 33 w 35"/>
                <a:gd name="T11" fmla="*/ 10 h 18"/>
                <a:gd name="T12" fmla="*/ 25 w 35"/>
                <a:gd name="T13" fmla="*/ 9 h 18"/>
                <a:gd name="T14" fmla="*/ 11 w 35"/>
                <a:gd name="T15" fmla="*/ 17 h 18"/>
                <a:gd name="T16" fmla="*/ 7 w 35"/>
                <a:gd name="T17" fmla="*/ 18 h 18"/>
                <a:gd name="T18" fmla="*/ 2 w 35"/>
                <a:gd name="T19" fmla="*/ 14 h 18"/>
                <a:gd name="T20" fmla="*/ 0 w 35"/>
                <a:gd name="T21" fmla="*/ 7 h 18"/>
                <a:gd name="T22" fmla="*/ 10 w 35"/>
                <a:gd name="T2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8">
                  <a:moveTo>
                    <a:pt x="10" y="4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30" y="0"/>
                  </a:lnTo>
                  <a:lnTo>
                    <a:pt x="35" y="2"/>
                  </a:lnTo>
                  <a:lnTo>
                    <a:pt x="33" y="10"/>
                  </a:lnTo>
                  <a:lnTo>
                    <a:pt x="25" y="9"/>
                  </a:lnTo>
                  <a:lnTo>
                    <a:pt x="11" y="17"/>
                  </a:lnTo>
                  <a:lnTo>
                    <a:pt x="7" y="18"/>
                  </a:lnTo>
                  <a:lnTo>
                    <a:pt x="2" y="14"/>
                  </a:lnTo>
                  <a:lnTo>
                    <a:pt x="0" y="7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endParaRPr lang="en-US">
                <a:latin typeface="Karmina Sans"/>
              </a:endParaRPr>
            </a:p>
          </p:txBody>
        </p:sp>
        <p:sp>
          <p:nvSpPr>
            <p:cNvPr id="230" name="Rektangel 229"/>
            <p:cNvSpPr/>
            <p:nvPr/>
          </p:nvSpPr>
          <p:spPr>
            <a:xfrm>
              <a:off x="2022024" y="1554393"/>
              <a:ext cx="3569963" cy="7725192"/>
            </a:xfrm>
            <a:prstGeom prst="rect">
              <a:avLst/>
            </a:prstGeom>
            <a:effectLst/>
          </p:spPr>
          <p:txBody>
            <a:bodyPr wrap="square" numCol="1">
              <a:spAutoFit/>
            </a:bodyPr>
            <a:lstStyle/>
            <a:p>
              <a:pPr algn="l"/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15 (16) members: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Austria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Belgium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Czech Republic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Denmark 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Finland 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France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Germany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Hellas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Lithuania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Netherlands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Norway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Slovenia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Sweden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Switzerland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UK</a:t>
              </a:r>
            </a:p>
            <a:p>
              <a:pPr marL="342900" indent="-342900" algn="l">
                <a:buFont typeface="+mj-lt"/>
                <a:buAutoNum type="arabicPeriod"/>
              </a:pPr>
              <a:r>
                <a:rPr lang="en-US" sz="1400" dirty="0" smtClean="0">
                  <a:solidFill>
                    <a:schemeClr val="tx1"/>
                  </a:solidFill>
                  <a:latin typeface="Karmina Sans"/>
                </a:rPr>
                <a:t>Slovak Republic (Observer)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en-US" sz="1400" dirty="0" smtClean="0">
                <a:solidFill>
                  <a:schemeClr val="tx1"/>
                </a:solidFill>
                <a:latin typeface="Karmina Sans"/>
              </a:endParaRPr>
            </a:p>
            <a:p>
              <a:pPr algn="l"/>
              <a:r>
                <a:rPr lang="en-GB" sz="1400" dirty="0">
                  <a:solidFill>
                    <a:schemeClr val="tx1"/>
                  </a:solidFill>
                </a:rPr>
                <a:t>10 countries with activities aiming at membership: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Bulgaria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Croatia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Estonia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Hungary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Ireland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Italy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Portugal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Romania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</a:rPr>
                <a:t>Serbia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chemeClr val="tx1"/>
                  </a:solidFill>
                </a:rPr>
                <a:t>Spain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31" name="Ellipse 230"/>
            <p:cNvSpPr/>
            <p:nvPr/>
          </p:nvSpPr>
          <p:spPr>
            <a:xfrm>
              <a:off x="7245589" y="3503630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b-NO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" name="Rektangel 1"/>
          <p:cNvSpPr/>
          <p:nvPr/>
        </p:nvSpPr>
        <p:spPr>
          <a:xfrm>
            <a:off x="5683505" y="483392"/>
            <a:ext cx="7218064" cy="7222268"/>
          </a:xfrm>
          <a:prstGeom prst="rect">
            <a:avLst/>
          </a:prstGeom>
          <a:noFill/>
          <a:ln w="12700" cap="flat">
            <a:solidFill>
              <a:schemeClr val="bg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Lato Regular"/>
            </a:endParaRPr>
          </a:p>
        </p:txBody>
      </p:sp>
      <p:sp>
        <p:nvSpPr>
          <p:cNvPr id="233" name="Rektangel 232"/>
          <p:cNvSpPr/>
          <p:nvPr/>
        </p:nvSpPr>
        <p:spPr>
          <a:xfrm>
            <a:off x="207671" y="1516875"/>
            <a:ext cx="553476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2800" b="0" dirty="0" smtClean="0">
                <a:solidFill>
                  <a:schemeClr val="bg1"/>
                </a:solidFill>
                <a:latin typeface="+mn-lt"/>
                <a:ea typeface="Segoe UI Symbol" pitchFamily="34" charset="0"/>
              </a:rPr>
              <a:t>CESSDA means</a:t>
            </a:r>
            <a:r>
              <a:rPr lang="en-US" sz="2800" b="0" dirty="0">
                <a:solidFill>
                  <a:schemeClr val="bg1"/>
                </a:solidFill>
                <a:latin typeface="+mn-lt"/>
                <a:ea typeface="Segoe UI Symbol" pitchFamily="34" charset="0"/>
              </a:rPr>
              <a:t>:</a:t>
            </a: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  <a:latin typeface="+mn-lt"/>
              </a:rPr>
              <a:t>Cross-European resource discovery</a:t>
            </a:r>
            <a:endParaRPr lang="nb-NO" sz="2800" b="0" dirty="0">
              <a:solidFill>
                <a:schemeClr val="bg1"/>
              </a:solidFill>
              <a:latin typeface="+mn-lt"/>
            </a:endParaRP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  <a:latin typeface="+mn-lt"/>
              </a:rPr>
              <a:t>Improved quality of data and metadata</a:t>
            </a:r>
            <a:endParaRPr lang="nb-NO" sz="2800" b="0" dirty="0">
              <a:solidFill>
                <a:schemeClr val="bg1"/>
              </a:solidFill>
              <a:latin typeface="+mn-lt"/>
            </a:endParaRP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  <a:latin typeface="+mn-lt"/>
              </a:rPr>
              <a:t>A wider selection of comparable data </a:t>
            </a:r>
            <a:endParaRPr lang="nb-NO" sz="2800" b="0" dirty="0">
              <a:solidFill>
                <a:schemeClr val="bg1"/>
              </a:solidFill>
              <a:latin typeface="+mn-lt"/>
            </a:endParaRP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  <a:latin typeface="+mn-lt"/>
              </a:rPr>
              <a:t>Certification of data archiving organisations</a:t>
            </a:r>
            <a:endParaRPr lang="nb-NO" sz="2800" b="0" dirty="0">
              <a:solidFill>
                <a:schemeClr val="bg1"/>
              </a:solidFill>
              <a:latin typeface="+mn-lt"/>
            </a:endParaRP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  <a:latin typeface="+mn-lt"/>
              </a:rPr>
              <a:t>Professional training for data archivists</a:t>
            </a:r>
            <a:endParaRPr lang="nb-NO" sz="2800" b="0" dirty="0">
              <a:solidFill>
                <a:schemeClr val="bg1"/>
              </a:solidFill>
              <a:latin typeface="+mn-lt"/>
            </a:endParaRP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  <a:latin typeface="+mn-lt"/>
              </a:rPr>
              <a:t>Improved mechanisms for data dissemination and analysis</a:t>
            </a: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GB" sz="2800" b="0" dirty="0" smtClean="0">
                <a:solidFill>
                  <a:schemeClr val="bg1"/>
                </a:solidFill>
                <a:latin typeface="+mn-lt"/>
              </a:rPr>
              <a:t>trong </a:t>
            </a:r>
            <a:r>
              <a:rPr lang="en-GB" sz="2800" b="0" dirty="0">
                <a:solidFill>
                  <a:schemeClr val="bg1"/>
                </a:solidFill>
                <a:latin typeface="+mn-lt"/>
              </a:rPr>
              <a:t>involvement of organisations outside Europe</a:t>
            </a:r>
            <a:endParaRPr lang="nb-NO" sz="2800" b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547913"/>
            <a:ext cx="11931889" cy="80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78" y="719999"/>
            <a:ext cx="11761243" cy="1108801"/>
          </a:xfrm>
        </p:spPr>
        <p:txBody>
          <a:bodyPr/>
          <a:lstStyle/>
          <a:p>
            <a:r>
              <a:rPr lang="en-US" dirty="0" smtClean="0"/>
              <a:t>Working groups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1778" y="2277363"/>
            <a:ext cx="11887824" cy="595223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CESSDA Trust support group (</a:t>
            </a:r>
            <a:r>
              <a:rPr lang="en-US" sz="2800" dirty="0" err="1" smtClean="0"/>
              <a:t>SaW</a:t>
            </a:r>
            <a:r>
              <a:rPr lang="en-US" sz="2800" dirty="0" smtClean="0"/>
              <a:t>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CESSDA Technical Group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CESSDA Training group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CESSDA Communications group (ongoing)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Evaluation of activities (yearly basis)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/>
              <a:t>Proposal of tasks for Work Plans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Engagement of SPs (transparency)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Contacts in each SP (CMM, TSG)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smtClean="0"/>
              <a:t>..…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73494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78" y="2312128"/>
            <a:ext cx="10464801" cy="3311394"/>
          </a:xfrm>
        </p:spPr>
        <p:txBody>
          <a:bodyPr/>
          <a:lstStyle/>
          <a:p>
            <a:pPr algn="just"/>
            <a:r>
              <a:rPr lang="en-US" dirty="0"/>
              <a:t>The mission of CESSDA is to provide a full scale sustainable research infrastructure that enables the research community to conduct high-quality research in the social sciences which can contribute inter alia to effective solutions to the major challenges facing society today.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62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719998" y="455368"/>
            <a:ext cx="11761243" cy="19395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CCED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1"/>
                </a:solidFill>
              </a:rPr>
              <a:t>CESSDA Activities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58218" y="1811576"/>
            <a:ext cx="1228480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dirty="0" smtClean="0"/>
              <a:t>Coordinating the </a:t>
            </a:r>
            <a:r>
              <a:rPr lang="en-US" sz="2800" b="0" dirty="0"/>
              <a:t>network of European data service providers and promotion of the results of social sciences;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dirty="0" smtClean="0"/>
              <a:t>Facilitating </a:t>
            </a:r>
            <a:r>
              <a:rPr lang="en-US" sz="2800" b="0" dirty="0"/>
              <a:t>researcher access to important resources of relevance to the European social science research agenda regardless of the location of either researcher or data;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dirty="0"/>
              <a:t>W</a:t>
            </a:r>
            <a:r>
              <a:rPr lang="en-US" sz="2800" b="0" dirty="0" smtClean="0"/>
              <a:t>orking </a:t>
            </a:r>
            <a:r>
              <a:rPr lang="en-US" sz="2800" b="0" dirty="0"/>
              <a:t>continuously to include further data sources from Europe and beyond, into the infrastructure;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dirty="0"/>
              <a:t>P</a:t>
            </a:r>
            <a:r>
              <a:rPr lang="en-US" sz="2800" b="0" dirty="0" smtClean="0"/>
              <a:t>roviding </a:t>
            </a:r>
            <a:r>
              <a:rPr lang="en-US" sz="2800" b="0" dirty="0"/>
              <a:t>training within CESSDA and beyond on best practices surrounding operational processes and data management;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dirty="0"/>
              <a:t>P</a:t>
            </a:r>
            <a:r>
              <a:rPr lang="en-US" sz="2800" b="0" dirty="0" smtClean="0"/>
              <a:t>romoting </a:t>
            </a:r>
            <a:r>
              <a:rPr lang="en-US" sz="2800" b="0" dirty="0"/>
              <a:t>and </a:t>
            </a:r>
            <a:r>
              <a:rPr lang="en-US" sz="2800" b="0" dirty="0" smtClean="0"/>
              <a:t>facilitating </a:t>
            </a:r>
            <a:r>
              <a:rPr lang="en-US" sz="2800" b="0" dirty="0"/>
              <a:t>wider participation in CESSDA;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dirty="0"/>
              <a:t>D</a:t>
            </a:r>
            <a:r>
              <a:rPr lang="en-US" sz="2800" b="0" dirty="0" smtClean="0"/>
              <a:t>eveloping </a:t>
            </a:r>
            <a:r>
              <a:rPr lang="en-US" sz="2800" b="0" dirty="0"/>
              <a:t>and </a:t>
            </a:r>
            <a:r>
              <a:rPr lang="en-US" sz="2800" b="0" dirty="0" smtClean="0"/>
              <a:t>coordinating </a:t>
            </a:r>
            <a:r>
              <a:rPr lang="en-US" sz="2800" b="0" dirty="0"/>
              <a:t>of standards, protocols and professional best practices pertaining to the preservation and dissemination of data and associated digital objects.</a:t>
            </a:r>
          </a:p>
        </p:txBody>
      </p:sp>
    </p:spTree>
    <p:extLst>
      <p:ext uri="{BB962C8B-B14F-4D97-AF65-F5344CB8AC3E}">
        <p14:creationId xmlns:p14="http://schemas.microsoft.com/office/powerpoint/2010/main" val="32655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719999" y="406338"/>
            <a:ext cx="11761243" cy="12635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CCED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</a:rPr>
              <a:t>CESSDA Work Plans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9999" y="1669909"/>
            <a:ext cx="109541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0" dirty="0" smtClean="0">
                <a:solidFill>
                  <a:schemeClr val="bg1"/>
                </a:solidFill>
              </a:rPr>
              <a:t>CESSDA Work Plan Tasks (internal projects)</a:t>
            </a:r>
          </a:p>
          <a:p>
            <a:pPr algn="l"/>
            <a:r>
              <a:rPr lang="en-US" sz="2800" b="0" dirty="0" smtClean="0">
                <a:solidFill>
                  <a:schemeClr val="bg1"/>
                </a:solidFill>
              </a:rPr>
              <a:t>CESSDA external projects (EU projects)</a:t>
            </a:r>
          </a:p>
          <a:p>
            <a:pPr algn="l"/>
            <a:endParaRPr lang="en-US" sz="2800" b="0" u="sng" dirty="0" smtClean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WP2015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WP2016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WP2017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WP2018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b="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CESSDA </a:t>
            </a:r>
            <a:r>
              <a:rPr lang="en-US" sz="2800" b="0" dirty="0" err="1" smtClean="0">
                <a:solidFill>
                  <a:schemeClr val="bg1"/>
                </a:solidFill>
              </a:rPr>
              <a:t>SaW</a:t>
            </a:r>
            <a:r>
              <a:rPr lang="en-US" sz="2800" b="0" dirty="0" smtClean="0">
                <a:solidFill>
                  <a:schemeClr val="bg1"/>
                </a:solidFill>
              </a:rPr>
              <a:t> 2015-2017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SERISS 2015-2019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Big Data Europe 2015-2018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chemeClr val="bg1"/>
                </a:solidFill>
              </a:rPr>
              <a:t>RISCAPE 2017 - 2020</a:t>
            </a:r>
          </a:p>
          <a:p>
            <a:pPr algn="l"/>
            <a:endParaRPr lang="en-US" sz="28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78" y="719999"/>
            <a:ext cx="11761243" cy="976066"/>
          </a:xfrm>
        </p:spPr>
        <p:txBody>
          <a:bodyPr/>
          <a:lstStyle/>
          <a:p>
            <a:r>
              <a:rPr lang="en-US" dirty="0" smtClean="0"/>
              <a:t>Work Plan Tasks 2015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07299" y="1946787"/>
            <a:ext cx="11814082" cy="68580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smtClean="0"/>
              <a:t>Funded projects: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400" dirty="0" smtClean="0"/>
          </a:p>
          <a:p>
            <a:pPr defTabSz="914400">
              <a:spcBef>
                <a:spcPts val="600"/>
              </a:spcBef>
              <a:spcAft>
                <a:spcPts val="600"/>
              </a:spcAft>
              <a:buSzTx/>
            </a:pPr>
            <a:r>
              <a:rPr lang="en-US" sz="3400" dirty="0" smtClean="0"/>
              <a:t>CESSDA Metadata Management (FSD + </a:t>
            </a:r>
            <a:r>
              <a:rPr lang="en-GB" sz="3400" dirty="0"/>
              <a:t>ADP, CASD, DDA, GESIS, NSD, SND</a:t>
            </a:r>
            <a:r>
              <a:rPr lang="en-GB" sz="3400" dirty="0" smtClean="0"/>
              <a:t>, </a:t>
            </a:r>
            <a:r>
              <a:rPr lang="en-GB" sz="3400" dirty="0"/>
              <a:t>UKDS</a:t>
            </a:r>
            <a:r>
              <a:rPr lang="en-US" sz="3400" dirty="0"/>
              <a:t> </a:t>
            </a:r>
            <a:r>
              <a:rPr lang="en-US" sz="3400" dirty="0" smtClean="0"/>
              <a:t>) – </a:t>
            </a:r>
            <a:r>
              <a:rPr lang="en-US" sz="3400" dirty="0" smtClean="0">
                <a:solidFill>
                  <a:srgbClr val="FF0000"/>
                </a:solidFill>
              </a:rPr>
              <a:t>until April 2017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SzTx/>
            </a:pPr>
            <a:r>
              <a:rPr lang="en-US" sz="3400" dirty="0" smtClean="0"/>
              <a:t>Data Access and Dissemination Policy (UKDS, all SPs)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SzTx/>
            </a:pPr>
            <a:r>
              <a:rPr lang="en-US" sz="3400" dirty="0" smtClean="0"/>
              <a:t>Technical Framework (UKDS + NSD</a:t>
            </a:r>
            <a:r>
              <a:rPr lang="en-US" sz="3400" dirty="0"/>
              <a:t>, DANS, SND, </a:t>
            </a:r>
            <a:r>
              <a:rPr lang="en-US" sz="3400" dirty="0" smtClean="0"/>
              <a:t>GESIS)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SzTx/>
            </a:pPr>
            <a:r>
              <a:rPr lang="en-US" sz="3400" dirty="0" smtClean="0"/>
              <a:t>Open Source Metadata Harvester (NSD + </a:t>
            </a:r>
            <a:r>
              <a:rPr lang="en-GB" sz="3400" dirty="0"/>
              <a:t>UKDS, FSD, SND, </a:t>
            </a:r>
            <a:r>
              <a:rPr lang="en-GB" sz="3400" dirty="0" smtClean="0"/>
              <a:t>DDA</a:t>
            </a:r>
            <a:r>
              <a:rPr lang="en-US" sz="3400" dirty="0" smtClean="0"/>
              <a:t>)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SzTx/>
            </a:pPr>
            <a:r>
              <a:rPr lang="en-US" sz="3400" dirty="0" smtClean="0"/>
              <a:t>Expert Seminar 2015 (hosted by DANS)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SzTx/>
            </a:pP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7555998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78" y="496975"/>
            <a:ext cx="11761243" cy="1167795"/>
          </a:xfrm>
        </p:spPr>
        <p:txBody>
          <a:bodyPr/>
          <a:lstStyle/>
          <a:p>
            <a:r>
              <a:rPr lang="en-US" dirty="0" smtClean="0"/>
              <a:t>Work Plan Tasks 2016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1778" y="1865492"/>
            <a:ext cx="12106079" cy="7523834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400" dirty="0" smtClean="0"/>
              <a:t>1. CESSDA </a:t>
            </a:r>
            <a:r>
              <a:rPr lang="en-US" sz="3400" dirty="0"/>
              <a:t>Product and Service </a:t>
            </a:r>
            <a:r>
              <a:rPr lang="en-US" sz="3400" dirty="0" smtClean="0"/>
              <a:t>Catalogue – Phase 1 </a:t>
            </a:r>
            <a:r>
              <a:rPr lang="en-US" sz="3400" dirty="0"/>
              <a:t> </a:t>
            </a:r>
            <a:r>
              <a:rPr lang="en-US" sz="3400" dirty="0" smtClean="0">
                <a:solidFill>
                  <a:srgbClr val="FF0000"/>
                </a:solidFill>
              </a:rPr>
              <a:t>Ongoing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400" dirty="0" smtClean="0"/>
              <a:t>2. CESSDA </a:t>
            </a:r>
            <a:r>
              <a:rPr lang="en-US" sz="3400" dirty="0"/>
              <a:t>Expert Seminar 2016  - </a:t>
            </a:r>
            <a:r>
              <a:rPr lang="en-US" sz="3400" dirty="0" smtClean="0"/>
              <a:t>Prague, TWG &amp; CSDA </a:t>
            </a:r>
            <a:r>
              <a:rPr lang="en-US" sz="3400" dirty="0" smtClean="0">
                <a:solidFill>
                  <a:srgbClr val="FF0000"/>
                </a:solidFill>
              </a:rPr>
              <a:t>Done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400" dirty="0">
                <a:solidFill>
                  <a:schemeClr val="bg1"/>
                </a:solidFill>
              </a:rPr>
              <a:t>3</a:t>
            </a:r>
            <a:r>
              <a:rPr lang="en-US" sz="3400" dirty="0" smtClean="0">
                <a:solidFill>
                  <a:schemeClr val="bg1"/>
                </a:solidFill>
              </a:rPr>
              <a:t>. CESSDA Technical Framework phase 2 - </a:t>
            </a:r>
            <a:r>
              <a:rPr lang="en-US" sz="3400" dirty="0" smtClean="0">
                <a:solidFill>
                  <a:srgbClr val="FF0000"/>
                </a:solidFill>
              </a:rPr>
              <a:t>Ongoing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400" dirty="0"/>
              <a:t>4</a:t>
            </a:r>
            <a:r>
              <a:rPr lang="en-US" sz="3400" dirty="0" smtClean="0"/>
              <a:t>. Collaboration </a:t>
            </a:r>
            <a:r>
              <a:rPr lang="en-US" sz="3400" dirty="0"/>
              <a:t>with GESIS on CESSDA </a:t>
            </a:r>
            <a:r>
              <a:rPr lang="en-US" sz="3400" dirty="0" smtClean="0"/>
              <a:t>tasks</a:t>
            </a:r>
            <a:r>
              <a:rPr lang="en-US" sz="3400" dirty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400" dirty="0"/>
              <a:t>Training modules for “data discovery” </a:t>
            </a:r>
            <a:r>
              <a:rPr lang="en-US" sz="3400" dirty="0" smtClean="0">
                <a:solidFill>
                  <a:srgbClr val="FF0000"/>
                </a:solidFill>
              </a:rPr>
              <a:t>Hasn’t started yet!</a:t>
            </a:r>
            <a:r>
              <a:rPr lang="en-US" sz="3400" dirty="0"/>
              <a:t>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400" dirty="0"/>
              <a:t>PID (Persistent Identifier) Services and </a:t>
            </a:r>
            <a:r>
              <a:rPr lang="en-US" sz="3400" dirty="0" smtClean="0"/>
              <a:t>Training </a:t>
            </a:r>
            <a:r>
              <a:rPr lang="en-US" sz="3400" dirty="0" smtClean="0">
                <a:solidFill>
                  <a:srgbClr val="FF0000"/>
                </a:solidFill>
              </a:rPr>
              <a:t>Ongoing</a:t>
            </a:r>
            <a:r>
              <a:rPr lang="en-US" sz="3400" dirty="0"/>
              <a:t> </a:t>
            </a:r>
            <a:r>
              <a:rPr lang="en-US" sz="3400" dirty="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400" dirty="0" smtClean="0"/>
              <a:t>Components </a:t>
            </a:r>
            <a:r>
              <a:rPr lang="en-US" sz="3400" dirty="0"/>
              <a:t>of the Question Data </a:t>
            </a:r>
            <a:r>
              <a:rPr lang="en-US" sz="3400" dirty="0" smtClean="0"/>
              <a:t>Bank </a:t>
            </a:r>
            <a:r>
              <a:rPr lang="en-US" sz="3400" dirty="0">
                <a:solidFill>
                  <a:srgbClr val="FF0000"/>
                </a:solidFill>
              </a:rPr>
              <a:t>Ongoing</a:t>
            </a:r>
            <a:endParaRPr lang="en-US" sz="34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29656332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ato Regular"/>
        <a:ea typeface="Lato Regular"/>
        <a:cs typeface="Lato Regular"/>
      </a:majorFont>
      <a:minorFont>
        <a:latin typeface="Lato Regular"/>
        <a:ea typeface="Lato Regular"/>
        <a:cs typeface="Lat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a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Lato-Heavy"/>
            <a:ea typeface="Lato-Heavy"/>
            <a:cs typeface="Lato-Heavy"/>
            <a:sym typeface="Lato-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ato Regular"/>
        <a:ea typeface="Lato Regular"/>
        <a:cs typeface="Lato Regular"/>
      </a:majorFont>
      <a:minorFont>
        <a:latin typeface="Lato Regular"/>
        <a:ea typeface="Lato Regular"/>
        <a:cs typeface="Lat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a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Lato-Heavy"/>
            <a:ea typeface="Lato-Heavy"/>
            <a:cs typeface="Lato-Heavy"/>
            <a:sym typeface="Lato-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Benutzerdefiniert</PresentationFormat>
  <Paragraphs>123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White</vt:lpstr>
      <vt:lpstr> CESSDA – for what and for whom?  </vt:lpstr>
      <vt:lpstr>What is CESSDA?</vt:lpstr>
      <vt:lpstr>PowerPoint-Präsentation</vt:lpstr>
      <vt:lpstr>Working groups</vt:lpstr>
      <vt:lpstr>Mission</vt:lpstr>
      <vt:lpstr>CESSDA Activities</vt:lpstr>
      <vt:lpstr>CESSDA Work Plans</vt:lpstr>
      <vt:lpstr>Work Plan Tasks 2015</vt:lpstr>
      <vt:lpstr>Work Plan Tasks 2016</vt:lpstr>
      <vt:lpstr>Work Plan Tasks 2017 - proposals</vt:lpstr>
      <vt:lpstr>ERIC process</vt:lpstr>
      <vt:lpstr>ESFRI- European Strategy Forum for Research Infrastructures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CESSDA (Lato Regular 65)</dc:title>
  <dc:creator>Dag Kiberg</dc:creator>
  <cp:lastModifiedBy>FORS-User</cp:lastModifiedBy>
  <cp:revision>73</cp:revision>
  <cp:lastPrinted>2016-05-18T12:17:09Z</cp:lastPrinted>
  <dcterms:modified xsi:type="dcterms:W3CDTF">2016-12-16T09:47:38Z</dcterms:modified>
</cp:coreProperties>
</file>