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3"/>
  </p:sldMasterIdLst>
  <p:notesMasterIdLst>
    <p:notesMasterId r:id="rId52"/>
  </p:notesMasterIdLst>
  <p:handoutMasterIdLst>
    <p:handoutMasterId r:id="rId53"/>
  </p:handoutMasterIdLst>
  <p:sldIdLst>
    <p:sldId id="269" r:id="rId34"/>
    <p:sldId id="278" r:id="rId35"/>
    <p:sldId id="280" r:id="rId36"/>
    <p:sldId id="270" r:id="rId37"/>
    <p:sldId id="271" r:id="rId38"/>
    <p:sldId id="275" r:id="rId39"/>
    <p:sldId id="276" r:id="rId40"/>
    <p:sldId id="272" r:id="rId41"/>
    <p:sldId id="277" r:id="rId42"/>
    <p:sldId id="279" r:id="rId43"/>
    <p:sldId id="281" r:id="rId44"/>
    <p:sldId id="282" r:id="rId45"/>
    <p:sldId id="283" r:id="rId46"/>
    <p:sldId id="284" r:id="rId47"/>
    <p:sldId id="285" r:id="rId48"/>
    <p:sldId id="286" r:id="rId49"/>
    <p:sldId id="274" r:id="rId50"/>
    <p:sldId id="26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vi" initials="IVB3"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548"/>
    <a:srgbClr val="D4D6D2"/>
    <a:srgbClr val="7B838F"/>
    <a:srgbClr val="A7C133"/>
    <a:srgbClr val="89B78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95" autoAdjust="0"/>
  </p:normalViewPr>
  <p:slideViewPr>
    <p:cSldViewPr showGuides="1">
      <p:cViewPr>
        <p:scale>
          <a:sx n="93" d="100"/>
          <a:sy n="93" d="100"/>
        </p:scale>
        <p:origin x="-786" y="-3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6.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 Target="slides/slide5.xml"/><Relationship Id="rId46"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8.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1.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8.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A21CD-E5F8-4830-A53C-C4853AFBEB1A}"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A9A1D4F5-4C6A-4BAE-B007-ECEE5C17B529}">
      <dgm:prSet/>
      <dgm:spPr>
        <a:solidFill>
          <a:schemeClr val="accent4">
            <a:lumMod val="60000"/>
            <a:lumOff val="40000"/>
          </a:schemeClr>
        </a:solidFill>
      </dgm:spPr>
      <dgm:t>
        <a:bodyPr/>
        <a:lstStyle/>
        <a:p>
          <a:pPr rtl="0"/>
          <a:r>
            <a:rPr lang="en-GB" baseline="0" dirty="0" smtClean="0">
              <a:latin typeface="Trebuchet MS" pitchFamily="34" charset="0"/>
            </a:rPr>
            <a:t>Open</a:t>
          </a:r>
          <a:endParaRPr lang="en-GB" dirty="0">
            <a:latin typeface="Trebuchet MS" pitchFamily="34" charset="0"/>
          </a:endParaRPr>
        </a:p>
      </dgm:t>
    </dgm:pt>
    <dgm:pt modelId="{E2617B32-63FB-449F-BA07-B01D05F9578D}" type="parTrans" cxnId="{02364DFA-99E0-456C-B774-F0AEED40C62C}">
      <dgm:prSet/>
      <dgm:spPr/>
      <dgm:t>
        <a:bodyPr/>
        <a:lstStyle/>
        <a:p>
          <a:endParaRPr lang="en-GB"/>
        </a:p>
      </dgm:t>
    </dgm:pt>
    <dgm:pt modelId="{BC968EBC-3F8C-4CD7-BEA5-38FFF9B356F5}" type="sibTrans" cxnId="{02364DFA-99E0-456C-B774-F0AEED40C62C}">
      <dgm:prSet/>
      <dgm:spPr/>
      <dgm:t>
        <a:bodyPr/>
        <a:lstStyle/>
        <a:p>
          <a:endParaRPr lang="en-GB"/>
        </a:p>
      </dgm:t>
    </dgm:pt>
    <dgm:pt modelId="{A4654FF0-A11A-44A8-ADCF-EFC71E053FF9}">
      <dgm:prSet/>
      <dgm:spPr>
        <a:solidFill>
          <a:schemeClr val="accent5">
            <a:lumMod val="60000"/>
            <a:lumOff val="40000"/>
          </a:schemeClr>
        </a:solidFill>
      </dgm:spPr>
      <dgm:t>
        <a:bodyPr/>
        <a:lstStyle/>
        <a:p>
          <a:pPr rtl="0"/>
          <a:r>
            <a:rPr lang="en-GB" baseline="0" dirty="0" smtClean="0">
              <a:latin typeface="Trebuchet MS" pitchFamily="34" charset="0"/>
            </a:rPr>
            <a:t>Safeguarded</a:t>
          </a:r>
          <a:endParaRPr lang="en-GB" dirty="0">
            <a:latin typeface="Trebuchet MS" pitchFamily="34" charset="0"/>
          </a:endParaRPr>
        </a:p>
      </dgm:t>
    </dgm:pt>
    <dgm:pt modelId="{98E829CB-045B-4450-82D0-E36B618082C4}" type="parTrans" cxnId="{0BC97399-3F15-4F15-8FEB-1981F0CA812F}">
      <dgm:prSet/>
      <dgm:spPr/>
      <dgm:t>
        <a:bodyPr/>
        <a:lstStyle/>
        <a:p>
          <a:endParaRPr lang="en-GB"/>
        </a:p>
      </dgm:t>
    </dgm:pt>
    <dgm:pt modelId="{AA83D604-8140-4729-8A5A-28F194CF64E1}" type="sibTrans" cxnId="{0BC97399-3F15-4F15-8FEB-1981F0CA812F}">
      <dgm:prSet/>
      <dgm:spPr/>
      <dgm:t>
        <a:bodyPr/>
        <a:lstStyle/>
        <a:p>
          <a:endParaRPr lang="en-GB"/>
        </a:p>
      </dgm:t>
    </dgm:pt>
    <dgm:pt modelId="{BC5C3882-20B7-4D66-BF66-41DDA66DBEB5}">
      <dgm:prSet/>
      <dgm:spPr>
        <a:solidFill>
          <a:schemeClr val="accent6">
            <a:lumMod val="60000"/>
            <a:lumOff val="40000"/>
          </a:schemeClr>
        </a:solidFill>
      </dgm:spPr>
      <dgm:t>
        <a:bodyPr/>
        <a:lstStyle/>
        <a:p>
          <a:pPr rtl="0"/>
          <a:r>
            <a:rPr lang="en-GB" baseline="0" dirty="0" smtClean="0">
              <a:latin typeface="Trebuchet MS" pitchFamily="34" charset="0"/>
            </a:rPr>
            <a:t>Controlled</a:t>
          </a:r>
          <a:endParaRPr lang="en-GB" dirty="0">
            <a:latin typeface="Trebuchet MS" pitchFamily="34" charset="0"/>
          </a:endParaRPr>
        </a:p>
      </dgm:t>
    </dgm:pt>
    <dgm:pt modelId="{B50AFEE5-4282-4D4B-A6AB-9703B87E0622}" type="parTrans" cxnId="{BCF8A363-BEAE-4510-8943-9C1229EA4F1C}">
      <dgm:prSet/>
      <dgm:spPr/>
      <dgm:t>
        <a:bodyPr/>
        <a:lstStyle/>
        <a:p>
          <a:endParaRPr lang="en-GB"/>
        </a:p>
      </dgm:t>
    </dgm:pt>
    <dgm:pt modelId="{53746754-F338-4490-9288-CC2833FC6007}" type="sibTrans" cxnId="{BCF8A363-BEAE-4510-8943-9C1229EA4F1C}">
      <dgm:prSet/>
      <dgm:spPr/>
      <dgm:t>
        <a:bodyPr/>
        <a:lstStyle/>
        <a:p>
          <a:endParaRPr lang="en-GB"/>
        </a:p>
      </dgm:t>
    </dgm:pt>
    <dgm:pt modelId="{932214D0-9F16-489D-B2CC-CD9117982DAA}">
      <dgm:prSet custT="1"/>
      <dgm:spPr>
        <a:solidFill>
          <a:schemeClr val="bg1">
            <a:lumMod val="85000"/>
            <a:alpha val="90000"/>
          </a:schemeClr>
        </a:solidFill>
      </dgm:spPr>
      <dgm:t>
        <a:bodyPr/>
        <a:lstStyle/>
        <a:p>
          <a:pPr rtl="0"/>
          <a:r>
            <a:rPr lang="en-GB" sz="2200" baseline="0" dirty="0" smtClean="0">
              <a:latin typeface="Trebuchet MS" pitchFamily="34" charset="0"/>
            </a:rPr>
            <a:t>available for download/online access under open licence without any registration</a:t>
          </a:r>
          <a:endParaRPr lang="en-GB" sz="2200" dirty="0">
            <a:latin typeface="Trebuchet MS" pitchFamily="34" charset="0"/>
          </a:endParaRPr>
        </a:p>
      </dgm:t>
    </dgm:pt>
    <dgm:pt modelId="{5BCD191D-3F0E-44F4-B498-DD976E35A4B6}" type="parTrans" cxnId="{C08740FB-6775-4255-9971-F3ED712619F1}">
      <dgm:prSet/>
      <dgm:spPr/>
      <dgm:t>
        <a:bodyPr/>
        <a:lstStyle/>
        <a:p>
          <a:endParaRPr lang="en-GB"/>
        </a:p>
      </dgm:t>
    </dgm:pt>
    <dgm:pt modelId="{4A54919B-D7C5-48F8-960C-203073DAFACE}" type="sibTrans" cxnId="{C08740FB-6775-4255-9971-F3ED712619F1}">
      <dgm:prSet/>
      <dgm:spPr/>
      <dgm:t>
        <a:bodyPr/>
        <a:lstStyle/>
        <a:p>
          <a:endParaRPr lang="en-GB"/>
        </a:p>
      </dgm:t>
    </dgm:pt>
    <dgm:pt modelId="{7079792B-F068-469F-9D5B-F921CC1BD2C6}">
      <dgm:prSet custT="1"/>
      <dgm:spPr>
        <a:solidFill>
          <a:schemeClr val="bg1">
            <a:lumMod val="85000"/>
            <a:alpha val="90000"/>
          </a:schemeClr>
        </a:solidFill>
      </dgm:spPr>
      <dgm:t>
        <a:bodyPr/>
        <a:lstStyle/>
        <a:p>
          <a:pPr rtl="0"/>
          <a:r>
            <a:rPr lang="en-GB" sz="2200" baseline="0" dirty="0" smtClean="0">
              <a:latin typeface="Trebuchet MS" pitchFamily="34" charset="0"/>
            </a:rPr>
            <a:t>available for download/online access to logged-in users who have registered and agreed to an End User Licence</a:t>
          </a:r>
          <a:endParaRPr lang="en-GB" sz="2200" dirty="0">
            <a:latin typeface="Trebuchet MS" pitchFamily="34" charset="0"/>
          </a:endParaRPr>
        </a:p>
      </dgm:t>
    </dgm:pt>
    <dgm:pt modelId="{078AD774-C647-4767-BCA7-52132C04A85F}" type="parTrans" cxnId="{83DC3E75-E6C0-42E8-B4E2-DA86F947DFD0}">
      <dgm:prSet/>
      <dgm:spPr/>
      <dgm:t>
        <a:bodyPr/>
        <a:lstStyle/>
        <a:p>
          <a:endParaRPr lang="en-GB"/>
        </a:p>
      </dgm:t>
    </dgm:pt>
    <dgm:pt modelId="{7336706A-F2AB-4C9E-B2C4-9721A7E3F5E3}" type="sibTrans" cxnId="{83DC3E75-E6C0-42E8-B4E2-DA86F947DFD0}">
      <dgm:prSet/>
      <dgm:spPr/>
      <dgm:t>
        <a:bodyPr/>
        <a:lstStyle/>
        <a:p>
          <a:endParaRPr lang="en-GB"/>
        </a:p>
      </dgm:t>
    </dgm:pt>
    <dgm:pt modelId="{5C9A08D4-EE55-4767-B895-A28F670D7C22}">
      <dgm:prSet custT="1"/>
      <dgm:spPr>
        <a:solidFill>
          <a:schemeClr val="bg1">
            <a:lumMod val="85000"/>
            <a:alpha val="90000"/>
          </a:schemeClr>
        </a:solidFill>
      </dgm:spPr>
      <dgm:t>
        <a:bodyPr/>
        <a:lstStyle/>
        <a:p>
          <a:pPr rtl="0"/>
          <a:r>
            <a:rPr lang="en-GB" sz="2200" baseline="0" dirty="0" smtClean="0">
              <a:latin typeface="Trebuchet MS" pitchFamily="34" charset="0"/>
            </a:rPr>
            <a:t>available for remote or safe room access to authorised and authenticated users whose research proposal has been and who have received training</a:t>
          </a:r>
          <a:endParaRPr lang="en-GB" sz="2200" dirty="0">
            <a:latin typeface="Trebuchet MS" pitchFamily="34" charset="0"/>
          </a:endParaRPr>
        </a:p>
      </dgm:t>
    </dgm:pt>
    <dgm:pt modelId="{28A18BDA-DA78-4F99-96DB-B01F7AF67271}" type="parTrans" cxnId="{B12561D2-D213-421A-8D5D-5933E7C1F828}">
      <dgm:prSet/>
      <dgm:spPr/>
      <dgm:t>
        <a:bodyPr/>
        <a:lstStyle/>
        <a:p>
          <a:endParaRPr lang="en-GB"/>
        </a:p>
      </dgm:t>
    </dgm:pt>
    <dgm:pt modelId="{2EB5EA6D-C591-4341-823C-63B2A8466350}" type="sibTrans" cxnId="{B12561D2-D213-421A-8D5D-5933E7C1F828}">
      <dgm:prSet/>
      <dgm:spPr/>
      <dgm:t>
        <a:bodyPr/>
        <a:lstStyle/>
        <a:p>
          <a:endParaRPr lang="en-GB"/>
        </a:p>
      </dgm:t>
    </dgm:pt>
    <dgm:pt modelId="{2103389B-CA3C-400E-8F33-F869D7E4A2A6}" type="pres">
      <dgm:prSet presAssocID="{3A8A21CD-E5F8-4830-A53C-C4853AFBEB1A}" presName="Name0" presStyleCnt="0">
        <dgm:presLayoutVars>
          <dgm:dir/>
          <dgm:animLvl val="lvl"/>
          <dgm:resizeHandles val="exact"/>
        </dgm:presLayoutVars>
      </dgm:prSet>
      <dgm:spPr/>
      <dgm:t>
        <a:bodyPr/>
        <a:lstStyle/>
        <a:p>
          <a:endParaRPr lang="en-GB"/>
        </a:p>
      </dgm:t>
    </dgm:pt>
    <dgm:pt modelId="{21EA27DD-B2CB-4E89-915F-6E6CF44C67C6}" type="pres">
      <dgm:prSet presAssocID="{A9A1D4F5-4C6A-4BAE-B007-ECEE5C17B529}" presName="linNode" presStyleCnt="0"/>
      <dgm:spPr/>
    </dgm:pt>
    <dgm:pt modelId="{3C3DBA9D-439A-4B3D-95A6-EE81668D8DE5}" type="pres">
      <dgm:prSet presAssocID="{A9A1D4F5-4C6A-4BAE-B007-ECEE5C17B529}" presName="parentText" presStyleLbl="node1" presStyleIdx="0" presStyleCnt="3">
        <dgm:presLayoutVars>
          <dgm:chMax val="1"/>
          <dgm:bulletEnabled val="1"/>
        </dgm:presLayoutVars>
      </dgm:prSet>
      <dgm:spPr/>
      <dgm:t>
        <a:bodyPr/>
        <a:lstStyle/>
        <a:p>
          <a:endParaRPr lang="en-GB"/>
        </a:p>
      </dgm:t>
    </dgm:pt>
    <dgm:pt modelId="{45B1870B-E23D-4B19-8C6D-B323409BA33E}" type="pres">
      <dgm:prSet presAssocID="{A9A1D4F5-4C6A-4BAE-B007-ECEE5C17B529}" presName="descendantText" presStyleLbl="alignAccFollowNode1" presStyleIdx="0" presStyleCnt="3">
        <dgm:presLayoutVars>
          <dgm:bulletEnabled val="1"/>
        </dgm:presLayoutVars>
      </dgm:prSet>
      <dgm:spPr/>
      <dgm:t>
        <a:bodyPr/>
        <a:lstStyle/>
        <a:p>
          <a:endParaRPr lang="en-GB"/>
        </a:p>
      </dgm:t>
    </dgm:pt>
    <dgm:pt modelId="{BD431D8D-F81D-45E5-9DED-E1E780C78464}" type="pres">
      <dgm:prSet presAssocID="{BC968EBC-3F8C-4CD7-BEA5-38FFF9B356F5}" presName="sp" presStyleCnt="0"/>
      <dgm:spPr/>
    </dgm:pt>
    <dgm:pt modelId="{D9B1034E-7AF7-44AA-9751-1FDBFD80AEFD}" type="pres">
      <dgm:prSet presAssocID="{A4654FF0-A11A-44A8-ADCF-EFC71E053FF9}" presName="linNode" presStyleCnt="0"/>
      <dgm:spPr/>
    </dgm:pt>
    <dgm:pt modelId="{BED20ED0-E1D8-47DB-AD17-E2C44C4266DE}" type="pres">
      <dgm:prSet presAssocID="{A4654FF0-A11A-44A8-ADCF-EFC71E053FF9}" presName="parentText" presStyleLbl="node1" presStyleIdx="1" presStyleCnt="3">
        <dgm:presLayoutVars>
          <dgm:chMax val="1"/>
          <dgm:bulletEnabled val="1"/>
        </dgm:presLayoutVars>
      </dgm:prSet>
      <dgm:spPr/>
      <dgm:t>
        <a:bodyPr/>
        <a:lstStyle/>
        <a:p>
          <a:endParaRPr lang="en-GB"/>
        </a:p>
      </dgm:t>
    </dgm:pt>
    <dgm:pt modelId="{1B4F11D6-AF0D-4138-A53B-1318ECDA59CD}" type="pres">
      <dgm:prSet presAssocID="{A4654FF0-A11A-44A8-ADCF-EFC71E053FF9}" presName="descendantText" presStyleLbl="alignAccFollowNode1" presStyleIdx="1" presStyleCnt="3">
        <dgm:presLayoutVars>
          <dgm:bulletEnabled val="1"/>
        </dgm:presLayoutVars>
      </dgm:prSet>
      <dgm:spPr/>
      <dgm:t>
        <a:bodyPr/>
        <a:lstStyle/>
        <a:p>
          <a:endParaRPr lang="en-GB"/>
        </a:p>
      </dgm:t>
    </dgm:pt>
    <dgm:pt modelId="{38425AD9-E507-41A1-AE55-C18B27FC2874}" type="pres">
      <dgm:prSet presAssocID="{AA83D604-8140-4729-8A5A-28F194CF64E1}" presName="sp" presStyleCnt="0"/>
      <dgm:spPr/>
    </dgm:pt>
    <dgm:pt modelId="{FB9C0C66-A9B7-4752-8D6C-AA05AB2BF00A}" type="pres">
      <dgm:prSet presAssocID="{BC5C3882-20B7-4D66-BF66-41DDA66DBEB5}" presName="linNode" presStyleCnt="0"/>
      <dgm:spPr/>
    </dgm:pt>
    <dgm:pt modelId="{4CF74F2D-067E-445F-8D49-242702EE90F7}" type="pres">
      <dgm:prSet presAssocID="{BC5C3882-20B7-4D66-BF66-41DDA66DBEB5}" presName="parentText" presStyleLbl="node1" presStyleIdx="2" presStyleCnt="3" custScaleY="89287">
        <dgm:presLayoutVars>
          <dgm:chMax val="1"/>
          <dgm:bulletEnabled val="1"/>
        </dgm:presLayoutVars>
      </dgm:prSet>
      <dgm:spPr/>
      <dgm:t>
        <a:bodyPr/>
        <a:lstStyle/>
        <a:p>
          <a:endParaRPr lang="en-GB"/>
        </a:p>
      </dgm:t>
    </dgm:pt>
    <dgm:pt modelId="{F055DF2D-7ADF-4F11-9897-74FC63422E65}" type="pres">
      <dgm:prSet presAssocID="{BC5C3882-20B7-4D66-BF66-41DDA66DBEB5}" presName="descendantText" presStyleLbl="alignAccFollowNode1" presStyleIdx="2" presStyleCnt="3" custScaleY="113625">
        <dgm:presLayoutVars>
          <dgm:bulletEnabled val="1"/>
        </dgm:presLayoutVars>
      </dgm:prSet>
      <dgm:spPr/>
      <dgm:t>
        <a:bodyPr/>
        <a:lstStyle/>
        <a:p>
          <a:endParaRPr lang="en-GB"/>
        </a:p>
      </dgm:t>
    </dgm:pt>
  </dgm:ptLst>
  <dgm:cxnLst>
    <dgm:cxn modelId="{5C0A8133-FA7B-496B-B336-69144143F447}" type="presOf" srcId="{A4654FF0-A11A-44A8-ADCF-EFC71E053FF9}" destId="{BED20ED0-E1D8-47DB-AD17-E2C44C4266DE}" srcOrd="0" destOrd="0" presId="urn:microsoft.com/office/officeart/2005/8/layout/vList5"/>
    <dgm:cxn modelId="{A01C6757-232C-405B-91C6-FAFBF9F2B2E3}" type="presOf" srcId="{A9A1D4F5-4C6A-4BAE-B007-ECEE5C17B529}" destId="{3C3DBA9D-439A-4B3D-95A6-EE81668D8DE5}" srcOrd="0" destOrd="0" presId="urn:microsoft.com/office/officeart/2005/8/layout/vList5"/>
    <dgm:cxn modelId="{3A8EF306-DA9B-40DE-A82A-B28DBAC6325C}" type="presOf" srcId="{5C9A08D4-EE55-4767-B895-A28F670D7C22}" destId="{F055DF2D-7ADF-4F11-9897-74FC63422E65}" srcOrd="0" destOrd="0" presId="urn:microsoft.com/office/officeart/2005/8/layout/vList5"/>
    <dgm:cxn modelId="{238F49D7-B00E-4ECA-9BB0-5501FA690DC7}" type="presOf" srcId="{932214D0-9F16-489D-B2CC-CD9117982DAA}" destId="{45B1870B-E23D-4B19-8C6D-B323409BA33E}" srcOrd="0" destOrd="0" presId="urn:microsoft.com/office/officeart/2005/8/layout/vList5"/>
    <dgm:cxn modelId="{08A7A62F-12B3-4BD1-82BD-24B81308C8B9}" type="presOf" srcId="{3A8A21CD-E5F8-4830-A53C-C4853AFBEB1A}" destId="{2103389B-CA3C-400E-8F33-F869D7E4A2A6}" srcOrd="0" destOrd="0" presId="urn:microsoft.com/office/officeart/2005/8/layout/vList5"/>
    <dgm:cxn modelId="{FA14C287-FE25-45F9-BAA0-E7FCEFDA208A}" type="presOf" srcId="{BC5C3882-20B7-4D66-BF66-41DDA66DBEB5}" destId="{4CF74F2D-067E-445F-8D49-242702EE90F7}" srcOrd="0" destOrd="0" presId="urn:microsoft.com/office/officeart/2005/8/layout/vList5"/>
    <dgm:cxn modelId="{C08740FB-6775-4255-9971-F3ED712619F1}" srcId="{A9A1D4F5-4C6A-4BAE-B007-ECEE5C17B529}" destId="{932214D0-9F16-489D-B2CC-CD9117982DAA}" srcOrd="0" destOrd="0" parTransId="{5BCD191D-3F0E-44F4-B498-DD976E35A4B6}" sibTransId="{4A54919B-D7C5-48F8-960C-203073DAFACE}"/>
    <dgm:cxn modelId="{BCF8A363-BEAE-4510-8943-9C1229EA4F1C}" srcId="{3A8A21CD-E5F8-4830-A53C-C4853AFBEB1A}" destId="{BC5C3882-20B7-4D66-BF66-41DDA66DBEB5}" srcOrd="2" destOrd="0" parTransId="{B50AFEE5-4282-4D4B-A6AB-9703B87E0622}" sibTransId="{53746754-F338-4490-9288-CC2833FC6007}"/>
    <dgm:cxn modelId="{B46533E4-0429-40D2-8B37-EC9A9995C6CF}" type="presOf" srcId="{7079792B-F068-469F-9D5B-F921CC1BD2C6}" destId="{1B4F11D6-AF0D-4138-A53B-1318ECDA59CD}" srcOrd="0" destOrd="0" presId="urn:microsoft.com/office/officeart/2005/8/layout/vList5"/>
    <dgm:cxn modelId="{0BC97399-3F15-4F15-8FEB-1981F0CA812F}" srcId="{3A8A21CD-E5F8-4830-A53C-C4853AFBEB1A}" destId="{A4654FF0-A11A-44A8-ADCF-EFC71E053FF9}" srcOrd="1" destOrd="0" parTransId="{98E829CB-045B-4450-82D0-E36B618082C4}" sibTransId="{AA83D604-8140-4729-8A5A-28F194CF64E1}"/>
    <dgm:cxn modelId="{02364DFA-99E0-456C-B774-F0AEED40C62C}" srcId="{3A8A21CD-E5F8-4830-A53C-C4853AFBEB1A}" destId="{A9A1D4F5-4C6A-4BAE-B007-ECEE5C17B529}" srcOrd="0" destOrd="0" parTransId="{E2617B32-63FB-449F-BA07-B01D05F9578D}" sibTransId="{BC968EBC-3F8C-4CD7-BEA5-38FFF9B356F5}"/>
    <dgm:cxn modelId="{B12561D2-D213-421A-8D5D-5933E7C1F828}" srcId="{BC5C3882-20B7-4D66-BF66-41DDA66DBEB5}" destId="{5C9A08D4-EE55-4767-B895-A28F670D7C22}" srcOrd="0" destOrd="0" parTransId="{28A18BDA-DA78-4F99-96DB-B01F7AF67271}" sibTransId="{2EB5EA6D-C591-4341-823C-63B2A8466350}"/>
    <dgm:cxn modelId="{83DC3E75-E6C0-42E8-B4E2-DA86F947DFD0}" srcId="{A4654FF0-A11A-44A8-ADCF-EFC71E053FF9}" destId="{7079792B-F068-469F-9D5B-F921CC1BD2C6}" srcOrd="0" destOrd="0" parTransId="{078AD774-C647-4767-BCA7-52132C04A85F}" sibTransId="{7336706A-F2AB-4C9E-B2C4-9721A7E3F5E3}"/>
    <dgm:cxn modelId="{1FEA17D4-6DE6-4854-8532-AE28DFCAE831}" type="presParOf" srcId="{2103389B-CA3C-400E-8F33-F869D7E4A2A6}" destId="{21EA27DD-B2CB-4E89-915F-6E6CF44C67C6}" srcOrd="0" destOrd="0" presId="urn:microsoft.com/office/officeart/2005/8/layout/vList5"/>
    <dgm:cxn modelId="{BB0955B9-0B1A-474D-99D7-BFEF669683EB}" type="presParOf" srcId="{21EA27DD-B2CB-4E89-915F-6E6CF44C67C6}" destId="{3C3DBA9D-439A-4B3D-95A6-EE81668D8DE5}" srcOrd="0" destOrd="0" presId="urn:microsoft.com/office/officeart/2005/8/layout/vList5"/>
    <dgm:cxn modelId="{60DACC78-9FCD-4DFB-A682-255CDE08B3B6}" type="presParOf" srcId="{21EA27DD-B2CB-4E89-915F-6E6CF44C67C6}" destId="{45B1870B-E23D-4B19-8C6D-B323409BA33E}" srcOrd="1" destOrd="0" presId="urn:microsoft.com/office/officeart/2005/8/layout/vList5"/>
    <dgm:cxn modelId="{32380DF2-FFCB-4E8C-9911-99304C4DEBAF}" type="presParOf" srcId="{2103389B-CA3C-400E-8F33-F869D7E4A2A6}" destId="{BD431D8D-F81D-45E5-9DED-E1E780C78464}" srcOrd="1" destOrd="0" presId="urn:microsoft.com/office/officeart/2005/8/layout/vList5"/>
    <dgm:cxn modelId="{AC34D83E-3A1C-4B69-A8BC-E5A1B49BED76}" type="presParOf" srcId="{2103389B-CA3C-400E-8F33-F869D7E4A2A6}" destId="{D9B1034E-7AF7-44AA-9751-1FDBFD80AEFD}" srcOrd="2" destOrd="0" presId="urn:microsoft.com/office/officeart/2005/8/layout/vList5"/>
    <dgm:cxn modelId="{49F29DFB-3FAB-4984-B176-38068AA39B6D}" type="presParOf" srcId="{D9B1034E-7AF7-44AA-9751-1FDBFD80AEFD}" destId="{BED20ED0-E1D8-47DB-AD17-E2C44C4266DE}" srcOrd="0" destOrd="0" presId="urn:microsoft.com/office/officeart/2005/8/layout/vList5"/>
    <dgm:cxn modelId="{29119D7B-811D-43E0-8D50-8AC1FA888DB0}" type="presParOf" srcId="{D9B1034E-7AF7-44AA-9751-1FDBFD80AEFD}" destId="{1B4F11D6-AF0D-4138-A53B-1318ECDA59CD}" srcOrd="1" destOrd="0" presId="urn:microsoft.com/office/officeart/2005/8/layout/vList5"/>
    <dgm:cxn modelId="{1E6F57B0-E1D0-4E3A-AE42-8E4B8B51E449}" type="presParOf" srcId="{2103389B-CA3C-400E-8F33-F869D7E4A2A6}" destId="{38425AD9-E507-41A1-AE55-C18B27FC2874}" srcOrd="3" destOrd="0" presId="urn:microsoft.com/office/officeart/2005/8/layout/vList5"/>
    <dgm:cxn modelId="{F68ABB1B-2F6C-4C30-8541-BE09616046B2}" type="presParOf" srcId="{2103389B-CA3C-400E-8F33-F869D7E4A2A6}" destId="{FB9C0C66-A9B7-4752-8D6C-AA05AB2BF00A}" srcOrd="4" destOrd="0" presId="urn:microsoft.com/office/officeart/2005/8/layout/vList5"/>
    <dgm:cxn modelId="{D044B6BB-52DC-41FF-A0F4-09D2E104C4C9}" type="presParOf" srcId="{FB9C0C66-A9B7-4752-8D6C-AA05AB2BF00A}" destId="{4CF74F2D-067E-445F-8D49-242702EE90F7}" srcOrd="0" destOrd="0" presId="urn:microsoft.com/office/officeart/2005/8/layout/vList5"/>
    <dgm:cxn modelId="{81C0DCC2-0AEA-491C-851B-C9CAF620939D}" type="presParOf" srcId="{FB9C0C66-A9B7-4752-8D6C-AA05AB2BF00A}" destId="{F055DF2D-7ADF-4F11-9897-74FC63422E6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t>3/2/2016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t>‹Nr.›</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t>3/2/2016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t>‹Nr.›</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pic>
        <p:nvPicPr>
          <p:cNvPr id="2" name="Picture 1" descr="logo-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0" y="-1081522"/>
            <a:ext cx="7812551" cy="11044878"/>
          </a:xfrm>
          <a:prstGeom prst="rect">
            <a:avLst/>
          </a:prstGeom>
        </p:spPr>
      </p:pic>
      <p:sp>
        <p:nvSpPr>
          <p:cNvPr id="7" name="Title 1"/>
          <p:cNvSpPr>
            <a:spLocks noGrp="1"/>
          </p:cNvSpPr>
          <p:nvPr>
            <p:ph type="ctrTitle"/>
          </p:nvPr>
        </p:nvSpPr>
        <p:spPr>
          <a:xfrm>
            <a:off x="685800" y="1143000"/>
            <a:ext cx="3352800" cy="990727"/>
          </a:xfrm>
        </p:spPr>
        <p:txBody>
          <a:bodyPr/>
          <a:lstStyle>
            <a:lvl1pPr>
              <a:defRPr>
                <a:solidFill>
                  <a:srgbClr val="A7C133"/>
                </a:solidFill>
              </a:defRPr>
            </a:lvl1pPr>
          </a:lstStyle>
          <a:p>
            <a:r>
              <a:rPr lang="en-US" dirty="0" smtClean="0"/>
              <a:t>Title</a:t>
            </a:r>
            <a:endParaRPr lang="en-US" dirty="0"/>
          </a:p>
        </p:txBody>
      </p:sp>
      <p:sp>
        <p:nvSpPr>
          <p:cNvPr id="9" name="Subtitle 7"/>
          <p:cNvSpPr>
            <a:spLocks noGrp="1"/>
          </p:cNvSpPr>
          <p:nvPr>
            <p:ph type="subTitle" idx="4294967295" hasCustomPrompt="1"/>
          </p:nvPr>
        </p:nvSpPr>
        <p:spPr>
          <a:xfrm>
            <a:off x="685800" y="4572000"/>
            <a:ext cx="6461760" cy="762000"/>
          </a:xfrm>
        </p:spPr>
        <p:txBody>
          <a:bodyPr>
            <a:normAutofit fontScale="92500" lnSpcReduction="20000"/>
          </a:bodyPr>
          <a:lstStyle>
            <a:lvl1pPr>
              <a:defRPr>
                <a:solidFill>
                  <a:srgbClr val="404548"/>
                </a:solidFill>
                <a:latin typeface="Arial Narrow"/>
                <a:cs typeface="Arial Narrow"/>
              </a:defRPr>
            </a:lvl1pPr>
          </a:lstStyle>
          <a:p>
            <a:r>
              <a:rPr lang="en-US" dirty="0" smtClean="0"/>
              <a:t>Test</a:t>
            </a:r>
            <a:endParaRPr lang="en-US" dirty="0"/>
          </a:p>
        </p:txBody>
      </p:sp>
      <p:sp>
        <p:nvSpPr>
          <p:cNvPr id="10" name="Text Placeholder 8"/>
          <p:cNvSpPr>
            <a:spLocks noGrp="1"/>
          </p:cNvSpPr>
          <p:nvPr>
            <p:ph type="body" sz="quarter" idx="4294967295"/>
          </p:nvPr>
        </p:nvSpPr>
        <p:spPr>
          <a:xfrm>
            <a:off x="685800" y="5715000"/>
            <a:ext cx="6477000" cy="762000"/>
          </a:xfrm>
        </p:spPr>
        <p:txBody>
          <a:bodyPr>
            <a:normAutofit fontScale="92500" lnSpcReduction="20000"/>
          </a:bodyPr>
          <a:lstStyle>
            <a:lvl1pPr>
              <a:defRPr sz="1600">
                <a:solidFill>
                  <a:srgbClr val="7B838F"/>
                </a:solidFill>
                <a:latin typeface="Arial Narrow"/>
                <a:cs typeface="Arial Narrow"/>
              </a:defRPr>
            </a:lvl1pPr>
          </a:lstStyle>
          <a:p>
            <a:endParaRPr lang="en-US" dirty="0" smtClean="0"/>
          </a:p>
        </p:txBody>
      </p:sp>
    </p:spTree>
    <p:extLst>
      <p:ext uri="{BB962C8B-B14F-4D97-AF65-F5344CB8AC3E}">
        <p14:creationId xmlns:p14="http://schemas.microsoft.com/office/powerpoint/2010/main" val="343538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the picture">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18" name="Oval 17"/>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19" name="Oval 18"/>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0" name="Oval 19"/>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1" name="Oval 20"/>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2" name="Oval 21"/>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3" name="Oval 22"/>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24" name="Oval 23"/>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25"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26"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27" name="Picture 26"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13" name="Picture Placeholder 2"/>
          <p:cNvSpPr>
            <a:spLocks noGrp="1"/>
          </p:cNvSpPr>
          <p:nvPr>
            <p:ph type="pic" idx="1"/>
          </p:nvPr>
        </p:nvSpPr>
        <p:spPr>
          <a:xfrm>
            <a:off x="0" y="0"/>
            <a:ext cx="8458200" cy="5486400"/>
          </a:xfrm>
        </p:spPr>
        <p:txBody>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4" name="TextBox 13"/>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extLst>
      <p:ext uri="{BB962C8B-B14F-4D97-AF65-F5344CB8AC3E}">
        <p14:creationId xmlns:p14="http://schemas.microsoft.com/office/powerpoint/2010/main" val="1675444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5" name="Oval 24"/>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6" name="Oval 25"/>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7" name="Oval 26"/>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8" name="Oval 27"/>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9" name="Oval 28"/>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30" name="Oval 29"/>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1" name="Oval 30"/>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2"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3" name="Date Placeholder 3"/>
          <p:cNvSpPr>
            <a:spLocks noGrp="1"/>
          </p:cNvSpPr>
          <p:nvPr>
            <p:ph type="dt" sz="half" idx="14"/>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4" name="Picture 33"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5" name="Title 1"/>
          <p:cNvSpPr>
            <a:spLocks noGrp="1"/>
          </p:cNvSpPr>
          <p:nvPr>
            <p:ph type="title"/>
          </p:nvPr>
        </p:nvSpPr>
        <p:spPr>
          <a:xfrm>
            <a:off x="304801" y="5495544"/>
            <a:ext cx="7772400" cy="594360"/>
          </a:xfrm>
        </p:spPr>
        <p:txBody>
          <a:bodyPr anchor="b"/>
          <a:lstStyle>
            <a:lvl1pPr algn="ctr">
              <a:defRPr sz="2200" b="1">
                <a:latin typeface="Arial Narrow"/>
                <a:cs typeface="Arial Narrow"/>
              </a:defRPr>
            </a:lvl1pPr>
          </a:lstStyle>
          <a:p>
            <a:r>
              <a:rPr lang="en-US" smtClean="0"/>
              <a:t>Click to edit Master title style</a:t>
            </a:r>
            <a:endParaRPr lang="en-US" dirty="0"/>
          </a:p>
        </p:txBody>
      </p:sp>
      <p:sp>
        <p:nvSpPr>
          <p:cNvPr id="36" name="Text Placeholder 3"/>
          <p:cNvSpPr>
            <a:spLocks noGrp="1"/>
          </p:cNvSpPr>
          <p:nvPr>
            <p:ph type="body" sz="half" idx="2"/>
          </p:nvPr>
        </p:nvSpPr>
        <p:spPr>
          <a:xfrm>
            <a:off x="304799" y="6096000"/>
            <a:ext cx="7772401" cy="609600"/>
          </a:xfrm>
        </p:spPr>
        <p:txBody>
          <a:bodyPr>
            <a:normAutofit/>
          </a:bodyPr>
          <a:lstStyle>
            <a:lvl1pPr marL="0" indent="0" algn="ctr">
              <a:buNone/>
              <a:defRPr sz="16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7" name="Content Placeholder 8"/>
          <p:cNvSpPr>
            <a:spLocks noGrp="1"/>
          </p:cNvSpPr>
          <p:nvPr>
            <p:ph sz="quarter" idx="13"/>
          </p:nvPr>
        </p:nvSpPr>
        <p:spPr>
          <a:xfrm>
            <a:off x="304800" y="381000"/>
            <a:ext cx="7772400" cy="49428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6"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7" name="Oval 26"/>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8" name="Oval 27"/>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9" name="Oval 28"/>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30" name="Oval 29"/>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31" name="Oval 30"/>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32" name="Oval 31"/>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3" name="Oval 32"/>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4"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5" name="Date Placeholder 3"/>
          <p:cNvSpPr>
            <a:spLocks noGrp="1"/>
          </p:cNvSpPr>
          <p:nvPr>
            <p:ph type="dt" sz="half" idx="10"/>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6" name="Picture 35"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7" name="Picture Placeholder 2"/>
          <p:cNvSpPr>
            <a:spLocks noGrp="1"/>
          </p:cNvSpPr>
          <p:nvPr>
            <p:ph type="pic" idx="1"/>
          </p:nvPr>
        </p:nvSpPr>
        <p:spPr>
          <a:xfrm>
            <a:off x="0" y="0"/>
            <a:ext cx="8458200" cy="5486400"/>
          </a:xfrm>
        </p:spPr>
        <p:txBody>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38" name="Title 1"/>
          <p:cNvSpPr>
            <a:spLocks noGrp="1"/>
          </p:cNvSpPr>
          <p:nvPr>
            <p:ph type="title"/>
          </p:nvPr>
        </p:nvSpPr>
        <p:spPr>
          <a:xfrm>
            <a:off x="301752" y="5495278"/>
            <a:ext cx="7772400" cy="594626"/>
          </a:xfrm>
        </p:spPr>
        <p:txBody>
          <a:bodyPr anchor="b"/>
          <a:lstStyle>
            <a:lvl1pPr algn="ctr">
              <a:defRPr sz="2200" b="1">
                <a:ln>
                  <a:noFill/>
                </a:ln>
                <a:solidFill>
                  <a:srgbClr val="7B838F"/>
                </a:solidFill>
                <a:latin typeface="Arial Narrow"/>
                <a:cs typeface="Arial Narrow"/>
              </a:defRPr>
            </a:lvl1pPr>
          </a:lstStyle>
          <a:p>
            <a:r>
              <a:rPr lang="en-US" dirty="0" smtClean="0"/>
              <a:t>Click to edit Master title style</a:t>
            </a:r>
            <a:endParaRPr lang="en-US" dirty="0"/>
          </a:p>
        </p:txBody>
      </p:sp>
      <p:sp>
        <p:nvSpPr>
          <p:cNvPr id="39"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Box 15"/>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7"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8" name="Oval 27"/>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9" name="Oval 28"/>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30" name="Oval 29"/>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31" name="Oval 30"/>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32" name="Oval 31"/>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3" name="Oval 32"/>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4"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5"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6" name="Picture 35"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41" name="Title 1"/>
          <p:cNvSpPr>
            <a:spLocks noGrp="1"/>
          </p:cNvSpPr>
          <p:nvPr>
            <p:ph type="title"/>
          </p:nvPr>
        </p:nvSpPr>
        <p:spPr>
          <a:xfrm>
            <a:off x="457200" y="274638"/>
            <a:ext cx="7620000" cy="868680"/>
          </a:xfrm>
        </p:spPr>
        <p:txBody>
          <a:bodyPr/>
          <a:lstStyle>
            <a:lvl1pPr>
              <a:defRPr>
                <a:latin typeface="Arial Narrow"/>
                <a:cs typeface="Arial Narrow"/>
              </a:defRPr>
            </a:lvl1pPr>
          </a:lstStyle>
          <a:p>
            <a:r>
              <a:rPr lang="en-US" smtClean="0"/>
              <a:t>Click to edit Master title style</a:t>
            </a:r>
            <a:endParaRPr lang="en-US"/>
          </a:p>
        </p:txBody>
      </p:sp>
      <p:sp>
        <p:nvSpPr>
          <p:cNvPr id="42"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latin typeface="Arial Narrow"/>
                <a:cs typeface="Arial Narrow"/>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smtClean="0"/>
              <a:t>Click to edit Master text styles</a:t>
            </a:r>
          </a:p>
        </p:txBody>
      </p:sp>
      <p:sp>
        <p:nvSpPr>
          <p:cNvPr id="43"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rgbClr val="7B838F"/>
                </a:solidFill>
                <a:latin typeface="Arial Narrow"/>
                <a:cs typeface="Arial Narrow"/>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dirty="0" smtClean="0"/>
              <a:t>Click to edit Master text styles</a:t>
            </a:r>
          </a:p>
        </p:txBody>
      </p:sp>
      <p:sp>
        <p:nvSpPr>
          <p:cNvPr id="44"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smtClean="0"/>
              <a:t>Drag picture to placeholder or click icon to add</a:t>
            </a:r>
            <a:endParaRPr lang="en-US" dirty="0"/>
          </a:p>
        </p:txBody>
      </p:sp>
      <p:sp>
        <p:nvSpPr>
          <p:cNvPr id="16" name="TextBox 15"/>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extLst>
      <p:ext uri="{BB962C8B-B14F-4D97-AF65-F5344CB8AC3E}">
        <p14:creationId xmlns:p14="http://schemas.microsoft.com/office/powerpoint/2010/main" val="128038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2"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3" name="Oval 22"/>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4" name="Oval 23"/>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5" name="Oval 24"/>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6" name="Oval 25"/>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7" name="Oval 26"/>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28" name="Oval 27"/>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29"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0"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1" name="Picture 30"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4" name="Title 1"/>
          <p:cNvSpPr>
            <a:spLocks noGrp="1"/>
          </p:cNvSpPr>
          <p:nvPr>
            <p:ph type="title"/>
          </p:nvPr>
        </p:nvSpPr>
        <p:spPr>
          <a:xfrm>
            <a:off x="457200" y="274638"/>
            <a:ext cx="7315200" cy="1143000"/>
          </a:xfrm>
        </p:spPr>
        <p:txBody>
          <a:bodyPr/>
          <a:lstStyle>
            <a:lvl1pPr>
              <a:defRPr>
                <a:latin typeface="Arial Narrow"/>
                <a:cs typeface="Arial Narrow"/>
              </a:defRPr>
            </a:lvl1pPr>
          </a:lstStyle>
          <a:p>
            <a:r>
              <a:rPr lang="en-US" smtClean="0"/>
              <a:t>Click to edit Master title style</a:t>
            </a:r>
            <a:endParaRPr lang="en-US"/>
          </a:p>
        </p:txBody>
      </p:sp>
      <p:sp>
        <p:nvSpPr>
          <p:cNvPr id="35" name="Vertical Text Placeholder 2"/>
          <p:cNvSpPr>
            <a:spLocks noGrp="1"/>
          </p:cNvSpPr>
          <p:nvPr>
            <p:ph type="body" orient="vert" idx="1"/>
          </p:nvPr>
        </p:nvSpPr>
        <p:spPr>
          <a:xfrm>
            <a:off x="457200" y="1600200"/>
            <a:ext cx="7315200" cy="4800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9" name="Oval 8"/>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10" name="Oval 9"/>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11" name="Oval 10"/>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12" name="Oval 11"/>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13" name="Oval 12"/>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14" name="Oval 13"/>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15" name="Oval 14"/>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16"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17"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18" name="Picture 17"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23" name="Vertical Title 1"/>
          <p:cNvSpPr>
            <a:spLocks noGrp="1"/>
          </p:cNvSpPr>
          <p:nvPr>
            <p:ph type="title" orient="vert"/>
          </p:nvPr>
        </p:nvSpPr>
        <p:spPr>
          <a:xfrm>
            <a:off x="6629400" y="274638"/>
            <a:ext cx="1752600" cy="5851525"/>
          </a:xfrm>
        </p:spPr>
        <p:txBody>
          <a:bodyPr vert="eaVert" anchor="b" anchorCtr="0"/>
          <a:lstStyle>
            <a:lvl1pPr>
              <a:defRPr>
                <a:latin typeface="Arial Narrow"/>
                <a:cs typeface="Arial Narrow"/>
              </a:defRPr>
            </a:lvl1pPr>
          </a:lstStyle>
          <a:p>
            <a:r>
              <a:rPr lang="en-US" smtClean="0"/>
              <a:t>Click to edit Master title style</a:t>
            </a:r>
            <a:endParaRPr lang="en-US" dirty="0"/>
          </a:p>
        </p:txBody>
      </p:sp>
      <p:sp>
        <p:nvSpPr>
          <p:cNvPr id="24"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Box 18"/>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poslednja stran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 y="-460108"/>
            <a:ext cx="11064240" cy="7826246"/>
          </a:xfrm>
          <a:prstGeom prst="rect">
            <a:avLst/>
          </a:prstGeom>
        </p:spPr>
      </p:pic>
    </p:spTree>
    <p:extLst>
      <p:ext uri="{BB962C8B-B14F-4D97-AF65-F5344CB8AC3E}">
        <p14:creationId xmlns:p14="http://schemas.microsoft.com/office/powerpoint/2010/main" val="2086855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Naslov in vsebina">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764704"/>
            <a:ext cx="8229600"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8" name="Rectangle 7"/>
          <p:cNvSpPr/>
          <p:nvPr userDrawn="1"/>
        </p:nvSpPr>
        <p:spPr>
          <a:xfrm>
            <a:off x="-36512" y="0"/>
            <a:ext cx="84874" cy="6858000"/>
          </a:xfrm>
          <a:prstGeom prst="rect">
            <a:avLst/>
          </a:prstGeom>
          <a:solidFill>
            <a:srgbClr val="FDD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4836" y="6381328"/>
            <a:ext cx="629063" cy="445739"/>
          </a:xfrm>
          <a:prstGeom prst="rect">
            <a:avLst/>
          </a:prstGeom>
        </p:spPr>
      </p:pic>
      <p:sp>
        <p:nvSpPr>
          <p:cNvPr id="11" name="Title 1"/>
          <p:cNvSpPr>
            <a:spLocks noGrp="1"/>
          </p:cNvSpPr>
          <p:nvPr>
            <p:ph type="title"/>
          </p:nvPr>
        </p:nvSpPr>
        <p:spPr>
          <a:xfrm>
            <a:off x="251520" y="188640"/>
            <a:ext cx="8347382" cy="432048"/>
          </a:xfrm>
          <a:prstGeom prst="rect">
            <a:avLst/>
          </a:prstGeom>
          <a:solidFill>
            <a:srgbClr val="FDD44F"/>
          </a:solidFill>
        </p:spPr>
        <p:txBody>
          <a:bodyPr anchor="b"/>
          <a:lstStyle>
            <a:lvl1pPr>
              <a:defRPr sz="2200">
                <a:solidFill>
                  <a:srgbClr val="9D0A0E"/>
                </a:solidFill>
                <a:latin typeface="Tahoma" pitchFamily="34" charset="0"/>
                <a:ea typeface="Tahoma" pitchFamily="34" charset="0"/>
                <a:cs typeface="Tahoma" pitchFamily="34" charset="0"/>
              </a:defRPr>
            </a:lvl1pPr>
          </a:lstStyle>
          <a:p>
            <a:r>
              <a:rPr lang="en-US" smtClean="0"/>
              <a:t>Click to edit Master title style</a:t>
            </a:r>
            <a:endParaRPr lang="sl-SI" dirty="0"/>
          </a:p>
        </p:txBody>
      </p:sp>
      <p:sp>
        <p:nvSpPr>
          <p:cNvPr id="13" name="Text Placeholder 12"/>
          <p:cNvSpPr>
            <a:spLocks noGrp="1"/>
          </p:cNvSpPr>
          <p:nvPr>
            <p:ph type="body" sz="quarter" idx="10" hasCustomPrompt="1"/>
          </p:nvPr>
        </p:nvSpPr>
        <p:spPr>
          <a:xfrm>
            <a:off x="8676456" y="0"/>
            <a:ext cx="468312" cy="6858000"/>
          </a:xfrm>
          <a:prstGeom prst="rect">
            <a:avLst/>
          </a:prstGeom>
          <a:solidFill>
            <a:srgbClr val="767676"/>
          </a:solidFill>
        </p:spPr>
        <p:txBody>
          <a:bodyPr vert="vert" anchor="ctr">
            <a:noAutofit/>
          </a:bodyPr>
          <a:lstStyle>
            <a:lvl1pPr algn="l">
              <a:defRPr sz="1200">
                <a:solidFill>
                  <a:schemeClr val="bg1"/>
                </a:solidFill>
                <a:latin typeface="Tahoma" pitchFamily="34" charset="0"/>
                <a:ea typeface="Tahoma" pitchFamily="34" charset="0"/>
                <a:cs typeface="Tahoma" pitchFamily="34" charset="0"/>
              </a:defRPr>
            </a:lvl1pPr>
            <a:lvl2pPr marL="457200" indent="0">
              <a:buNone/>
              <a:defRPr sz="1400">
                <a:latin typeface="Tahoma" pitchFamily="34" charset="0"/>
                <a:ea typeface="Tahoma" pitchFamily="34" charset="0"/>
                <a:cs typeface="Tahoma" pitchFamily="34" charset="0"/>
              </a:defRPr>
            </a:lvl2pPr>
            <a:lvl3pPr>
              <a:defRPr sz="14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a:r>
              <a:rPr lang="sl-SI" dirty="0" smtClean="0"/>
              <a:t>  Poglavje</a:t>
            </a:r>
            <a:endParaRPr lang="en-US" dirty="0" smtClean="0"/>
          </a:p>
        </p:txBody>
      </p:sp>
    </p:spTree>
    <p:extLst>
      <p:ext uri="{BB962C8B-B14F-4D97-AF65-F5344CB8AC3E}">
        <p14:creationId xmlns:p14="http://schemas.microsoft.com/office/powerpoint/2010/main" val="12653019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Nalsov in dva stolpca vsebin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764704"/>
            <a:ext cx="4104456"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8" name="Rectangle 7"/>
          <p:cNvSpPr/>
          <p:nvPr userDrawn="1"/>
        </p:nvSpPr>
        <p:spPr>
          <a:xfrm>
            <a:off x="-36512" y="0"/>
            <a:ext cx="84874" cy="6858000"/>
          </a:xfrm>
          <a:prstGeom prst="rect">
            <a:avLst/>
          </a:prstGeom>
          <a:solidFill>
            <a:srgbClr val="FDD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4836" y="6381328"/>
            <a:ext cx="629063" cy="445739"/>
          </a:xfrm>
          <a:prstGeom prst="rect">
            <a:avLst/>
          </a:prstGeom>
        </p:spPr>
      </p:pic>
      <p:sp>
        <p:nvSpPr>
          <p:cNvPr id="11" name="Title 1"/>
          <p:cNvSpPr>
            <a:spLocks noGrp="1"/>
          </p:cNvSpPr>
          <p:nvPr>
            <p:ph type="title"/>
          </p:nvPr>
        </p:nvSpPr>
        <p:spPr>
          <a:xfrm>
            <a:off x="251520" y="188640"/>
            <a:ext cx="8347382" cy="432048"/>
          </a:xfrm>
          <a:prstGeom prst="rect">
            <a:avLst/>
          </a:prstGeom>
          <a:solidFill>
            <a:srgbClr val="FDD44F"/>
          </a:solidFill>
        </p:spPr>
        <p:txBody>
          <a:bodyPr anchor="b"/>
          <a:lstStyle>
            <a:lvl1pPr>
              <a:defRPr sz="2200">
                <a:solidFill>
                  <a:srgbClr val="9D0A0E"/>
                </a:solidFill>
                <a:latin typeface="Tahoma" pitchFamily="34" charset="0"/>
                <a:ea typeface="Tahoma" pitchFamily="34" charset="0"/>
                <a:cs typeface="Tahoma" pitchFamily="34" charset="0"/>
              </a:defRPr>
            </a:lvl1pPr>
          </a:lstStyle>
          <a:p>
            <a:r>
              <a:rPr lang="en-US" smtClean="0"/>
              <a:t>Click to edit Master title style</a:t>
            </a:r>
            <a:endParaRPr lang="sl-SI" dirty="0"/>
          </a:p>
        </p:txBody>
      </p:sp>
      <p:sp>
        <p:nvSpPr>
          <p:cNvPr id="13" name="Text Placeholder 12"/>
          <p:cNvSpPr>
            <a:spLocks noGrp="1"/>
          </p:cNvSpPr>
          <p:nvPr>
            <p:ph type="body" sz="quarter" idx="10" hasCustomPrompt="1"/>
          </p:nvPr>
        </p:nvSpPr>
        <p:spPr>
          <a:xfrm>
            <a:off x="8676456" y="0"/>
            <a:ext cx="468312" cy="6858000"/>
          </a:xfrm>
          <a:prstGeom prst="rect">
            <a:avLst/>
          </a:prstGeom>
          <a:solidFill>
            <a:srgbClr val="767676"/>
          </a:solidFill>
        </p:spPr>
        <p:txBody>
          <a:bodyPr vert="vert" anchor="ctr">
            <a:noAutofit/>
          </a:bodyPr>
          <a:lstStyle>
            <a:lvl1pPr algn="l">
              <a:defRPr sz="1200">
                <a:solidFill>
                  <a:schemeClr val="bg1"/>
                </a:solidFill>
                <a:latin typeface="Tahoma" pitchFamily="34" charset="0"/>
                <a:ea typeface="Tahoma" pitchFamily="34" charset="0"/>
                <a:cs typeface="Tahoma" pitchFamily="34" charset="0"/>
              </a:defRPr>
            </a:lvl1pPr>
            <a:lvl2pPr marL="457200" indent="0">
              <a:buNone/>
              <a:defRPr sz="1400">
                <a:latin typeface="Tahoma" pitchFamily="34" charset="0"/>
                <a:ea typeface="Tahoma" pitchFamily="34" charset="0"/>
                <a:cs typeface="Tahoma" pitchFamily="34" charset="0"/>
              </a:defRPr>
            </a:lvl2pPr>
            <a:lvl3pPr>
              <a:defRPr sz="14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400">
                <a:latin typeface="Tahoma" pitchFamily="34" charset="0"/>
                <a:ea typeface="Tahoma" pitchFamily="34" charset="0"/>
                <a:cs typeface="Tahoma" pitchFamily="34" charset="0"/>
              </a:defRPr>
            </a:lvl5pPr>
          </a:lstStyle>
          <a:p>
            <a:pPr lvl="0"/>
            <a:r>
              <a:rPr lang="sl-SI" dirty="0" smtClean="0"/>
              <a:t>  </a:t>
            </a:r>
            <a:r>
              <a:rPr lang="en-US" noProof="0" dirty="0" err="1" smtClean="0"/>
              <a:t>Poglavje</a:t>
            </a:r>
            <a:endParaRPr lang="en-US" noProof="0" dirty="0" smtClean="0"/>
          </a:p>
        </p:txBody>
      </p:sp>
      <p:sp>
        <p:nvSpPr>
          <p:cNvPr id="7" name="Content Placeholder 2"/>
          <p:cNvSpPr>
            <a:spLocks noGrp="1"/>
          </p:cNvSpPr>
          <p:nvPr>
            <p:ph idx="11"/>
          </p:nvPr>
        </p:nvSpPr>
        <p:spPr>
          <a:xfrm>
            <a:off x="251520" y="764704"/>
            <a:ext cx="4104456" cy="5400600"/>
          </a:xfrm>
          <a:prstGeom prst="rect">
            <a:avLst/>
          </a:prstGeom>
        </p:spPr>
        <p:txBody>
          <a:bodyPr/>
          <a:lstStyle>
            <a:lvl1pPr algn="l">
              <a:defRPr sz="2000">
                <a:latin typeface="Tahoma" pitchFamily="34" charset="0"/>
                <a:ea typeface="Tahoma" pitchFamily="34" charset="0"/>
                <a:cs typeface="Tahoma" pitchFamily="34" charset="0"/>
              </a:defRPr>
            </a:lvl1pPr>
            <a:lvl2pPr>
              <a:defRPr sz="2000">
                <a:latin typeface="Tahoma" pitchFamily="34" charset="0"/>
                <a:ea typeface="Tahoma" pitchFamily="34" charset="0"/>
                <a:cs typeface="Tahoma" pitchFamily="34" charset="0"/>
              </a:defRPr>
            </a:lvl2pPr>
            <a:lvl3pPr>
              <a:defRPr sz="2000">
                <a:latin typeface="Tahoma" pitchFamily="34" charset="0"/>
                <a:ea typeface="Tahoma" pitchFamily="34" charset="0"/>
                <a:cs typeface="Tahoma" pitchFamily="34" charset="0"/>
              </a:defRPr>
            </a:lvl3pPr>
            <a:lvl4pPr>
              <a:defRPr sz="2000">
                <a:latin typeface="Tahoma" pitchFamily="34" charset="0"/>
                <a:ea typeface="Tahoma" pitchFamily="34" charset="0"/>
                <a:cs typeface="Tahoma" pitchFamily="34" charset="0"/>
              </a:defRPr>
            </a:lvl4pPr>
            <a:lvl5pPr>
              <a:defRPr sz="20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4103612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3"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4" name="Oval 23"/>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5" name="Oval 24"/>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6" name="Oval 25"/>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7" name="Oval 26"/>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8" name="Oval 27"/>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9" name="Oval 28"/>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0" name="Oval 29"/>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1"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2"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3" name="Picture 32"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4" name="Title 1"/>
          <p:cNvSpPr>
            <a:spLocks noGrp="1"/>
          </p:cNvSpPr>
          <p:nvPr>
            <p:ph type="title"/>
          </p:nvPr>
        </p:nvSpPr>
        <p:spPr>
          <a:xfrm>
            <a:off x="457200" y="274638"/>
            <a:ext cx="7315200" cy="1143000"/>
          </a:xfrm>
        </p:spPr>
        <p:txBody>
          <a:bodyPr/>
          <a:lstStyle>
            <a:lvl1pPr>
              <a:defRPr>
                <a:latin typeface="Arial Narrow"/>
                <a:cs typeface="Arial Narrow"/>
              </a:defRPr>
            </a:lvl1pPr>
          </a:lstStyle>
          <a:p>
            <a:r>
              <a:rPr lang="en-US" dirty="0" smtClean="0"/>
              <a:t>Click to edit Master title style</a:t>
            </a:r>
            <a:endParaRPr lang="en-US" dirty="0"/>
          </a:p>
        </p:txBody>
      </p:sp>
      <p:sp>
        <p:nvSpPr>
          <p:cNvPr id="35" name="Content Placeholder 2"/>
          <p:cNvSpPr>
            <a:spLocks noGrp="1"/>
          </p:cNvSpPr>
          <p:nvPr>
            <p:ph idx="1"/>
          </p:nvPr>
        </p:nvSpPr>
        <p:spPr>
          <a:xfrm>
            <a:off x="457200" y="1600200"/>
            <a:ext cx="7315200" cy="4800600"/>
          </a:xfrm>
        </p:spPr>
        <p:txBody>
          <a:bodyPr/>
          <a:lstStyle>
            <a:lvl1pPr marL="344488" indent="-342900">
              <a:spcBef>
                <a:spcPts val="1200"/>
              </a:spcBef>
              <a:buClr>
                <a:srgbClr val="A7C133"/>
              </a:buClr>
              <a:buFont typeface="Arial"/>
              <a:buChar char="•"/>
              <a:defRPr/>
            </a:lvl1pPr>
            <a:lvl2pPr>
              <a:buClr>
                <a:srgbClr val="7B838F"/>
              </a:buClr>
              <a:defRPr/>
            </a:lvl2pPr>
            <a:lvl3pPr>
              <a:buClr>
                <a:srgbClr val="D4D6D2"/>
              </a:buClr>
              <a:defRPr/>
            </a:lvl3pPr>
            <a:lvl4pPr>
              <a:buClr>
                <a:srgbClr val="404548"/>
              </a:buClr>
              <a:defRPr/>
            </a:lvl4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p:txBody>
      </p:sp>
      <p:sp>
        <p:nvSpPr>
          <p:cNvPr id="2" name="TextBox 1"/>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bg1"/>
        </a:solidFill>
        <a:effectLst/>
      </p:bgPr>
    </p:bg>
    <p:spTree>
      <p:nvGrpSpPr>
        <p:cNvPr id="1" name=""/>
        <p:cNvGrpSpPr/>
        <p:nvPr/>
      </p:nvGrpSpPr>
      <p:grpSpPr>
        <a:xfrm>
          <a:off x="0" y="0"/>
          <a:ext cx="0" cy="0"/>
          <a:chOff x="0" y="0"/>
          <a:chExt cx="0" cy="0"/>
        </a:xfrm>
      </p:grpSpPr>
      <p:sp>
        <p:nvSpPr>
          <p:cNvPr id="27"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8" name="Oval 27"/>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9" name="Oval 28"/>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30" name="Oval 29"/>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31" name="Oval 30"/>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32" name="Oval 31"/>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33" name="Oval 32"/>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4" name="Oval 33"/>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5"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6"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7" name="Picture 36"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8" name="Title 1"/>
          <p:cNvSpPr>
            <a:spLocks noGrp="1"/>
          </p:cNvSpPr>
          <p:nvPr>
            <p:ph type="ctrTitle"/>
          </p:nvPr>
        </p:nvSpPr>
        <p:spPr>
          <a:xfrm>
            <a:off x="685800" y="1143000"/>
            <a:ext cx="7543800" cy="990727"/>
          </a:xfrm>
        </p:spPr>
        <p:txBody>
          <a:bodyPr bIns="0" anchor="b"/>
          <a:lstStyle>
            <a:lvl1pPr>
              <a:defRPr sz="6600">
                <a:ln>
                  <a:noFill/>
                </a:ln>
                <a:solidFill>
                  <a:srgbClr val="7B838F"/>
                </a:solidFill>
                <a:latin typeface="Arial Narrow"/>
                <a:cs typeface="Arial Narrow"/>
              </a:defRPr>
            </a:lvl1pPr>
          </a:lstStyle>
          <a:p>
            <a:r>
              <a:rPr lang="en-US" dirty="0" smtClean="0"/>
              <a:t>Click to edit Master title style</a:t>
            </a:r>
            <a:endParaRPr lang="en-US" dirty="0"/>
          </a:p>
        </p:txBody>
      </p:sp>
      <p:sp>
        <p:nvSpPr>
          <p:cNvPr id="39"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rgbClr val="4045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0"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rgbClr val="404548"/>
                </a:solidFill>
                <a:latin typeface="Arial Narrow"/>
                <a:cs typeface="Arial Narrow"/>
              </a:defRPr>
            </a:lvl1pPr>
            <a:lvl2pPr marL="411480" indent="0">
              <a:buNone/>
              <a:defRPr/>
            </a:lvl2pPr>
            <a:lvl3pPr marL="777240" indent="0">
              <a:buNone/>
              <a:defRPr/>
            </a:lvl3pPr>
            <a:lvl4pPr marL="1051560" indent="0">
              <a:buNone/>
              <a:defRPr/>
            </a:lvl4pPr>
            <a:lvl5pPr marL="1325880" indent="0">
              <a:buNone/>
              <a:defRPr/>
            </a:lvl5pPr>
          </a:lstStyle>
          <a:p>
            <a:pPr lvl="0"/>
            <a:r>
              <a:rPr lang="en-US" dirty="0" smtClean="0"/>
              <a:t>Click to edit Master text styles</a:t>
            </a:r>
          </a:p>
        </p:txBody>
      </p:sp>
      <p:sp>
        <p:nvSpPr>
          <p:cNvPr id="4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404548"/>
                </a:solidFill>
              </a:defRPr>
            </a:lvl1pPr>
            <a:lvl2pPr marL="411480" indent="0">
              <a:buNone/>
              <a:defRPr>
                <a:solidFill>
                  <a:srgbClr val="404548"/>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17" name="TextBox 16"/>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extLst>
      <p:ext uri="{BB962C8B-B14F-4D97-AF65-F5344CB8AC3E}">
        <p14:creationId xmlns:p14="http://schemas.microsoft.com/office/powerpoint/2010/main" val="243956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2" name="Oval 21"/>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3" name="Oval 22"/>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4" name="Oval 23"/>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5" name="Oval 24"/>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6" name="Oval 25"/>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7" name="Oval 26"/>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28" name="Oval 27"/>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29"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0"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1" name="Picture 30"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4"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5" name="Content Placeholder 2"/>
          <p:cNvSpPr>
            <a:spLocks noGrp="1"/>
          </p:cNvSpPr>
          <p:nvPr>
            <p:ph idx="1"/>
          </p:nvPr>
        </p:nvSpPr>
        <p:spPr>
          <a:xfrm>
            <a:off x="457200" y="1600200"/>
            <a:ext cx="7620000" cy="4800600"/>
          </a:xfrm>
        </p:spPr>
        <p:txBody>
          <a:bodyPr/>
          <a:lstStyle>
            <a:lvl1pPr algn="ctr">
              <a:lnSpc>
                <a:spcPct val="170000"/>
              </a:lnSpc>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extLst>
      <p:ext uri="{BB962C8B-B14F-4D97-AF65-F5344CB8AC3E}">
        <p14:creationId xmlns:p14="http://schemas.microsoft.com/office/powerpoint/2010/main" val="79941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5" name="Oval 24"/>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6" name="Oval 25"/>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7" name="Oval 26"/>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8" name="Oval 27"/>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9" name="Oval 28"/>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30" name="Oval 29"/>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1" name="Oval 30"/>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2"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3"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4" name="Picture 33"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5"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6" name="Content Placeholder 2"/>
          <p:cNvSpPr>
            <a:spLocks noGrp="1"/>
          </p:cNvSpPr>
          <p:nvPr>
            <p:ph idx="1"/>
          </p:nvPr>
        </p:nvSpPr>
        <p:spPr>
          <a:xfrm>
            <a:off x="457200" y="19050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rgbClr val="7B838F"/>
                </a:solidFill>
                <a:latin typeface="Arial Narrow"/>
                <a:cs typeface="Arial Narrow"/>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dirty="0" smtClean="0"/>
              <a:t>Click to edit Master text styles</a:t>
            </a:r>
          </a:p>
        </p:txBody>
      </p:sp>
      <p:sp>
        <p:nvSpPr>
          <p:cNvPr id="16" name="TextBox 15"/>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extLst>
      <p:ext uri="{BB962C8B-B14F-4D97-AF65-F5344CB8AC3E}">
        <p14:creationId xmlns:p14="http://schemas.microsoft.com/office/powerpoint/2010/main" val="202135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3"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4" name="Oval 23"/>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5" name="Oval 24"/>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6" name="Oval 25"/>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7" name="Oval 26"/>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8" name="Oval 27"/>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9" name="Oval 28"/>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30" name="Oval 29"/>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31"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32" name="Date Placeholder 3"/>
          <p:cNvSpPr>
            <a:spLocks noGrp="1"/>
          </p:cNvSpPr>
          <p:nvPr>
            <p:ph type="dt" sz="half" idx="10"/>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33" name="Picture 32"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4" name="Title 1"/>
          <p:cNvSpPr>
            <a:spLocks noGrp="1"/>
          </p:cNvSpPr>
          <p:nvPr>
            <p:ph type="title"/>
          </p:nvPr>
        </p:nvSpPr>
        <p:spPr>
          <a:xfrm>
            <a:off x="457200" y="274638"/>
            <a:ext cx="7315200" cy="1143000"/>
          </a:xfrm>
        </p:spPr>
        <p:txBody>
          <a:bodyPr/>
          <a:lstStyle/>
          <a:p>
            <a:r>
              <a:rPr lang="en-US" smtClean="0"/>
              <a:t>Click to edit Master title style</a:t>
            </a:r>
            <a:endParaRPr lang="en-US"/>
          </a:p>
        </p:txBody>
      </p:sp>
      <p:sp>
        <p:nvSpPr>
          <p:cNvPr id="35"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Box 15"/>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Slide Number Placeholder 5"/>
          <p:cNvSpPr>
            <a:spLocks noGrp="1"/>
          </p:cNvSpPr>
          <p:nvPr>
            <p:ph type="sldNum" sz="quarter" idx="10"/>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16" name="Oval 15"/>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17" name="Oval 16"/>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18" name="Oval 17"/>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19" name="Oval 18"/>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0" name="Oval 19"/>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1" name="Oval 20"/>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22" name="Oval 21"/>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23" name="Footer Placeholder 4"/>
          <p:cNvSpPr>
            <a:spLocks noGrp="1"/>
          </p:cNvSpPr>
          <p:nvPr>
            <p:ph type="ftr" sz="quarter" idx="11"/>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24" name="Date Placeholder 3"/>
          <p:cNvSpPr>
            <a:spLocks noGrp="1"/>
          </p:cNvSpPr>
          <p:nvPr>
            <p:ph type="dt" sz="half" idx="1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25" name="Picture 24"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26" name="Title 1"/>
          <p:cNvSpPr>
            <a:spLocks noGrp="1"/>
          </p:cNvSpPr>
          <p:nvPr>
            <p:ph type="title"/>
          </p:nvPr>
        </p:nvSpPr>
        <p:spPr>
          <a:xfrm>
            <a:off x="457200" y="274638"/>
            <a:ext cx="7315200" cy="1143000"/>
          </a:xfrm>
        </p:spPr>
        <p:txBody>
          <a:bodyPr/>
          <a:lstStyle>
            <a:lvl1pPr>
              <a:defRPr/>
            </a:lvl1pPr>
          </a:lstStyle>
          <a:p>
            <a:r>
              <a:rPr lang="en-US" smtClean="0"/>
              <a:t>Click to edit Master title style</a:t>
            </a:r>
            <a:endParaRPr lang="en-US"/>
          </a:p>
        </p:txBody>
      </p:sp>
      <p:sp>
        <p:nvSpPr>
          <p:cNvPr id="27"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rgbClr val="7B838F"/>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8"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rgbClr val="7B838F"/>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Box 30"/>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20" name="Oval 19"/>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21" name="Oval 20"/>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2" name="Oval 21"/>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3" name="Oval 22"/>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4" name="Oval 23"/>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5" name="Oval 24"/>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26" name="Oval 25"/>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27"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28"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29" name="Picture 28"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30" name="Title 1"/>
          <p:cNvSpPr>
            <a:spLocks noGrp="1"/>
          </p:cNvSpPr>
          <p:nvPr>
            <p:ph type="title"/>
          </p:nvPr>
        </p:nvSpPr>
        <p:spPr>
          <a:xfrm>
            <a:off x="457200" y="274638"/>
            <a:ext cx="7315200" cy="1143000"/>
          </a:xfrm>
        </p:spPr>
        <p:txBody>
          <a:bodyPr/>
          <a:lstStyle/>
          <a:p>
            <a:r>
              <a:rPr lang="en-US" smtClean="0"/>
              <a:t>Click to edit Master title style</a:t>
            </a:r>
            <a:endParaRPr lang="en-US"/>
          </a:p>
        </p:txBody>
      </p:sp>
      <p:sp>
        <p:nvSpPr>
          <p:cNvPr id="14" name="TextBox 13"/>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8442960" y="5648960"/>
            <a:ext cx="548640" cy="396240"/>
          </a:xfrm>
          <a:prstGeom prst="bracketPair">
            <a:avLst>
              <a:gd name="adj" fmla="val 17949"/>
            </a:avLst>
          </a:prstGeom>
          <a:ln w="19050">
            <a:solidFill>
              <a:srgbClr val="A7C133"/>
            </a:solidFill>
          </a:ln>
        </p:spPr>
        <p:txBody>
          <a:bodyPr vert="horz" lIns="0" tIns="0" rIns="0" bIns="0" rtlCol="0" anchor="ctr"/>
          <a:lstStyle>
            <a:lvl1pPr algn="ctr">
              <a:defRPr sz="1800">
                <a:solidFill>
                  <a:srgbClr val="A7C133"/>
                </a:solidFill>
              </a:defRPr>
            </a:lvl1pPr>
          </a:lstStyle>
          <a:p>
            <a:fld id="{911E8957-5754-4C19-A51A-9C104D1A0E08}" type="slidenum">
              <a:rPr lang="en-US" smtClean="0"/>
              <a:pPr/>
              <a:t>‹Nr.›</a:t>
            </a:fld>
            <a:endParaRPr lang="en-US" dirty="0"/>
          </a:p>
        </p:txBody>
      </p:sp>
      <p:sp>
        <p:nvSpPr>
          <p:cNvPr id="18" name="Oval 17"/>
          <p:cNvSpPr/>
          <p:nvPr userDrawn="1"/>
        </p:nvSpPr>
        <p:spPr>
          <a:xfrm>
            <a:off x="6172200" y="6019800"/>
            <a:ext cx="746760" cy="746939"/>
          </a:xfrm>
          <a:prstGeom prst="ellipse">
            <a:avLst/>
          </a:prstGeom>
          <a:solidFill>
            <a:srgbClr val="A7C133"/>
          </a:solidFill>
        </p:spPr>
        <p:style>
          <a:lnRef idx="2">
            <a:schemeClr val="lt1">
              <a:hueOff val="0"/>
              <a:satOff val="0"/>
              <a:lumOff val="0"/>
              <a:alphaOff val="0"/>
            </a:schemeClr>
          </a:lnRef>
          <a:fillRef idx="1">
            <a:schemeClr val="accent3">
              <a:hueOff val="3373821"/>
              <a:satOff val="-26317"/>
              <a:lumOff val="-673"/>
              <a:alphaOff val="0"/>
            </a:schemeClr>
          </a:fillRef>
          <a:effectRef idx="0">
            <a:schemeClr val="accent3">
              <a:hueOff val="3373821"/>
              <a:satOff val="-26317"/>
              <a:lumOff val="-673"/>
              <a:alphaOff val="0"/>
            </a:schemeClr>
          </a:effectRef>
          <a:fontRef idx="minor">
            <a:schemeClr val="lt1"/>
          </a:fontRef>
        </p:style>
      </p:sp>
      <p:sp>
        <p:nvSpPr>
          <p:cNvPr id="19" name="Oval 18"/>
          <p:cNvSpPr/>
          <p:nvPr userDrawn="1"/>
        </p:nvSpPr>
        <p:spPr>
          <a:xfrm>
            <a:off x="8153400" y="1524000"/>
            <a:ext cx="413004" cy="413182"/>
          </a:xfrm>
          <a:prstGeom prst="ellipse">
            <a:avLst/>
          </a:prstGeom>
          <a:solidFill>
            <a:srgbClr val="A7C133"/>
          </a:solidFill>
        </p:spPr>
        <p:style>
          <a:lnRef idx="2">
            <a:schemeClr val="lt1">
              <a:hueOff val="0"/>
              <a:satOff val="0"/>
              <a:lumOff val="0"/>
              <a:alphaOff val="0"/>
            </a:schemeClr>
          </a:lnRef>
          <a:fillRef idx="1">
            <a:schemeClr val="accent3">
              <a:hueOff val="4217277"/>
              <a:satOff val="-32896"/>
              <a:lumOff val="-841"/>
              <a:alphaOff val="0"/>
            </a:schemeClr>
          </a:fillRef>
          <a:effectRef idx="0">
            <a:schemeClr val="accent3">
              <a:hueOff val="4217277"/>
              <a:satOff val="-32896"/>
              <a:lumOff val="-841"/>
              <a:alphaOff val="0"/>
            </a:schemeClr>
          </a:effectRef>
          <a:fontRef idx="minor">
            <a:schemeClr val="lt1"/>
          </a:fontRef>
        </p:style>
      </p:sp>
      <p:sp>
        <p:nvSpPr>
          <p:cNvPr id="20" name="Oval 19"/>
          <p:cNvSpPr/>
          <p:nvPr userDrawn="1"/>
        </p:nvSpPr>
        <p:spPr>
          <a:xfrm>
            <a:off x="8534400" y="6400800"/>
            <a:ext cx="299466" cy="299470"/>
          </a:xfrm>
          <a:prstGeom prst="ellipse">
            <a:avLst/>
          </a:prstGeom>
          <a:solidFill>
            <a:srgbClr val="404548"/>
          </a:solidFill>
        </p:spPr>
        <p:style>
          <a:lnRef idx="2">
            <a:schemeClr val="lt1">
              <a:hueOff val="0"/>
              <a:satOff val="0"/>
              <a:lumOff val="0"/>
              <a:alphaOff val="0"/>
            </a:schemeClr>
          </a:lnRef>
          <a:fillRef idx="1">
            <a:schemeClr val="accent3">
              <a:hueOff val="421728"/>
              <a:satOff val="-3290"/>
              <a:lumOff val="-84"/>
              <a:alphaOff val="0"/>
            </a:schemeClr>
          </a:fillRef>
          <a:effectRef idx="0">
            <a:schemeClr val="accent3">
              <a:hueOff val="421728"/>
              <a:satOff val="-3290"/>
              <a:lumOff val="-84"/>
              <a:alphaOff val="0"/>
            </a:schemeClr>
          </a:effectRef>
          <a:fontRef idx="minor">
            <a:schemeClr val="lt1"/>
          </a:fontRef>
        </p:style>
      </p:sp>
      <p:sp>
        <p:nvSpPr>
          <p:cNvPr id="21" name="Oval 20"/>
          <p:cNvSpPr/>
          <p:nvPr userDrawn="1"/>
        </p:nvSpPr>
        <p:spPr>
          <a:xfrm>
            <a:off x="7543800" y="5334000"/>
            <a:ext cx="413004" cy="413182"/>
          </a:xfrm>
          <a:prstGeom prst="ellipse">
            <a:avLst/>
          </a:prstGeom>
          <a:solidFill>
            <a:srgbClr val="D4D6D2"/>
          </a:solidFill>
        </p:spPr>
        <p:style>
          <a:lnRef idx="2">
            <a:schemeClr val="lt1">
              <a:hueOff val="0"/>
              <a:satOff val="0"/>
              <a:lumOff val="0"/>
              <a:alphaOff val="0"/>
            </a:schemeClr>
          </a:lnRef>
          <a:fillRef idx="1">
            <a:schemeClr val="accent3">
              <a:hueOff val="1265183"/>
              <a:satOff val="-9869"/>
              <a:lumOff val="-252"/>
              <a:alphaOff val="0"/>
            </a:schemeClr>
          </a:fillRef>
          <a:effectRef idx="0">
            <a:schemeClr val="accent3">
              <a:hueOff val="1265183"/>
              <a:satOff val="-9869"/>
              <a:lumOff val="-252"/>
              <a:alphaOff val="0"/>
            </a:schemeClr>
          </a:effectRef>
          <a:fontRef idx="minor">
            <a:schemeClr val="lt1"/>
          </a:fontRef>
        </p:style>
      </p:sp>
      <p:sp>
        <p:nvSpPr>
          <p:cNvPr id="22" name="Oval 21"/>
          <p:cNvSpPr/>
          <p:nvPr userDrawn="1"/>
        </p:nvSpPr>
        <p:spPr>
          <a:xfrm>
            <a:off x="8686800" y="4805930"/>
            <a:ext cx="299466" cy="299470"/>
          </a:xfrm>
          <a:prstGeom prst="ellipse">
            <a:avLst/>
          </a:prstGeom>
          <a:solidFill>
            <a:srgbClr val="D4D6D2"/>
          </a:solidFill>
        </p:spPr>
        <p:style>
          <a:lnRef idx="2">
            <a:schemeClr val="lt1">
              <a:hueOff val="0"/>
              <a:satOff val="0"/>
              <a:lumOff val="0"/>
              <a:alphaOff val="0"/>
            </a:schemeClr>
          </a:lnRef>
          <a:fillRef idx="1">
            <a:schemeClr val="accent3">
              <a:hueOff val="2108638"/>
              <a:satOff val="-16448"/>
              <a:lumOff val="-420"/>
              <a:alphaOff val="0"/>
            </a:schemeClr>
          </a:fillRef>
          <a:effectRef idx="0">
            <a:schemeClr val="accent3">
              <a:hueOff val="2108638"/>
              <a:satOff val="-16448"/>
              <a:lumOff val="-420"/>
              <a:alphaOff val="0"/>
            </a:schemeClr>
          </a:effectRef>
          <a:fontRef idx="minor">
            <a:schemeClr val="lt1"/>
          </a:fontRef>
        </p:style>
      </p:sp>
      <p:sp>
        <p:nvSpPr>
          <p:cNvPr id="23" name="Oval 22"/>
          <p:cNvSpPr/>
          <p:nvPr userDrawn="1"/>
        </p:nvSpPr>
        <p:spPr>
          <a:xfrm>
            <a:off x="7848600" y="6025130"/>
            <a:ext cx="299466" cy="299470"/>
          </a:xfrm>
          <a:prstGeom prst="ellipse">
            <a:avLst/>
          </a:prstGeom>
          <a:solidFill>
            <a:srgbClr val="7B838F"/>
          </a:solidFill>
        </p:spPr>
        <p:style>
          <a:lnRef idx="2">
            <a:schemeClr val="lt1">
              <a:hueOff val="0"/>
              <a:satOff val="0"/>
              <a:lumOff val="0"/>
              <a:alphaOff val="0"/>
            </a:schemeClr>
          </a:lnRef>
          <a:fillRef idx="1">
            <a:schemeClr val="accent3">
              <a:hueOff val="5060732"/>
              <a:satOff val="-39475"/>
              <a:lumOff val="-1009"/>
              <a:alphaOff val="0"/>
            </a:schemeClr>
          </a:fillRef>
          <a:effectRef idx="0">
            <a:schemeClr val="accent3">
              <a:hueOff val="5060732"/>
              <a:satOff val="-39475"/>
              <a:lumOff val="-1009"/>
              <a:alphaOff val="0"/>
            </a:schemeClr>
          </a:effectRef>
          <a:fontRef idx="minor">
            <a:schemeClr val="lt1"/>
          </a:fontRef>
        </p:style>
      </p:sp>
      <p:sp>
        <p:nvSpPr>
          <p:cNvPr id="24" name="Oval 23"/>
          <p:cNvSpPr/>
          <p:nvPr userDrawn="1"/>
        </p:nvSpPr>
        <p:spPr>
          <a:xfrm>
            <a:off x="8001000" y="4191000"/>
            <a:ext cx="299466" cy="299470"/>
          </a:xfrm>
          <a:prstGeom prst="ellipse">
            <a:avLst/>
          </a:prstGeom>
          <a:solidFill>
            <a:srgbClr val="7B838F"/>
          </a:solidFill>
        </p:spPr>
        <p:style>
          <a:lnRef idx="2">
            <a:schemeClr val="lt1">
              <a:hueOff val="0"/>
              <a:satOff val="0"/>
              <a:lumOff val="0"/>
              <a:alphaOff val="0"/>
            </a:schemeClr>
          </a:lnRef>
          <a:fillRef idx="1">
            <a:schemeClr val="accent3">
              <a:hueOff val="5904187"/>
              <a:satOff val="-46054"/>
              <a:lumOff val="-1177"/>
              <a:alphaOff val="0"/>
            </a:schemeClr>
          </a:fillRef>
          <a:effectRef idx="0">
            <a:schemeClr val="accent3">
              <a:hueOff val="5904187"/>
              <a:satOff val="-46054"/>
              <a:lumOff val="-1177"/>
              <a:alphaOff val="0"/>
            </a:schemeClr>
          </a:effectRef>
          <a:fontRef idx="minor">
            <a:schemeClr val="lt1"/>
          </a:fontRef>
        </p:style>
      </p:sp>
      <p:sp>
        <p:nvSpPr>
          <p:cNvPr id="25" name="Footer Placeholder 4"/>
          <p:cNvSpPr>
            <a:spLocks noGrp="1"/>
          </p:cNvSpPr>
          <p:nvPr>
            <p:ph type="ftr" sz="quarter" idx="3"/>
          </p:nvPr>
        </p:nvSpPr>
        <p:spPr>
          <a:xfrm rot="16200000">
            <a:off x="7976755" y="3681845"/>
            <a:ext cx="1600200" cy="332509"/>
          </a:xfrm>
          <a:prstGeom prst="rect">
            <a:avLst/>
          </a:prstGeom>
          <a:ln>
            <a:noFill/>
          </a:ln>
        </p:spPr>
        <p:txBody>
          <a:bodyPr vert="horz" lIns="91440" tIns="45720" rIns="91440" bIns="45720" rtlCol="0" anchor="ctr"/>
          <a:lstStyle>
            <a:lvl1pPr algn="r">
              <a:defRPr sz="1200">
                <a:solidFill>
                  <a:srgbClr val="7B838F"/>
                </a:solidFill>
                <a:latin typeface="Arial Narrow"/>
                <a:cs typeface="Arial Narrow"/>
              </a:defRPr>
            </a:lvl1pPr>
          </a:lstStyle>
          <a:p>
            <a:r>
              <a:rPr lang="en-US" smtClean="0"/>
              <a:t>SEEDS Workshop I</a:t>
            </a:r>
            <a:endParaRPr lang="en-US" dirty="0"/>
          </a:p>
        </p:txBody>
      </p:sp>
      <p:sp>
        <p:nvSpPr>
          <p:cNvPr id="26" name="Date Placeholder 3"/>
          <p:cNvSpPr>
            <a:spLocks noGrp="1"/>
          </p:cNvSpPr>
          <p:nvPr>
            <p:ph type="dt" sz="half" idx="2"/>
          </p:nvPr>
        </p:nvSpPr>
        <p:spPr>
          <a:xfrm rot="16200000">
            <a:off x="8185623" y="2190278"/>
            <a:ext cx="1177636" cy="302281"/>
          </a:xfrm>
          <a:prstGeom prst="rect">
            <a:avLst/>
          </a:prstGeom>
          <a:ln>
            <a:noFill/>
          </a:ln>
        </p:spPr>
        <p:txBody>
          <a:bodyPr vert="horz" lIns="91440" tIns="45720" rIns="91440" bIns="45720" rtlCol="0" anchor="ctr"/>
          <a:lstStyle>
            <a:lvl1pPr algn="l">
              <a:defRPr sz="1200">
                <a:solidFill>
                  <a:srgbClr val="7B838F"/>
                </a:solidFill>
                <a:latin typeface="Arial Narrow"/>
                <a:cs typeface="Arial Narrow"/>
              </a:defRPr>
            </a:lvl1pPr>
          </a:lstStyle>
          <a:p>
            <a:r>
              <a:rPr lang="en-US" smtClean="0"/>
              <a:t>13-15.10.2015</a:t>
            </a:r>
            <a:endParaRPr lang="en-US" dirty="0"/>
          </a:p>
        </p:txBody>
      </p:sp>
      <p:pic>
        <p:nvPicPr>
          <p:cNvPr id="27" name="Picture 26" descr="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602" y="305105"/>
            <a:ext cx="867998" cy="685495"/>
          </a:xfrm>
          <a:prstGeom prst="rect">
            <a:avLst/>
          </a:prstGeom>
        </p:spPr>
      </p:pic>
      <p:sp>
        <p:nvSpPr>
          <p:cNvPr id="13" name="TextBox 12"/>
          <p:cNvSpPr txBox="1"/>
          <p:nvPr userDrawn="1"/>
        </p:nvSpPr>
        <p:spPr>
          <a:xfrm>
            <a:off x="7046185" y="6400800"/>
            <a:ext cx="1412015" cy="276999"/>
          </a:xfrm>
          <a:prstGeom prst="rect">
            <a:avLst/>
          </a:prstGeom>
          <a:noFill/>
        </p:spPr>
        <p:txBody>
          <a:bodyPr wrap="none" rtlCol="0">
            <a:spAutoFit/>
          </a:bodyPr>
          <a:lstStyle/>
          <a:p>
            <a:r>
              <a:rPr lang="en-US" sz="1200" dirty="0" err="1" smtClean="0">
                <a:solidFill>
                  <a:srgbClr val="7B838F"/>
                </a:solidFill>
                <a:latin typeface="Arial Narrow"/>
                <a:cs typeface="Arial Narrow"/>
              </a:rPr>
              <a:t>www.seedsproject.ch</a:t>
            </a:r>
            <a:endParaRPr lang="en-US" sz="1200" dirty="0">
              <a:solidFill>
                <a:srgbClr val="7B838F"/>
              </a:solidFill>
              <a:latin typeface="Arial Narrow"/>
              <a:cs typeface="Arial Narrow"/>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3152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62" r:id="rId2"/>
    <p:sldLayoutId id="2147483672" r:id="rId3"/>
    <p:sldLayoutId id="2147483676" r:id="rId4"/>
    <p:sldLayoutId id="2147483675" r:id="rId5"/>
    <p:sldLayoutId id="2147483664" r:id="rId6"/>
    <p:sldLayoutId id="2147483665" r:id="rId7"/>
    <p:sldLayoutId id="2147483666" r:id="rId8"/>
    <p:sldLayoutId id="2147483667" r:id="rId9"/>
    <p:sldLayoutId id="2147483679" r:id="rId10"/>
    <p:sldLayoutId id="2147483668" r:id="rId11"/>
    <p:sldLayoutId id="2147483669" r:id="rId12"/>
    <p:sldLayoutId id="2147483674" r:id="rId13"/>
    <p:sldLayoutId id="2147483670" r:id="rId14"/>
    <p:sldLayoutId id="2147483671" r:id="rId15"/>
    <p:sldLayoutId id="2147483678" r:id="rId16"/>
    <p:sldLayoutId id="2147483680" r:id="rId17"/>
    <p:sldLayoutId id="2147483681" r:id="rId18"/>
  </p:sldLayoutIdLst>
  <p:timing>
    <p:tnLst>
      <p:par>
        <p:cTn id="1" dur="indefinite" restart="never" nodeType="tmRoot"/>
      </p:par>
    </p:tnLst>
  </p:timing>
  <p:hf hdr="0"/>
  <p:txStyles>
    <p:titleStyle>
      <a:lvl1pPr algn="l" defTabSz="914400" rtl="0" eaLnBrk="1" latinLnBrk="0" hangingPunct="1">
        <a:spcBef>
          <a:spcPct val="0"/>
        </a:spcBef>
        <a:buNone/>
        <a:defRPr sz="4000" kern="1200" cap="none" spc="-100" baseline="0">
          <a:ln>
            <a:noFill/>
          </a:ln>
          <a:solidFill>
            <a:srgbClr val="7B838F"/>
          </a:solidFill>
          <a:effectLst/>
          <a:latin typeface="Arial Narrow"/>
          <a:ea typeface="+mj-ea"/>
          <a:cs typeface="Arial Narrow"/>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rgbClr val="404548"/>
          </a:solidFill>
          <a:latin typeface="+mn-lt"/>
          <a:ea typeface="+mn-ea"/>
          <a:cs typeface="+mn-cs"/>
        </a:defRPr>
      </a:lvl1pPr>
      <a:lvl2pPr marL="285750" indent="-182563" algn="l" defTabSz="914400" rtl="0" eaLnBrk="1" latinLnBrk="0" hangingPunct="1">
        <a:spcBef>
          <a:spcPts val="1200"/>
        </a:spcBef>
        <a:buClr>
          <a:srgbClr val="A7C133"/>
        </a:buClr>
        <a:buFont typeface="Arial" pitchFamily="34" charset="0"/>
        <a:buChar char="•"/>
        <a:defRPr sz="2200" kern="1200">
          <a:solidFill>
            <a:srgbClr val="404548"/>
          </a:solidFill>
          <a:latin typeface="+mn-lt"/>
          <a:ea typeface="+mn-ea"/>
          <a:cs typeface="+mn-cs"/>
        </a:defRPr>
      </a:lvl2pPr>
      <a:lvl3pPr marL="622300" indent="-182563" algn="l" defTabSz="914400" rtl="0" eaLnBrk="1" latinLnBrk="0" hangingPunct="1">
        <a:spcBef>
          <a:spcPts val="600"/>
        </a:spcBef>
        <a:buClr>
          <a:srgbClr val="7B838F"/>
        </a:buClr>
        <a:buFont typeface="Arial" pitchFamily="34" charset="0"/>
        <a:buChar char="•"/>
        <a:defRPr sz="2000" kern="1200">
          <a:solidFill>
            <a:srgbClr val="404548"/>
          </a:solidFill>
          <a:latin typeface="+mn-lt"/>
          <a:ea typeface="+mn-ea"/>
          <a:cs typeface="+mn-cs"/>
        </a:defRPr>
      </a:lvl3pPr>
      <a:lvl4pPr marL="793750" indent="-182563" algn="l" defTabSz="914400" rtl="0" eaLnBrk="1" latinLnBrk="0" hangingPunct="1">
        <a:spcBef>
          <a:spcPts val="600"/>
        </a:spcBef>
        <a:buClr>
          <a:srgbClr val="D4D6D2"/>
        </a:buClr>
        <a:buFont typeface="Arial" pitchFamily="34" charset="0"/>
        <a:buChar char="•"/>
        <a:defRPr sz="1800" kern="1200">
          <a:solidFill>
            <a:srgbClr val="404548"/>
          </a:solidFill>
          <a:latin typeface="+mn-lt"/>
          <a:ea typeface="+mn-ea"/>
          <a:cs typeface="+mn-cs"/>
        </a:defRPr>
      </a:lvl4pPr>
      <a:lvl5pPr marL="992188" indent="-182563" algn="l" defTabSz="914400" rtl="0" eaLnBrk="1" latinLnBrk="0" hangingPunct="1">
        <a:spcBef>
          <a:spcPts val="600"/>
        </a:spcBef>
        <a:buClr>
          <a:srgbClr val="404548"/>
        </a:buClr>
        <a:buFont typeface="Arial" pitchFamily="34" charset="0"/>
        <a:buChar char="•"/>
        <a:defRPr sz="1600" kern="1200" baseline="0">
          <a:solidFill>
            <a:srgbClr val="404548"/>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p.fdv.uni-lj.si/adp_izobrazevanje_avg2014/presentations/Vodic%20po%20orodjih%20ADP.pdf" TargetMode="External"/><Relationship Id="rId2" Type="http://schemas.openxmlformats.org/officeDocument/2006/relationships/hyperlink" Target="http://www.adp.fdv.uni-lj.si/tutorials/vodic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nesstar.ess.nsd.uib.no/webview/" TargetMode="Externa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ssedunet.nsd.uib.no/cms/glossary/index.html#mean" TargetMode="Externa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essedunet.nsd.uib.no/"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essedunet.nsd.uib.no/cms/glossary/index.html#significance" TargetMode="External"/><Relationship Id="rId2" Type="http://schemas.openxmlformats.org/officeDocument/2006/relationships/hyperlink" Target="http://essedunet.nsd.uib.no/cms/glossary/index.html#correlation" TargetMode="Externa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nesstar2.adp.fdv.uni-lj.si/webview/" TargetMode="External"/><Relationship Id="rId7" Type="http://schemas.openxmlformats.org/officeDocument/2006/relationships/image" Target="../media/image12.wmf"/><Relationship Id="rId2" Type="http://schemas.openxmlformats.org/officeDocument/2006/relationships/hyperlink" Target="http://www.adp.fdv.uni-lj.si/" TargetMode="External"/><Relationship Id="rId1" Type="http://schemas.openxmlformats.org/officeDocument/2006/relationships/slideLayout" Target="../slideLayouts/slideLayout2.xml"/><Relationship Id="rId6" Type="http://schemas.openxmlformats.org/officeDocument/2006/relationships/hyperlink" Target="http://www.nesstar.com/help/4.0/webview/getting-started/getting-to-know-nesstar-webview.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adp.fdv.uni-lj.si/registracija/" TargetMode="External"/><Relationship Id="rId2" Type="http://schemas.openxmlformats.org/officeDocument/2006/relationships/hyperlink" Target="http://www.adp.fdv.uni-lj.si/registracija/pomoc"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5867400" cy="990727"/>
          </a:xfrm>
        </p:spPr>
        <p:txBody>
          <a:bodyPr/>
          <a:lstStyle/>
          <a:p>
            <a:r>
              <a:rPr lang="sl-SI" dirty="0" smtClean="0"/>
              <a:t>Access</a:t>
            </a:r>
            <a:endParaRPr lang="en-GB" dirty="0"/>
          </a:p>
        </p:txBody>
      </p:sp>
      <p:sp>
        <p:nvSpPr>
          <p:cNvPr id="3" name="Subtitle 2"/>
          <p:cNvSpPr>
            <a:spLocks noGrp="1"/>
          </p:cNvSpPr>
          <p:nvPr>
            <p:ph type="subTitle" idx="4294967295"/>
          </p:nvPr>
        </p:nvSpPr>
        <p:spPr>
          <a:xfrm>
            <a:off x="685800" y="4572000"/>
            <a:ext cx="6461760" cy="762000"/>
          </a:xfrm>
        </p:spPr>
        <p:txBody>
          <a:bodyPr>
            <a:normAutofit fontScale="92500" lnSpcReduction="20000"/>
          </a:bodyPr>
          <a:lstStyle/>
          <a:p>
            <a:r>
              <a:rPr lang="sl-SI" dirty="0" smtClean="0"/>
              <a:t>Irena Vipavc Brvar</a:t>
            </a:r>
            <a:endParaRPr lang="en-US" dirty="0" smtClean="0"/>
          </a:p>
          <a:p>
            <a:r>
              <a:rPr lang="sl-SI" dirty="0" smtClean="0"/>
              <a:t>ADP</a:t>
            </a:r>
            <a:endParaRPr lang="en-US" dirty="0"/>
          </a:p>
        </p:txBody>
      </p:sp>
      <p:sp>
        <p:nvSpPr>
          <p:cNvPr id="4" name="Text Placeholder 3"/>
          <p:cNvSpPr>
            <a:spLocks noGrp="1"/>
          </p:cNvSpPr>
          <p:nvPr>
            <p:ph type="body" sz="quarter" idx="4294967295"/>
          </p:nvPr>
        </p:nvSpPr>
        <p:spPr>
          <a:xfrm>
            <a:off x="685800" y="5715000"/>
            <a:ext cx="6477000" cy="762000"/>
          </a:xfrm>
        </p:spPr>
        <p:txBody>
          <a:bodyPr>
            <a:normAutofit fontScale="92500" lnSpcReduction="20000"/>
          </a:bodyPr>
          <a:lstStyle/>
          <a:p>
            <a:r>
              <a:rPr lang="en-US" dirty="0" smtClean="0"/>
              <a:t>SEEDS Workshop I</a:t>
            </a:r>
          </a:p>
          <a:p>
            <a:r>
              <a:rPr lang="en-US" dirty="0" smtClean="0"/>
              <a:t>Belgrade, 13-15 October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7731" y="5447925"/>
            <a:ext cx="1519657" cy="1029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105525"/>
            <a:ext cx="838200" cy="295275"/>
          </a:xfrm>
          <a:prstGeom prst="rect">
            <a:avLst/>
          </a:prstGeom>
        </p:spPr>
      </p:pic>
    </p:spTree>
    <p:extLst>
      <p:ext uri="{BB962C8B-B14F-4D97-AF65-F5344CB8AC3E}">
        <p14:creationId xmlns:p14="http://schemas.microsoft.com/office/powerpoint/2010/main" val="358558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4"/>
          </p:nvPr>
        </p:nvSpPr>
        <p:spPr/>
        <p:txBody>
          <a:bodyPr/>
          <a:lstStyle/>
          <a:p>
            <a:fld id="{911E8957-5754-4C19-A51A-9C104D1A0E08}" type="slidenum">
              <a:rPr lang="en-US" smtClean="0"/>
              <a:pPr/>
              <a:t>10</a:t>
            </a:fld>
            <a:endParaRPr lang="en-US" dirty="0"/>
          </a:p>
        </p:txBody>
      </p:sp>
      <p:sp>
        <p:nvSpPr>
          <p:cNvPr id="3" name="Označba mesta noge 2"/>
          <p:cNvSpPr>
            <a:spLocks noGrp="1"/>
          </p:cNvSpPr>
          <p:nvPr>
            <p:ph type="ftr" sz="quarter" idx="3"/>
          </p:nvPr>
        </p:nvSpPr>
        <p:spPr/>
        <p:txBody>
          <a:bodyPr/>
          <a:lstStyle/>
          <a:p>
            <a:r>
              <a:rPr lang="en-US" smtClean="0"/>
              <a:t>SEEDS Workshop I</a:t>
            </a:r>
            <a:endParaRPr lang="en-US" dirty="0"/>
          </a:p>
        </p:txBody>
      </p:sp>
      <p:sp>
        <p:nvSpPr>
          <p:cNvPr id="4" name="Označba mesta datuma 3"/>
          <p:cNvSpPr>
            <a:spLocks noGrp="1"/>
          </p:cNvSpPr>
          <p:nvPr>
            <p:ph type="dt" sz="half" idx="2"/>
          </p:nvPr>
        </p:nvSpPr>
        <p:spPr/>
        <p:txBody>
          <a:bodyPr/>
          <a:lstStyle/>
          <a:p>
            <a:r>
              <a:rPr lang="en-US" smtClean="0"/>
              <a:t>13-15.10.2015</a:t>
            </a:r>
            <a:endParaRPr lang="en-US" dirty="0"/>
          </a:p>
        </p:txBody>
      </p:sp>
      <p:sp>
        <p:nvSpPr>
          <p:cNvPr id="5" name="Naslov 4"/>
          <p:cNvSpPr>
            <a:spLocks noGrp="1"/>
          </p:cNvSpPr>
          <p:nvPr>
            <p:ph type="title"/>
          </p:nvPr>
        </p:nvSpPr>
        <p:spPr/>
        <p:txBody>
          <a:bodyPr/>
          <a:lstStyle/>
          <a:p>
            <a:r>
              <a:rPr lang="en-US" dirty="0" smtClean="0"/>
              <a:t>Using materials</a:t>
            </a:r>
            <a:endParaRPr lang="en-US" dirty="0"/>
          </a:p>
        </p:txBody>
      </p:sp>
      <p:sp>
        <p:nvSpPr>
          <p:cNvPr id="6" name="Označba mesta vsebine 5"/>
          <p:cNvSpPr>
            <a:spLocks noGrp="1"/>
          </p:cNvSpPr>
          <p:nvPr>
            <p:ph idx="1"/>
          </p:nvPr>
        </p:nvSpPr>
        <p:spPr/>
        <p:txBody>
          <a:bodyPr>
            <a:normAutofit lnSpcReduction="10000"/>
          </a:bodyPr>
          <a:lstStyle/>
          <a:p>
            <a:pPr marL="1588" indent="0">
              <a:buNone/>
            </a:pPr>
            <a:r>
              <a:rPr lang="en-US" dirty="0" smtClean="0"/>
              <a:t>Need for proper guides /web + documents</a:t>
            </a:r>
          </a:p>
          <a:p>
            <a:r>
              <a:rPr lang="en-US" dirty="0" smtClean="0"/>
              <a:t>Guide for access:</a:t>
            </a:r>
          </a:p>
          <a:p>
            <a:r>
              <a:rPr lang="en-US" dirty="0" smtClean="0">
                <a:hlinkClick r:id="rId2"/>
              </a:rPr>
              <a:t>Video guide for search via </a:t>
            </a:r>
            <a:r>
              <a:rPr lang="en-US" dirty="0" err="1" smtClean="0">
                <a:hlinkClick r:id="rId2"/>
              </a:rPr>
              <a:t>Nesstar</a:t>
            </a:r>
            <a:endParaRPr lang="en-US" dirty="0" smtClean="0"/>
          </a:p>
          <a:p>
            <a:r>
              <a:rPr lang="en-US" dirty="0" smtClean="0">
                <a:hlinkClick r:id="rId3" tooltip="Navodila za iskanje, pregledovanje podatkov, online analizo in prenos podatkov"/>
              </a:rPr>
              <a:t>Tools for search and work with research data</a:t>
            </a:r>
            <a:endParaRPr lang="en-US" dirty="0" smtClean="0"/>
          </a:p>
          <a:p>
            <a:endParaRPr lang="en-US" dirty="0" smtClean="0"/>
          </a:p>
          <a:p>
            <a:pPr marL="1588" indent="0">
              <a:buNone/>
            </a:pPr>
            <a:r>
              <a:rPr lang="en-US" dirty="0" smtClean="0"/>
              <a:t>User Workshops!!!!</a:t>
            </a:r>
          </a:p>
          <a:p>
            <a:pPr marL="1588" indent="0">
              <a:buNone/>
            </a:pPr>
            <a:r>
              <a:rPr lang="en-US" dirty="0" smtClean="0"/>
              <a:t>For researchers, students, topic specific</a:t>
            </a:r>
          </a:p>
          <a:p>
            <a:pPr marL="1588" indent="0">
              <a:buNone/>
            </a:pPr>
            <a:r>
              <a:rPr lang="en-US" dirty="0" smtClean="0"/>
              <a:t>Support – from professors, librarians</a:t>
            </a:r>
          </a:p>
          <a:p>
            <a:pPr marL="1588" indent="0">
              <a:buNone/>
            </a:pPr>
            <a:r>
              <a:rPr lang="en-US" dirty="0" smtClean="0"/>
              <a:t>	Different universities, national libraries</a:t>
            </a:r>
            <a:r>
              <a:rPr lang="sl-SI" dirty="0" smtClean="0"/>
              <a:t>, </a:t>
            </a:r>
          </a:p>
          <a:p>
            <a:pPr marL="1588" indent="0">
              <a:buNone/>
            </a:pPr>
            <a:r>
              <a:rPr lang="sl-SI" dirty="0"/>
              <a:t>	</a:t>
            </a:r>
            <a:r>
              <a:rPr lang="sl-SI" dirty="0" err="1" smtClean="0"/>
              <a:t>governmental</a:t>
            </a:r>
            <a:r>
              <a:rPr lang="sl-SI" dirty="0" smtClean="0"/>
              <a:t> </a:t>
            </a:r>
            <a:r>
              <a:rPr lang="sl-SI" dirty="0" err="1" smtClean="0"/>
              <a:t>departments</a:t>
            </a:r>
            <a:endParaRPr lang="en-US" dirty="0"/>
          </a:p>
        </p:txBody>
      </p:sp>
    </p:spTree>
    <p:extLst>
      <p:ext uri="{BB962C8B-B14F-4D97-AF65-F5344CB8AC3E}">
        <p14:creationId xmlns:p14="http://schemas.microsoft.com/office/powerpoint/2010/main" val="3390044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40" y="186431"/>
            <a:ext cx="8622021" cy="668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740" y="1828800"/>
            <a:ext cx="1571347" cy="2308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0970" y="2061102"/>
            <a:ext cx="2368863" cy="1916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4" y="5267186"/>
            <a:ext cx="9248776" cy="638175"/>
          </a:xfrm>
          <a:prstGeom prst="rect">
            <a:avLst/>
          </a:prstGeom>
          <a:noFill/>
          <a:ln w="444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6203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236" y="288031"/>
            <a:ext cx="5916967" cy="1477328"/>
          </a:xfrm>
          <a:prstGeom prst="rect">
            <a:avLst/>
          </a:prstGeom>
          <a:ln>
            <a:solidFill>
              <a:schemeClr val="tx1"/>
            </a:solidFill>
          </a:ln>
        </p:spPr>
        <p:txBody>
          <a:bodyPr wrap="square">
            <a:spAutoFit/>
          </a:bodyPr>
          <a:lstStyle/>
          <a:p>
            <a:r>
              <a:rPr lang="en-US" dirty="0"/>
              <a:t>Let’s start with a simple exercise comparing </a:t>
            </a:r>
            <a:r>
              <a:rPr lang="en-US" b="1" dirty="0">
                <a:solidFill>
                  <a:srgbClr val="FF0000"/>
                </a:solidFill>
              </a:rPr>
              <a:t>life satisfaction measures </a:t>
            </a:r>
            <a:r>
              <a:rPr lang="en-US" dirty="0"/>
              <a:t>of two groups </a:t>
            </a:r>
            <a:r>
              <a:rPr lang="en-US" b="1" dirty="0"/>
              <a:t>– the unemployed people looking for work</a:t>
            </a:r>
            <a:r>
              <a:rPr lang="en-US" dirty="0"/>
              <a:t> versus </a:t>
            </a:r>
            <a:r>
              <a:rPr lang="en-US" b="1" dirty="0"/>
              <a:t>people in paid work</a:t>
            </a:r>
            <a:r>
              <a:rPr lang="en-US" dirty="0"/>
              <a:t>. Calculate the </a:t>
            </a:r>
            <a:r>
              <a:rPr lang="en-US" dirty="0">
                <a:hlinkClick r:id="rId2"/>
              </a:rPr>
              <a:t>means</a:t>
            </a:r>
            <a:r>
              <a:rPr lang="en-US" dirty="0"/>
              <a:t> for the two groups across Europe.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26" y="1857699"/>
            <a:ext cx="70008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656" y="2492483"/>
            <a:ext cx="6507332" cy="374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66656" y="5264458"/>
            <a:ext cx="6507332" cy="745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126" y="6349297"/>
            <a:ext cx="7696939" cy="338554"/>
          </a:xfrm>
          <a:prstGeom prst="rect">
            <a:avLst/>
          </a:prstGeom>
          <a:noFill/>
        </p:spPr>
        <p:txBody>
          <a:bodyPr wrap="square" rtlCol="0">
            <a:spAutoFit/>
          </a:bodyPr>
          <a:lstStyle/>
          <a:p>
            <a:r>
              <a:rPr lang="en-GB" sz="1600" dirty="0" smtClean="0"/>
              <a:t>Source: European Social Survey, 2014</a:t>
            </a:r>
            <a:endParaRPr lang="en-GB" dirty="0"/>
          </a:p>
        </p:txBody>
      </p:sp>
      <p:pic>
        <p:nvPicPr>
          <p:cNvPr id="8197"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9385" y="483770"/>
            <a:ext cx="27908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354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348" y="352425"/>
            <a:ext cx="53625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 y="1273668"/>
            <a:ext cx="42195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3417903" y="1518082"/>
            <a:ext cx="568171" cy="3726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34" y="3816104"/>
            <a:ext cx="39624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rot="6988043">
            <a:off x="4145872" y="4882718"/>
            <a:ext cx="914400" cy="343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17903" y="204186"/>
            <a:ext cx="3338004" cy="6036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2660" y="3428546"/>
            <a:ext cx="2982897" cy="369332"/>
          </a:xfrm>
          <a:prstGeom prst="rect">
            <a:avLst/>
          </a:prstGeom>
          <a:noFill/>
        </p:spPr>
        <p:txBody>
          <a:bodyPr wrap="square" rtlCol="0">
            <a:spAutoFit/>
          </a:bodyPr>
          <a:lstStyle/>
          <a:p>
            <a:r>
              <a:rPr lang="en-GB" dirty="0" smtClean="0"/>
              <a:t>Politics</a:t>
            </a:r>
            <a:endParaRPr lang="en-GB" dirty="0"/>
          </a:p>
        </p:txBody>
      </p:sp>
      <p:sp>
        <p:nvSpPr>
          <p:cNvPr id="9" name="TextBox 8"/>
          <p:cNvSpPr txBox="1"/>
          <p:nvPr/>
        </p:nvSpPr>
        <p:spPr>
          <a:xfrm>
            <a:off x="214544" y="623202"/>
            <a:ext cx="2982897" cy="369332"/>
          </a:xfrm>
          <a:prstGeom prst="rect">
            <a:avLst/>
          </a:prstGeom>
          <a:noFill/>
        </p:spPr>
        <p:txBody>
          <a:bodyPr wrap="square" rtlCol="0">
            <a:spAutoFit/>
          </a:bodyPr>
          <a:lstStyle/>
          <a:p>
            <a:r>
              <a:rPr lang="en-GB" dirty="0" smtClean="0"/>
              <a:t>Socio-demographics</a:t>
            </a:r>
            <a:endParaRPr lang="en-GB" dirty="0"/>
          </a:p>
        </p:txBody>
      </p:sp>
      <p:sp>
        <p:nvSpPr>
          <p:cNvPr id="10" name="TextBox 9"/>
          <p:cNvSpPr txBox="1"/>
          <p:nvPr/>
        </p:nvSpPr>
        <p:spPr>
          <a:xfrm>
            <a:off x="450126" y="6349297"/>
            <a:ext cx="7696939" cy="338554"/>
          </a:xfrm>
          <a:prstGeom prst="rect">
            <a:avLst/>
          </a:prstGeom>
          <a:noFill/>
        </p:spPr>
        <p:txBody>
          <a:bodyPr wrap="square" rtlCol="0">
            <a:spAutoFit/>
          </a:bodyPr>
          <a:lstStyle/>
          <a:p>
            <a:r>
              <a:rPr lang="en-GB" sz="1600" dirty="0" smtClean="0"/>
              <a:t>Source: European Social Survey, 2014</a:t>
            </a:r>
            <a:endParaRPr lang="en-GB" dirty="0"/>
          </a:p>
        </p:txBody>
      </p:sp>
    </p:spTree>
    <p:extLst>
      <p:ext uri="{BB962C8B-B14F-4D97-AF65-F5344CB8AC3E}">
        <p14:creationId xmlns:p14="http://schemas.microsoft.com/office/powerpoint/2010/main" val="620888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29" y="763189"/>
            <a:ext cx="8764252" cy="293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629" y="3754560"/>
            <a:ext cx="7696939" cy="307777"/>
          </a:xfrm>
          <a:prstGeom prst="rect">
            <a:avLst/>
          </a:prstGeom>
          <a:noFill/>
        </p:spPr>
        <p:txBody>
          <a:bodyPr wrap="square" rtlCol="0">
            <a:spAutoFit/>
          </a:bodyPr>
          <a:lstStyle/>
          <a:p>
            <a:r>
              <a:rPr lang="en-GB" sz="1400" dirty="0" smtClean="0"/>
              <a:t>Source: European Social Survey, 2014</a:t>
            </a:r>
            <a:endParaRPr lang="en-GB" sz="1600" dirty="0"/>
          </a:p>
        </p:txBody>
      </p:sp>
      <p:sp>
        <p:nvSpPr>
          <p:cNvPr id="2" name="TextBox 1"/>
          <p:cNvSpPr txBox="1"/>
          <p:nvPr/>
        </p:nvSpPr>
        <p:spPr>
          <a:xfrm>
            <a:off x="150920" y="185782"/>
            <a:ext cx="8460421" cy="646331"/>
          </a:xfrm>
          <a:prstGeom prst="rect">
            <a:avLst/>
          </a:prstGeom>
          <a:noFill/>
        </p:spPr>
        <p:txBody>
          <a:bodyPr wrap="square" rtlCol="0">
            <a:spAutoFit/>
          </a:bodyPr>
          <a:lstStyle/>
          <a:p>
            <a:r>
              <a:rPr lang="en-US" dirty="0"/>
              <a:t>B20. All things considered, how satisfied are you with your life as a </a:t>
            </a:r>
            <a:r>
              <a:rPr lang="en-US" dirty="0" smtClean="0"/>
              <a:t>whole</a:t>
            </a:r>
            <a:r>
              <a:rPr lang="sl-SI" dirty="0"/>
              <a:t> </a:t>
            </a:r>
            <a:r>
              <a:rPr lang="en-US" dirty="0" smtClean="0"/>
              <a:t>nowadays</a:t>
            </a:r>
            <a:r>
              <a:rPr lang="en-US" dirty="0"/>
              <a:t>?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167" y="3923837"/>
            <a:ext cx="43624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392" y="2050927"/>
            <a:ext cx="31432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0126" y="6349297"/>
            <a:ext cx="7696939" cy="338554"/>
          </a:xfrm>
          <a:prstGeom prst="rect">
            <a:avLst/>
          </a:prstGeom>
          <a:noFill/>
        </p:spPr>
        <p:txBody>
          <a:bodyPr wrap="square" rtlCol="0">
            <a:spAutoFit/>
          </a:bodyPr>
          <a:lstStyle/>
          <a:p>
            <a:r>
              <a:rPr lang="en-GB" sz="1600" dirty="0" smtClean="0"/>
              <a:t>Source: European Social Survey, 2014</a:t>
            </a:r>
            <a:endParaRPr lang="en-GB" dirty="0"/>
          </a:p>
        </p:txBody>
      </p:sp>
    </p:spTree>
    <p:extLst>
      <p:ext uri="{BB962C8B-B14F-4D97-AF65-F5344CB8AC3E}">
        <p14:creationId xmlns:p14="http://schemas.microsoft.com/office/powerpoint/2010/main" val="151982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4" y="505002"/>
            <a:ext cx="8858250"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2875" y="6232624"/>
            <a:ext cx="7696939" cy="307777"/>
          </a:xfrm>
          <a:prstGeom prst="rect">
            <a:avLst/>
          </a:prstGeom>
          <a:noFill/>
        </p:spPr>
        <p:txBody>
          <a:bodyPr wrap="square" rtlCol="0">
            <a:spAutoFit/>
          </a:bodyPr>
          <a:lstStyle/>
          <a:p>
            <a:r>
              <a:rPr lang="en-GB" sz="1400" dirty="0" smtClean="0"/>
              <a:t>Source: European Social Survey, 2014</a:t>
            </a:r>
            <a:endParaRPr lang="en-GB" sz="1600" dirty="0"/>
          </a:p>
        </p:txBody>
      </p:sp>
      <p:sp>
        <p:nvSpPr>
          <p:cNvPr id="4" name="TextBox 3"/>
          <p:cNvSpPr txBox="1"/>
          <p:nvPr/>
        </p:nvSpPr>
        <p:spPr>
          <a:xfrm>
            <a:off x="142874" y="197225"/>
            <a:ext cx="7696939" cy="307777"/>
          </a:xfrm>
          <a:prstGeom prst="rect">
            <a:avLst/>
          </a:prstGeom>
          <a:noFill/>
        </p:spPr>
        <p:txBody>
          <a:bodyPr wrap="square" rtlCol="0">
            <a:spAutoFit/>
          </a:bodyPr>
          <a:lstStyle/>
          <a:p>
            <a:r>
              <a:rPr lang="en-US" sz="1400" b="1" dirty="0" smtClean="0"/>
              <a:t>Satisfaction with life vs. employment</a:t>
            </a:r>
            <a:endParaRPr lang="en-US" sz="16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015" y="176389"/>
            <a:ext cx="5238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62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503" y="190338"/>
            <a:ext cx="8740066" cy="1477328"/>
          </a:xfrm>
          <a:prstGeom prst="rect">
            <a:avLst/>
          </a:prstGeom>
        </p:spPr>
        <p:txBody>
          <a:bodyPr wrap="square">
            <a:spAutoFit/>
          </a:bodyPr>
          <a:lstStyle/>
          <a:p>
            <a:r>
              <a:rPr lang="en-US" dirty="0"/>
              <a:t>Next, let’s confirm the </a:t>
            </a:r>
            <a:r>
              <a:rPr lang="en-US" dirty="0">
                <a:hlinkClick r:id="rId2"/>
              </a:rPr>
              <a:t>correlation</a:t>
            </a:r>
            <a:r>
              <a:rPr lang="en-US" dirty="0"/>
              <a:t> </a:t>
            </a:r>
            <a:r>
              <a:rPr lang="en-GB" dirty="0" smtClean="0"/>
              <a:t>between providing help and life satisfaction. Is it </a:t>
            </a:r>
            <a:r>
              <a:rPr lang="en-GB" dirty="0" smtClean="0">
                <a:hlinkClick r:id="rId3"/>
              </a:rPr>
              <a:t>significant</a:t>
            </a:r>
            <a:r>
              <a:rPr lang="en-GB" dirty="0" smtClean="0"/>
              <a:t>? Make sure you check variables </a:t>
            </a:r>
            <a:r>
              <a:rPr lang="en-US" dirty="0" smtClean="0"/>
              <a:t>response </a:t>
            </a:r>
            <a:r>
              <a:rPr lang="en-US" dirty="0"/>
              <a:t>codes to be sure – </a:t>
            </a:r>
            <a:r>
              <a:rPr lang="sl-SI" dirty="0" err="1" smtClean="0"/>
              <a:t>for</a:t>
            </a:r>
            <a:r>
              <a:rPr lang="sl-SI" dirty="0" smtClean="0"/>
              <a:t> </a:t>
            </a:r>
            <a:r>
              <a:rPr lang="sl-SI" dirty="0" err="1" smtClean="0"/>
              <a:t>ex</a:t>
            </a:r>
            <a:r>
              <a:rPr lang="sl-SI" dirty="0" smtClean="0"/>
              <a:t>. </a:t>
            </a:r>
            <a:r>
              <a:rPr lang="en-US" dirty="0" smtClean="0"/>
              <a:t>do </a:t>
            </a:r>
            <a:r>
              <a:rPr lang="en-US" dirty="0"/>
              <a:t>high numbers </a:t>
            </a:r>
            <a:r>
              <a:rPr lang="en-US" dirty="0" smtClean="0"/>
              <a:t>mean satisfaction or do they mean low satisfaction? Use the variables ‘</a:t>
            </a:r>
            <a:r>
              <a:rPr lang="sl-SI" b="1" dirty="0" smtClean="0"/>
              <a:t>(B20) </a:t>
            </a:r>
            <a:r>
              <a:rPr lang="en-US" b="1" dirty="0" smtClean="0"/>
              <a:t>How </a:t>
            </a:r>
            <a:r>
              <a:rPr lang="en-US" b="1" dirty="0"/>
              <a:t>satisfied with life as a whole</a:t>
            </a:r>
            <a:r>
              <a:rPr lang="en-US" dirty="0"/>
              <a:t>’ and </a:t>
            </a:r>
            <a:r>
              <a:rPr lang="en-US" dirty="0" smtClean="0"/>
              <a:t>‘</a:t>
            </a:r>
            <a:r>
              <a:rPr lang="sl-SI" b="1" dirty="0" smtClean="0"/>
              <a:t>(D37) </a:t>
            </a:r>
            <a:r>
              <a:rPr lang="en-US" b="1" dirty="0"/>
              <a:t>Provide help and support to people you are close </a:t>
            </a:r>
            <a:r>
              <a:rPr lang="en-US" b="1" dirty="0" smtClean="0"/>
              <a:t>to</a:t>
            </a:r>
            <a:r>
              <a:rPr lang="en-US" dirty="0" smtClean="0"/>
              <a:t>’</a:t>
            </a:r>
            <a:r>
              <a:rPr lang="sl-SI" dirty="0" smtClean="0"/>
              <a:t>.</a:t>
            </a:r>
            <a:r>
              <a:rPr lang="en-US" dirty="0" smtClean="0"/>
              <a:t> </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03" y="1667665"/>
            <a:ext cx="5094870" cy="320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155" y="2089812"/>
            <a:ext cx="36957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649" y="4000084"/>
            <a:ext cx="43053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176" y="6349297"/>
            <a:ext cx="7696939" cy="338554"/>
          </a:xfrm>
          <a:prstGeom prst="rect">
            <a:avLst/>
          </a:prstGeom>
          <a:noFill/>
        </p:spPr>
        <p:txBody>
          <a:bodyPr wrap="square" rtlCol="0">
            <a:spAutoFit/>
          </a:bodyPr>
          <a:lstStyle/>
          <a:p>
            <a:r>
              <a:rPr lang="en-GB" sz="1600" dirty="0" smtClean="0"/>
              <a:t>Source: European Social Survey, 2014</a:t>
            </a:r>
            <a:endParaRPr lang="en-GB" dirty="0"/>
          </a:p>
        </p:txBody>
      </p:sp>
    </p:spTree>
    <p:extLst>
      <p:ext uri="{BB962C8B-B14F-4D97-AF65-F5344CB8AC3E}">
        <p14:creationId xmlns:p14="http://schemas.microsoft.com/office/powerpoint/2010/main" val="2668935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Official statistics data</a:t>
            </a:r>
            <a:endParaRPr lang="en-US" dirty="0"/>
          </a:p>
        </p:txBody>
      </p:sp>
      <p:sp>
        <p:nvSpPr>
          <p:cNvPr id="2" name="Content Placeholder 1"/>
          <p:cNvSpPr>
            <a:spLocks noGrp="1"/>
          </p:cNvSpPr>
          <p:nvPr>
            <p:ph idx="1"/>
          </p:nvPr>
        </p:nvSpPr>
        <p:spPr/>
        <p:txBody>
          <a:bodyPr>
            <a:normAutofit/>
          </a:bodyPr>
          <a:lstStyle/>
          <a:p>
            <a:pPr marL="1588" indent="0">
              <a:buNone/>
            </a:pPr>
            <a:r>
              <a:rPr lang="en-US" sz="2800" dirty="0" smtClean="0"/>
              <a:t>Access to data in ADP(PUF, SUF) and Safe room environment in Statistical Office of RS (</a:t>
            </a:r>
            <a:r>
              <a:rPr lang="en-US" sz="2800" dirty="0" err="1" smtClean="0"/>
              <a:t>ScUF</a:t>
            </a:r>
            <a:r>
              <a:rPr lang="en-US" sz="2800" dirty="0" smtClean="0"/>
              <a:t>).</a:t>
            </a:r>
          </a:p>
          <a:p>
            <a:pPr marL="1588" indent="0">
              <a:buNone/>
            </a:pPr>
            <a:endParaRPr lang="en-US" sz="100" dirty="0" smtClean="0"/>
          </a:p>
          <a:p>
            <a:pPr marL="1588" indent="0">
              <a:buNone/>
            </a:pPr>
            <a:r>
              <a:rPr lang="en-US" sz="2800" dirty="0" smtClean="0"/>
              <a:t>ADP preparing standard documentation (compete package) that is available in SORS.</a:t>
            </a:r>
          </a:p>
          <a:p>
            <a:pPr marL="1588" indent="0">
              <a:buNone/>
            </a:pPr>
            <a:endParaRPr lang="en-US" sz="100" dirty="0" smtClean="0"/>
          </a:p>
          <a:p>
            <a:pPr marL="1588" indent="0">
              <a:buNone/>
            </a:pPr>
            <a:r>
              <a:rPr lang="en-US" sz="2800" dirty="0" smtClean="0"/>
              <a:t>Special thematic workshops.</a:t>
            </a:r>
            <a:r>
              <a:rPr lang="sl-SI" sz="2800" dirty="0" smtClean="0"/>
              <a:t> </a:t>
            </a:r>
            <a:endParaRPr lang="sl-SI" sz="2800" dirty="0"/>
          </a:p>
          <a:p>
            <a:pPr marL="1588" indent="0">
              <a:buNone/>
            </a:pPr>
            <a:endParaRPr lang="sl-SI" sz="2800" dirty="0"/>
          </a:p>
        </p:txBody>
      </p:sp>
      <p:pic>
        <p:nvPicPr>
          <p:cNvPr id="4" name="Slika 3"/>
          <p:cNvPicPr>
            <a:picLocks noChangeAspect="1"/>
          </p:cNvPicPr>
          <p:nvPr/>
        </p:nvPicPr>
        <p:blipFill>
          <a:blip r:embed="rId2"/>
          <a:stretch>
            <a:fillRect/>
          </a:stretch>
        </p:blipFill>
        <p:spPr>
          <a:xfrm>
            <a:off x="457200" y="5372100"/>
            <a:ext cx="4000500" cy="800100"/>
          </a:xfrm>
          <a:prstGeom prst="rect">
            <a:avLst/>
          </a:prstGeom>
        </p:spPr>
      </p:pic>
      <p:pic>
        <p:nvPicPr>
          <p:cNvPr id="5" name="Slika 4"/>
          <p:cNvPicPr>
            <a:picLocks noChangeAspect="1"/>
          </p:cNvPicPr>
          <p:nvPr/>
        </p:nvPicPr>
        <p:blipFill>
          <a:blip r:embed="rId3"/>
          <a:stretch>
            <a:fillRect/>
          </a:stretch>
        </p:blipFill>
        <p:spPr>
          <a:xfrm>
            <a:off x="2833687" y="4581525"/>
            <a:ext cx="5043555" cy="981075"/>
          </a:xfrm>
          <a:prstGeom prst="rect">
            <a:avLst/>
          </a:prstGeom>
        </p:spPr>
      </p:pic>
    </p:spTree>
    <p:extLst>
      <p:ext uri="{BB962C8B-B14F-4D97-AF65-F5344CB8AC3E}">
        <p14:creationId xmlns:p14="http://schemas.microsoft.com/office/powerpoint/2010/main" val="2994841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082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4"/>
          </p:nvPr>
        </p:nvSpPr>
        <p:spPr/>
        <p:txBody>
          <a:bodyPr/>
          <a:lstStyle/>
          <a:p>
            <a:fld id="{911E8957-5754-4C19-A51A-9C104D1A0E08}" type="slidenum">
              <a:rPr lang="en-US" smtClean="0"/>
              <a:pPr/>
              <a:t>2</a:t>
            </a:fld>
            <a:endParaRPr lang="en-US" dirty="0"/>
          </a:p>
        </p:txBody>
      </p:sp>
      <p:sp>
        <p:nvSpPr>
          <p:cNvPr id="3" name="Označba mesta noge 2"/>
          <p:cNvSpPr>
            <a:spLocks noGrp="1"/>
          </p:cNvSpPr>
          <p:nvPr>
            <p:ph type="ftr" sz="quarter" idx="3"/>
          </p:nvPr>
        </p:nvSpPr>
        <p:spPr/>
        <p:txBody>
          <a:bodyPr/>
          <a:lstStyle/>
          <a:p>
            <a:r>
              <a:rPr lang="en-US" smtClean="0"/>
              <a:t>SEEDS Workshop I</a:t>
            </a:r>
            <a:endParaRPr lang="en-US" dirty="0"/>
          </a:p>
        </p:txBody>
      </p:sp>
      <p:sp>
        <p:nvSpPr>
          <p:cNvPr id="4" name="Označba mesta datuma 3"/>
          <p:cNvSpPr>
            <a:spLocks noGrp="1"/>
          </p:cNvSpPr>
          <p:nvPr>
            <p:ph type="dt" sz="half" idx="2"/>
          </p:nvPr>
        </p:nvSpPr>
        <p:spPr/>
        <p:txBody>
          <a:bodyPr/>
          <a:lstStyle/>
          <a:p>
            <a:r>
              <a:rPr lang="en-US" smtClean="0"/>
              <a:t>13-15.10.2015</a:t>
            </a:r>
            <a:endParaRPr lang="en-US" dirty="0"/>
          </a:p>
        </p:txBody>
      </p:sp>
      <p:sp>
        <p:nvSpPr>
          <p:cNvPr id="5" name="Naslov 4"/>
          <p:cNvSpPr>
            <a:spLocks noGrp="1"/>
          </p:cNvSpPr>
          <p:nvPr>
            <p:ph type="title"/>
          </p:nvPr>
        </p:nvSpPr>
        <p:spPr/>
        <p:txBody>
          <a:bodyPr/>
          <a:lstStyle/>
          <a:p>
            <a:r>
              <a:rPr lang="en-US" dirty="0" smtClean="0"/>
              <a:t>For WHOME and HOW</a:t>
            </a:r>
            <a:endParaRPr lang="en-US" dirty="0"/>
          </a:p>
        </p:txBody>
      </p:sp>
      <p:sp>
        <p:nvSpPr>
          <p:cNvPr id="6" name="Označba mesta vsebine 5"/>
          <p:cNvSpPr>
            <a:spLocks noGrp="1"/>
          </p:cNvSpPr>
          <p:nvPr>
            <p:ph idx="1"/>
          </p:nvPr>
        </p:nvSpPr>
        <p:spPr>
          <a:xfrm>
            <a:off x="428053" y="1625917"/>
            <a:ext cx="7315200" cy="4800600"/>
          </a:xfrm>
        </p:spPr>
        <p:txBody>
          <a:bodyPr/>
          <a:lstStyle/>
          <a:p>
            <a:r>
              <a:rPr lang="en-US" dirty="0" smtClean="0"/>
              <a:t>My users – researchers, student /educational </a:t>
            </a:r>
          </a:p>
          <a:p>
            <a:r>
              <a:rPr lang="en-US" dirty="0" smtClean="0"/>
              <a:t>Public / commercial</a:t>
            </a:r>
          </a:p>
          <a:p>
            <a:r>
              <a:rPr lang="en-US" dirty="0" smtClean="0"/>
              <a:t>Related to licenses</a:t>
            </a:r>
          </a:p>
          <a:p>
            <a:endParaRPr lang="en-US" dirty="0" smtClean="0"/>
          </a:p>
          <a:p>
            <a:r>
              <a:rPr lang="en-US" dirty="0" smtClean="0"/>
              <a:t>Web page </a:t>
            </a:r>
          </a:p>
          <a:p>
            <a:r>
              <a:rPr lang="en-US" dirty="0" smtClean="0"/>
              <a:t>Safe room</a:t>
            </a:r>
            <a:r>
              <a:rPr lang="sl-SI" dirty="0" smtClean="0"/>
              <a:t> / </a:t>
            </a:r>
            <a:r>
              <a:rPr lang="en-US" dirty="0" smtClean="0"/>
              <a:t>secure access</a:t>
            </a:r>
          </a:p>
          <a:p>
            <a:r>
              <a:rPr lang="en-US" dirty="0" smtClean="0"/>
              <a:t>Cloud</a:t>
            </a:r>
            <a:r>
              <a:rPr lang="sl-SI" dirty="0" smtClean="0"/>
              <a:t> / </a:t>
            </a:r>
            <a:r>
              <a:rPr lang="sl-SI" dirty="0" err="1" smtClean="0"/>
              <a:t>encription</a:t>
            </a:r>
            <a:endParaRPr lang="en-US" dirty="0" smtClean="0"/>
          </a:p>
          <a:p>
            <a:endParaRPr lang="sl-SI" dirty="0"/>
          </a:p>
          <a:p>
            <a:endParaRPr lang="en-GB" dirty="0"/>
          </a:p>
        </p:txBody>
      </p:sp>
      <p:pic>
        <p:nvPicPr>
          <p:cNvPr id="2050"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886" y="1965180"/>
            <a:ext cx="213605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1554"/>
            <a:ext cx="2160344" cy="7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http://static.guim.co.uk/sys-images/Technology/Pix/pictures/2011/11/30/1322655300725/Computers-classroom-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822001"/>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428053" y="5334000"/>
            <a:ext cx="3229547" cy="1077218"/>
          </a:xfrm>
          <a:prstGeom prst="rect">
            <a:avLst/>
          </a:prstGeom>
          <a:noFill/>
          <a:ln w="57150">
            <a:solidFill>
              <a:srgbClr val="FF0000"/>
            </a:solidFill>
          </a:ln>
        </p:spPr>
        <p:txBody>
          <a:bodyPr wrap="square" rtlCol="0">
            <a:spAutoFit/>
          </a:bodyPr>
          <a:lstStyle/>
          <a:p>
            <a:pPr algn="ctr"/>
            <a:r>
              <a:rPr lang="sl-SI" sz="3200" dirty="0" smtClean="0">
                <a:solidFill>
                  <a:srgbClr val="FF0000"/>
                </a:solidFill>
              </a:rPr>
              <a:t>DISSEMINATION POLICY</a:t>
            </a:r>
            <a:endParaRPr lang="en-GB" dirty="0">
              <a:solidFill>
                <a:srgbClr val="FF0000"/>
              </a:solidFill>
            </a:endParaRPr>
          </a:p>
        </p:txBody>
      </p:sp>
    </p:spTree>
    <p:extLst>
      <p:ext uri="{BB962C8B-B14F-4D97-AF65-F5344CB8AC3E}">
        <p14:creationId xmlns:p14="http://schemas.microsoft.com/office/powerpoint/2010/main" val="50017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7315200" cy="1143000"/>
          </a:xfrm>
        </p:spPr>
        <p:txBody>
          <a:bodyPr/>
          <a:lstStyle/>
          <a:p>
            <a:r>
              <a:rPr lang="en-US" dirty="0" smtClean="0"/>
              <a:t>How to access data at ADP</a:t>
            </a:r>
            <a:endParaRPr lang="en-US" dirty="0"/>
          </a:p>
        </p:txBody>
      </p:sp>
      <p:sp>
        <p:nvSpPr>
          <p:cNvPr id="2" name="Označba mesta vsebine 1"/>
          <p:cNvSpPr>
            <a:spLocks noGrp="1"/>
          </p:cNvSpPr>
          <p:nvPr>
            <p:ph idx="1"/>
          </p:nvPr>
        </p:nvSpPr>
        <p:spPr/>
        <p:txBody>
          <a:bodyPr/>
          <a:lstStyle/>
          <a:p>
            <a:endParaRPr lang="en-GB"/>
          </a:p>
        </p:txBody>
      </p:sp>
      <p:sp>
        <p:nvSpPr>
          <p:cNvPr id="5" name="Rectangle 4"/>
          <p:cNvSpPr/>
          <p:nvPr/>
        </p:nvSpPr>
        <p:spPr>
          <a:xfrm>
            <a:off x="7236296" y="6129300"/>
            <a:ext cx="1440160" cy="7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TextBox 5"/>
          <p:cNvSpPr txBox="1"/>
          <p:nvPr/>
        </p:nvSpPr>
        <p:spPr>
          <a:xfrm>
            <a:off x="231641" y="908720"/>
            <a:ext cx="3600400" cy="677108"/>
          </a:xfrm>
          <a:prstGeom prst="rect">
            <a:avLst/>
          </a:prstGeom>
          <a:noFill/>
        </p:spPr>
        <p:txBody>
          <a:bodyPr wrap="square" rtlCol="0">
            <a:spAutoFit/>
          </a:bodyPr>
          <a:lstStyle/>
          <a:p>
            <a:r>
              <a:rPr lang="sl-SI" sz="2000" b="1" dirty="0" smtClean="0">
                <a:solidFill>
                  <a:srgbClr val="9D0A0E"/>
                </a:solidFill>
                <a:latin typeface="Tahoma" pitchFamily="34" charset="0"/>
                <a:ea typeface="Tahoma" pitchFamily="34" charset="0"/>
                <a:cs typeface="Tahoma" pitchFamily="34" charset="0"/>
              </a:rPr>
              <a:t>WEB </a:t>
            </a:r>
            <a:r>
              <a:rPr lang="sl-SI" sz="2000" b="1" dirty="0" err="1" smtClean="0">
                <a:solidFill>
                  <a:srgbClr val="9D0A0E"/>
                </a:solidFill>
                <a:latin typeface="Tahoma" pitchFamily="34" charset="0"/>
                <a:ea typeface="Tahoma" pitchFamily="34" charset="0"/>
                <a:cs typeface="Tahoma" pitchFamily="34" charset="0"/>
              </a:rPr>
              <a:t>page</a:t>
            </a:r>
            <a:r>
              <a:rPr lang="sl-SI" sz="2000" b="1" dirty="0" smtClean="0">
                <a:solidFill>
                  <a:srgbClr val="9D0A0E"/>
                </a:solidFill>
                <a:latin typeface="Tahoma" pitchFamily="34" charset="0"/>
                <a:ea typeface="Tahoma" pitchFamily="34" charset="0"/>
                <a:cs typeface="Tahoma" pitchFamily="34" charset="0"/>
              </a:rPr>
              <a:t> </a:t>
            </a:r>
            <a:endParaRPr lang="sl-SI" sz="2000" b="1" dirty="0">
              <a:solidFill>
                <a:srgbClr val="9D0A0E"/>
              </a:solidFill>
              <a:latin typeface="Tahoma" pitchFamily="34" charset="0"/>
              <a:ea typeface="Tahoma" pitchFamily="34" charset="0"/>
              <a:cs typeface="Tahoma" pitchFamily="34" charset="0"/>
            </a:endParaRPr>
          </a:p>
          <a:p>
            <a:r>
              <a:rPr lang="sl-SI" dirty="0" err="1" smtClean="0">
                <a:hlinkClick r:id="rId2"/>
              </a:rPr>
              <a:t>www.adp.fdv.uni</a:t>
            </a:r>
            <a:r>
              <a:rPr lang="sl-SI" dirty="0" smtClean="0">
                <a:hlinkClick r:id="rId2"/>
              </a:rPr>
              <a:t>-</a:t>
            </a:r>
            <a:r>
              <a:rPr lang="sl-SI" dirty="0" err="1" smtClean="0">
                <a:hlinkClick r:id="rId2"/>
              </a:rPr>
              <a:t>lj.si</a:t>
            </a:r>
            <a:r>
              <a:rPr lang="sl-SI" dirty="0" smtClean="0"/>
              <a:t> </a:t>
            </a:r>
            <a:endParaRPr lang="sl-SI" dirty="0"/>
          </a:p>
        </p:txBody>
      </p:sp>
      <p:sp>
        <p:nvSpPr>
          <p:cNvPr id="7" name="TextBox 6"/>
          <p:cNvSpPr txBox="1"/>
          <p:nvPr/>
        </p:nvSpPr>
        <p:spPr>
          <a:xfrm>
            <a:off x="4211960" y="929583"/>
            <a:ext cx="4320480" cy="677108"/>
          </a:xfrm>
          <a:prstGeom prst="rect">
            <a:avLst/>
          </a:prstGeom>
          <a:noFill/>
        </p:spPr>
        <p:txBody>
          <a:bodyPr wrap="square" rtlCol="0">
            <a:spAutoFit/>
          </a:bodyPr>
          <a:lstStyle/>
          <a:p>
            <a:pPr algn="ctr"/>
            <a:r>
              <a:rPr lang="sl-SI" sz="2000" b="1" dirty="0">
                <a:solidFill>
                  <a:srgbClr val="9D0A0E"/>
                </a:solidFill>
                <a:latin typeface="Tahoma" pitchFamily="34" charset="0"/>
                <a:ea typeface="Tahoma" pitchFamily="34" charset="0"/>
                <a:cs typeface="Tahoma" pitchFamily="34" charset="0"/>
              </a:rPr>
              <a:t>NESSTAR</a:t>
            </a:r>
          </a:p>
          <a:p>
            <a:pPr algn="ctr"/>
            <a:r>
              <a:rPr lang="sl-SI" dirty="0">
                <a:hlinkClick r:id="rId3"/>
              </a:rPr>
              <a:t>http://</a:t>
            </a:r>
            <a:r>
              <a:rPr lang="sl-SI" dirty="0" smtClean="0">
                <a:hlinkClick r:id="rId3"/>
              </a:rPr>
              <a:t>nesstar2.adp.fdv.uni-lj.si/</a:t>
            </a:r>
            <a:r>
              <a:rPr lang="sl-SI" dirty="0" smtClean="0"/>
              <a:t> </a:t>
            </a:r>
            <a:endParaRPr lang="sl-SI" dirty="0"/>
          </a:p>
        </p:txBody>
      </p:sp>
      <p:pic>
        <p:nvPicPr>
          <p:cNvPr id="8"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407" b="2559"/>
          <a:stretch/>
        </p:blipFill>
        <p:spPr bwMode="auto">
          <a:xfrm>
            <a:off x="4453234" y="1700808"/>
            <a:ext cx="4079206" cy="364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hlinkClick r:id="rId2"/>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559"/>
          <a:stretch/>
        </p:blipFill>
        <p:spPr bwMode="auto">
          <a:xfrm>
            <a:off x="107504" y="1700809"/>
            <a:ext cx="4022274" cy="3640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 Diagonal Corner Rectangle 9"/>
          <p:cNvSpPr/>
          <p:nvPr/>
        </p:nvSpPr>
        <p:spPr>
          <a:xfrm>
            <a:off x="20704" y="5157192"/>
            <a:ext cx="4022274" cy="1584176"/>
          </a:xfrm>
          <a:prstGeom prst="round2DiagRect">
            <a:avLst/>
          </a:prstGeom>
          <a:solidFill>
            <a:srgbClr val="FEF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533400"/>
            <a:r>
              <a:rPr lang="sl-SI" altLang="sl-SI" sz="2000" b="1" dirty="0" err="1" smtClean="0">
                <a:solidFill>
                  <a:srgbClr val="000000"/>
                </a:solidFill>
              </a:rPr>
              <a:t>What</a:t>
            </a:r>
            <a:r>
              <a:rPr lang="sl-SI" altLang="sl-SI" sz="2000" b="1" dirty="0" smtClean="0">
                <a:solidFill>
                  <a:srgbClr val="000000"/>
                </a:solidFill>
              </a:rPr>
              <a:t> </a:t>
            </a:r>
            <a:r>
              <a:rPr lang="sl-SI" altLang="sl-SI" sz="2000" b="1" dirty="0" err="1" smtClean="0">
                <a:solidFill>
                  <a:srgbClr val="000000"/>
                </a:solidFill>
              </a:rPr>
              <a:t>you</a:t>
            </a:r>
            <a:r>
              <a:rPr lang="sl-SI" altLang="sl-SI" sz="2000" b="1" dirty="0" smtClean="0">
                <a:solidFill>
                  <a:srgbClr val="000000"/>
                </a:solidFill>
              </a:rPr>
              <a:t> </a:t>
            </a:r>
            <a:r>
              <a:rPr lang="sl-SI" altLang="sl-SI" sz="2000" b="1" dirty="0" err="1" smtClean="0">
                <a:solidFill>
                  <a:srgbClr val="000000"/>
                </a:solidFill>
              </a:rPr>
              <a:t>can</a:t>
            </a:r>
            <a:r>
              <a:rPr lang="sl-SI" altLang="sl-SI" sz="2000" b="1" dirty="0" smtClean="0">
                <a:solidFill>
                  <a:srgbClr val="000000"/>
                </a:solidFill>
              </a:rPr>
              <a:t> </a:t>
            </a:r>
            <a:r>
              <a:rPr lang="sl-SI" altLang="sl-SI" sz="2000" b="1" dirty="0" err="1" smtClean="0">
                <a:solidFill>
                  <a:srgbClr val="000000"/>
                </a:solidFill>
              </a:rPr>
              <a:t>find</a:t>
            </a:r>
            <a:r>
              <a:rPr lang="sl-SI" altLang="sl-SI" sz="2000" b="1" dirty="0" smtClean="0">
                <a:solidFill>
                  <a:srgbClr val="000000"/>
                </a:solidFill>
              </a:rPr>
              <a:t> on </a:t>
            </a:r>
            <a:r>
              <a:rPr lang="sl-SI" altLang="sl-SI" sz="2000" b="1" dirty="0" err="1" smtClean="0">
                <a:solidFill>
                  <a:srgbClr val="000000"/>
                </a:solidFill>
              </a:rPr>
              <a:t>our</a:t>
            </a:r>
            <a:r>
              <a:rPr lang="sl-SI" altLang="sl-SI" sz="2000" b="1" dirty="0" smtClean="0">
                <a:solidFill>
                  <a:srgbClr val="000000"/>
                </a:solidFill>
              </a:rPr>
              <a:t> </a:t>
            </a:r>
            <a:r>
              <a:rPr lang="sl-SI" altLang="sl-SI" sz="2000" b="1" dirty="0" err="1" smtClean="0">
                <a:solidFill>
                  <a:srgbClr val="000000"/>
                </a:solidFill>
              </a:rPr>
              <a:t>page</a:t>
            </a:r>
            <a:r>
              <a:rPr lang="sl-SI" altLang="sl-SI" sz="2000" b="1" dirty="0" smtClean="0">
                <a:solidFill>
                  <a:srgbClr val="000000"/>
                </a:solidFill>
              </a:rPr>
              <a:t>?</a:t>
            </a:r>
          </a:p>
          <a:p>
            <a:pPr marL="622300" lvl="2" indent="-177800">
              <a:buFont typeface="Wingdings" panose="05000000000000000000" pitchFamily="2" charset="2"/>
              <a:buChar char="ü"/>
            </a:pPr>
            <a:r>
              <a:rPr lang="sl-SI" sz="2000" dirty="0" err="1" smtClean="0">
                <a:solidFill>
                  <a:srgbClr val="000000"/>
                </a:solidFill>
              </a:rPr>
              <a:t>Study</a:t>
            </a:r>
            <a:r>
              <a:rPr lang="sl-SI" sz="2000" dirty="0" smtClean="0">
                <a:solidFill>
                  <a:srgbClr val="000000"/>
                </a:solidFill>
              </a:rPr>
              <a:t> </a:t>
            </a:r>
            <a:r>
              <a:rPr lang="sl-SI" sz="2000" dirty="0" err="1" smtClean="0">
                <a:solidFill>
                  <a:srgbClr val="000000"/>
                </a:solidFill>
              </a:rPr>
              <a:t>description</a:t>
            </a:r>
            <a:endParaRPr lang="sl-SI" sz="2000" dirty="0" smtClean="0">
              <a:solidFill>
                <a:srgbClr val="000000"/>
              </a:solidFill>
            </a:endParaRPr>
          </a:p>
          <a:p>
            <a:pPr marL="622300" lvl="2" indent="-177800">
              <a:buFont typeface="Wingdings" panose="05000000000000000000" pitchFamily="2" charset="2"/>
              <a:buChar char="ü"/>
            </a:pPr>
            <a:r>
              <a:rPr lang="sl-SI" sz="2000" dirty="0" smtClean="0">
                <a:solidFill>
                  <a:srgbClr val="000000"/>
                </a:solidFill>
              </a:rPr>
              <a:t>Data </a:t>
            </a:r>
            <a:r>
              <a:rPr lang="sl-SI" sz="2000" dirty="0" err="1" smtClean="0">
                <a:solidFill>
                  <a:srgbClr val="000000"/>
                </a:solidFill>
              </a:rPr>
              <a:t>description</a:t>
            </a:r>
            <a:endParaRPr lang="sl-SI" sz="2000" dirty="0" smtClean="0">
              <a:solidFill>
                <a:srgbClr val="000000"/>
              </a:solidFill>
            </a:endParaRPr>
          </a:p>
          <a:p>
            <a:pPr marL="622300" lvl="2" indent="-177800">
              <a:buFont typeface="Wingdings" panose="05000000000000000000" pitchFamily="2" charset="2"/>
              <a:buChar char="ü"/>
            </a:pPr>
            <a:r>
              <a:rPr lang="sl-SI" sz="2000" dirty="0" err="1" smtClean="0">
                <a:solidFill>
                  <a:srgbClr val="000000"/>
                </a:solidFill>
              </a:rPr>
              <a:t>Related</a:t>
            </a:r>
            <a:r>
              <a:rPr lang="sl-SI" sz="2000" dirty="0" smtClean="0">
                <a:solidFill>
                  <a:srgbClr val="000000"/>
                </a:solidFill>
              </a:rPr>
              <a:t> </a:t>
            </a:r>
            <a:r>
              <a:rPr lang="sl-SI" sz="2000" dirty="0" err="1" smtClean="0">
                <a:solidFill>
                  <a:srgbClr val="000000"/>
                </a:solidFill>
              </a:rPr>
              <a:t>materials</a:t>
            </a:r>
            <a:r>
              <a:rPr lang="sl-SI" sz="2000" dirty="0" smtClean="0">
                <a:solidFill>
                  <a:srgbClr val="000000"/>
                </a:solidFill>
              </a:rPr>
              <a:t> </a:t>
            </a:r>
            <a:r>
              <a:rPr lang="sl-SI" sz="2000" dirty="0" err="1" smtClean="0">
                <a:solidFill>
                  <a:srgbClr val="000000"/>
                </a:solidFill>
              </a:rPr>
              <a:t>and</a:t>
            </a:r>
            <a:r>
              <a:rPr lang="sl-SI" sz="2000" dirty="0" smtClean="0">
                <a:solidFill>
                  <a:srgbClr val="000000"/>
                </a:solidFill>
              </a:rPr>
              <a:t> </a:t>
            </a:r>
            <a:r>
              <a:rPr lang="sl-SI" sz="2000" dirty="0" err="1" smtClean="0">
                <a:solidFill>
                  <a:srgbClr val="000000"/>
                </a:solidFill>
              </a:rPr>
              <a:t>publications</a:t>
            </a:r>
            <a:endParaRPr lang="sl-SI" sz="2000" dirty="0" smtClean="0">
              <a:solidFill>
                <a:srgbClr val="000000"/>
              </a:solidFill>
            </a:endParaRPr>
          </a:p>
        </p:txBody>
      </p:sp>
      <p:sp>
        <p:nvSpPr>
          <p:cNvPr id="11" name="Round Diagonal Corner Rectangle 10"/>
          <p:cNvSpPr/>
          <p:nvPr/>
        </p:nvSpPr>
        <p:spPr>
          <a:xfrm>
            <a:off x="4453234" y="5157193"/>
            <a:ext cx="4079206" cy="1584176"/>
          </a:xfrm>
          <a:prstGeom prst="round2DiagRect">
            <a:avLst/>
          </a:prstGeom>
          <a:solidFill>
            <a:srgbClr val="FEF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lvl="1"/>
            <a:r>
              <a:rPr lang="sl-SI" altLang="sl-SI" sz="2000" b="1" dirty="0" err="1" smtClean="0">
                <a:solidFill>
                  <a:srgbClr val="000000"/>
                </a:solidFill>
              </a:rPr>
              <a:t>What</a:t>
            </a:r>
            <a:r>
              <a:rPr lang="sl-SI" altLang="sl-SI" sz="2000" b="1" dirty="0" smtClean="0">
                <a:solidFill>
                  <a:srgbClr val="000000"/>
                </a:solidFill>
              </a:rPr>
              <a:t> </a:t>
            </a:r>
            <a:r>
              <a:rPr lang="sl-SI" altLang="sl-SI" sz="2000" b="1" dirty="0" err="1" smtClean="0">
                <a:solidFill>
                  <a:srgbClr val="000000"/>
                </a:solidFill>
              </a:rPr>
              <a:t>you</a:t>
            </a:r>
            <a:r>
              <a:rPr lang="sl-SI" altLang="sl-SI" sz="2000" b="1" dirty="0" smtClean="0">
                <a:solidFill>
                  <a:srgbClr val="000000"/>
                </a:solidFill>
              </a:rPr>
              <a:t> </a:t>
            </a:r>
            <a:r>
              <a:rPr lang="sl-SI" altLang="sl-SI" sz="2000" b="1" dirty="0" err="1" smtClean="0">
                <a:solidFill>
                  <a:srgbClr val="000000"/>
                </a:solidFill>
              </a:rPr>
              <a:t>can</a:t>
            </a:r>
            <a:r>
              <a:rPr lang="sl-SI" altLang="sl-SI" sz="2000" b="1" dirty="0" smtClean="0">
                <a:solidFill>
                  <a:srgbClr val="000000"/>
                </a:solidFill>
              </a:rPr>
              <a:t> </a:t>
            </a:r>
            <a:r>
              <a:rPr lang="sl-SI" altLang="sl-SI" sz="2000" b="1" dirty="0" err="1" smtClean="0">
                <a:solidFill>
                  <a:srgbClr val="000000"/>
                </a:solidFill>
              </a:rPr>
              <a:t>find</a:t>
            </a:r>
            <a:r>
              <a:rPr lang="sl-SI" altLang="sl-SI" sz="2000" b="1" dirty="0" smtClean="0">
                <a:solidFill>
                  <a:srgbClr val="000000"/>
                </a:solidFill>
              </a:rPr>
              <a:t> on </a:t>
            </a:r>
            <a:r>
              <a:rPr lang="sl-SI" altLang="sl-SI" sz="2000" b="1" dirty="0" err="1" smtClean="0">
                <a:solidFill>
                  <a:srgbClr val="000000"/>
                </a:solidFill>
              </a:rPr>
              <a:t>Nesstar</a:t>
            </a:r>
            <a:r>
              <a:rPr lang="sl-SI" altLang="sl-SI" sz="2000" b="1" dirty="0" smtClean="0">
                <a:solidFill>
                  <a:srgbClr val="000000"/>
                </a:solidFill>
              </a:rPr>
              <a:t>?</a:t>
            </a:r>
            <a:endParaRPr lang="sl-SI" altLang="sl-SI" sz="2000" b="1" dirty="0">
              <a:solidFill>
                <a:srgbClr val="000000"/>
              </a:solidFill>
            </a:endParaRPr>
          </a:p>
          <a:p>
            <a:pPr marL="177800" lvl="2"/>
            <a:r>
              <a:rPr lang="sl-SI" sz="2000" dirty="0" smtClean="0">
                <a:solidFill>
                  <a:srgbClr val="000000"/>
                </a:solidFill>
              </a:rPr>
              <a:t> + ….</a:t>
            </a:r>
          </a:p>
          <a:p>
            <a:pPr marL="177800" lvl="2">
              <a:buFont typeface="Wingdings" panose="05000000000000000000" pitchFamily="2" charset="2"/>
              <a:buChar char="ü"/>
            </a:pPr>
            <a:r>
              <a:rPr lang="sl-SI" sz="2000" dirty="0" smtClean="0">
                <a:solidFill>
                  <a:srgbClr val="000000"/>
                </a:solidFill>
              </a:rPr>
              <a:t>On-line </a:t>
            </a:r>
            <a:r>
              <a:rPr lang="sl-SI" sz="2000" dirty="0" err="1" smtClean="0">
                <a:solidFill>
                  <a:srgbClr val="000000"/>
                </a:solidFill>
              </a:rPr>
              <a:t>analysis</a:t>
            </a:r>
            <a:endParaRPr lang="sl-SI" sz="2000" dirty="0" smtClean="0">
              <a:solidFill>
                <a:srgbClr val="000000"/>
              </a:solidFill>
            </a:endParaRPr>
          </a:p>
        </p:txBody>
      </p:sp>
      <p:pic>
        <p:nvPicPr>
          <p:cNvPr id="12" name="Picture 11" descr="C:\Users\ojstersekm\AppData\Local\Microsoft\Windows\Temporary Internet Files\Content.IE5\IV3FK0R4\MC900434403[1].wm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8104" y="5686623"/>
            <a:ext cx="576064" cy="80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2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ＭＳ Ｐゴシック" pitchFamily="34" charset="-128"/>
              </a:rPr>
              <a:t>Managing access to data</a:t>
            </a:r>
            <a:endParaRPr lang="sl-SI"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73327149"/>
              </p:ext>
            </p:extLst>
          </p:nvPr>
        </p:nvGraphicFramePr>
        <p:xfrm>
          <a:off x="457200" y="1579404"/>
          <a:ext cx="8305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2"/>
          <p:cNvSpPr txBox="1"/>
          <p:nvPr/>
        </p:nvSpPr>
        <p:spPr>
          <a:xfrm>
            <a:off x="990600" y="6396335"/>
            <a:ext cx="5153114" cy="461665"/>
          </a:xfrm>
          <a:prstGeom prst="rect">
            <a:avLst/>
          </a:prstGeom>
          <a:noFill/>
        </p:spPr>
        <p:txBody>
          <a:bodyPr wrap="square" rtlCol="0">
            <a:spAutoFit/>
          </a:bodyPr>
          <a:lstStyle/>
          <a:p>
            <a:r>
              <a:rPr lang="nl-NL" sz="1200" i="1" dirty="0">
                <a:solidFill>
                  <a:srgbClr val="544E4C"/>
                </a:solidFill>
                <a:latin typeface="Trebuchet MS" pitchFamily="34" charset="0"/>
              </a:rPr>
              <a:t>Veerle Van den Eynden</a:t>
            </a:r>
            <a:r>
              <a:rPr lang="nl-NL" sz="1200" i="1" dirty="0" smtClean="0">
                <a:solidFill>
                  <a:srgbClr val="544E4C"/>
                </a:solidFill>
                <a:latin typeface="Trebuchet MS" pitchFamily="34" charset="0"/>
              </a:rPr>
              <a:t>,</a:t>
            </a:r>
            <a:r>
              <a:rPr lang="sl-SI" sz="1200" i="1" dirty="0" smtClean="0">
                <a:solidFill>
                  <a:srgbClr val="544E4C"/>
                </a:solidFill>
                <a:latin typeface="Trebuchet MS" pitchFamily="34" charset="0"/>
              </a:rPr>
              <a:t> </a:t>
            </a:r>
            <a:r>
              <a:rPr lang="sl-SI" sz="1200" i="1" dirty="0">
                <a:solidFill>
                  <a:srgbClr val="544E4C"/>
                </a:solidFill>
                <a:latin typeface="Trebuchet MS" pitchFamily="34" charset="0"/>
              </a:rPr>
              <a:t>2015</a:t>
            </a:r>
          </a:p>
          <a:p>
            <a:endParaRPr lang="sl-SI" sz="1200" dirty="0"/>
          </a:p>
        </p:txBody>
      </p:sp>
    </p:spTree>
    <p:extLst>
      <p:ext uri="{BB962C8B-B14F-4D97-AF65-F5344CB8AC3E}">
        <p14:creationId xmlns:p14="http://schemas.microsoft.com/office/powerpoint/2010/main" val="816165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7315200" cy="1143000"/>
          </a:xfrm>
        </p:spPr>
        <p:txBody>
          <a:bodyPr/>
          <a:lstStyle/>
          <a:p>
            <a:r>
              <a:rPr lang="sl-SI" dirty="0" smtClean="0"/>
              <a:t>Access</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6028710"/>
              </p:ext>
            </p:extLst>
          </p:nvPr>
        </p:nvGraphicFramePr>
        <p:xfrm>
          <a:off x="457200" y="1066800"/>
          <a:ext cx="8381999" cy="5638801"/>
        </p:xfrm>
        <a:graphic>
          <a:graphicData uri="http://schemas.openxmlformats.org/drawingml/2006/table">
            <a:tbl>
              <a:tblPr firstRow="1" bandRow="1">
                <a:tableStyleId>{5C22544A-7EE6-4342-B048-85BDC9FD1C3A}</a:tableStyleId>
              </a:tblPr>
              <a:tblGrid>
                <a:gridCol w="1414181"/>
                <a:gridCol w="513390"/>
                <a:gridCol w="586732"/>
                <a:gridCol w="533696"/>
                <a:gridCol w="639765"/>
                <a:gridCol w="513390"/>
                <a:gridCol w="660073"/>
                <a:gridCol w="513390"/>
                <a:gridCol w="660073"/>
                <a:gridCol w="1173463"/>
                <a:gridCol w="1173846"/>
              </a:tblGrid>
              <a:tr h="805543">
                <a:tc>
                  <a:txBody>
                    <a:bodyPr/>
                    <a:lstStyle/>
                    <a:p>
                      <a:endParaRPr lang="en-US" noProof="0" dirty="0"/>
                    </a:p>
                  </a:txBody>
                  <a:tcPr marL="81280" marR="81280"/>
                </a:tc>
                <a:tc gridSpan="2">
                  <a:txBody>
                    <a:bodyPr/>
                    <a:lstStyle/>
                    <a:p>
                      <a:pPr algn="ctr" fontAlgn="ctr"/>
                      <a:r>
                        <a:rPr lang="en-US" sz="1400" u="none" strike="noStrike" noProof="0" dirty="0" err="1" smtClean="0">
                          <a:solidFill>
                            <a:schemeClr val="bg1"/>
                          </a:solidFill>
                          <a:effectLst/>
                        </a:rPr>
                        <a:t>freeStudy</a:t>
                      </a:r>
                      <a:endParaRPr lang="en-US" sz="1400" b="1" i="0" u="none" strike="noStrike" noProof="0" dirty="0">
                        <a:solidFill>
                          <a:schemeClr val="bg1"/>
                        </a:solidFill>
                        <a:effectLst/>
                        <a:latin typeface="Calibri"/>
                      </a:endParaRPr>
                    </a:p>
                  </a:txBody>
                  <a:tcPr marL="7210" marR="7210" marT="8111" marB="0" anchor="ctr"/>
                </a:tc>
                <a:tc hMerge="1">
                  <a:txBody>
                    <a:bodyPr/>
                    <a:lstStyle/>
                    <a:p>
                      <a:endParaRPr lang="sl-SI"/>
                    </a:p>
                  </a:txBody>
                  <a:tcPr/>
                </a:tc>
                <a:tc gridSpan="2">
                  <a:txBody>
                    <a:bodyPr/>
                    <a:lstStyle/>
                    <a:p>
                      <a:pPr algn="ctr" fontAlgn="ctr"/>
                      <a:r>
                        <a:rPr lang="en-US" sz="1400" u="none" strike="noStrike" noProof="0" dirty="0" err="1" smtClean="0">
                          <a:solidFill>
                            <a:schemeClr val="bg1"/>
                          </a:solidFill>
                          <a:effectLst/>
                        </a:rPr>
                        <a:t>publStudy</a:t>
                      </a:r>
                      <a:endParaRPr lang="en-US" sz="1400" b="1" i="0" u="none" strike="noStrike" noProof="0" dirty="0">
                        <a:solidFill>
                          <a:schemeClr val="bg1"/>
                        </a:solidFill>
                        <a:effectLst/>
                        <a:latin typeface="Calibri"/>
                      </a:endParaRPr>
                    </a:p>
                  </a:txBody>
                  <a:tcPr marL="7210" marR="7210" marT="8111" marB="0" anchor="ctr"/>
                </a:tc>
                <a:tc hMerge="1">
                  <a:txBody>
                    <a:bodyPr/>
                    <a:lstStyle/>
                    <a:p>
                      <a:endParaRPr lang="sl-SI"/>
                    </a:p>
                  </a:txBody>
                  <a:tcPr/>
                </a:tc>
                <a:tc gridSpan="2">
                  <a:txBody>
                    <a:bodyPr/>
                    <a:lstStyle/>
                    <a:p>
                      <a:pPr algn="ctr" fontAlgn="ctr"/>
                      <a:r>
                        <a:rPr lang="en-US" sz="1400" u="none" strike="noStrike" noProof="0" dirty="0" err="1" smtClean="0">
                          <a:solidFill>
                            <a:schemeClr val="bg1"/>
                          </a:solidFill>
                          <a:effectLst/>
                        </a:rPr>
                        <a:t>acadStudy</a:t>
                      </a:r>
                      <a:endParaRPr lang="en-US" sz="1400" b="1" i="0" u="none" strike="noStrike" noProof="0" dirty="0">
                        <a:solidFill>
                          <a:schemeClr val="bg1"/>
                        </a:solidFill>
                        <a:effectLst/>
                        <a:latin typeface="Calibri"/>
                      </a:endParaRPr>
                    </a:p>
                  </a:txBody>
                  <a:tcPr marL="7210" marR="7210" marT="8111" marB="0" anchor="ctr"/>
                </a:tc>
                <a:tc hMerge="1">
                  <a:txBody>
                    <a:bodyPr/>
                    <a:lstStyle/>
                    <a:p>
                      <a:endParaRPr lang="sl-SI"/>
                    </a:p>
                  </a:txBody>
                  <a:tcPr/>
                </a:tc>
                <a:tc gridSpan="2">
                  <a:txBody>
                    <a:bodyPr/>
                    <a:lstStyle/>
                    <a:p>
                      <a:pPr algn="ctr" fontAlgn="ctr"/>
                      <a:r>
                        <a:rPr lang="en-US" sz="1400" u="none" strike="noStrike" noProof="0" dirty="0" err="1" smtClean="0">
                          <a:solidFill>
                            <a:schemeClr val="bg1"/>
                          </a:solidFill>
                          <a:effectLst/>
                        </a:rPr>
                        <a:t>adminStudy</a:t>
                      </a:r>
                      <a:endParaRPr lang="en-US" sz="1400" b="1" i="0" u="none" strike="noStrike" noProof="0" dirty="0">
                        <a:solidFill>
                          <a:schemeClr val="bg1"/>
                        </a:solidFill>
                        <a:effectLst/>
                        <a:latin typeface="Calibri"/>
                      </a:endParaRPr>
                    </a:p>
                  </a:txBody>
                  <a:tcPr marL="7210" marR="7210" marT="8111" marB="0" anchor="ctr"/>
                </a:tc>
                <a:tc hMerge="1">
                  <a:txBody>
                    <a:bodyPr/>
                    <a:lstStyle/>
                    <a:p>
                      <a:endParaRPr lang="sl-SI"/>
                    </a:p>
                  </a:txBody>
                  <a:tcPr/>
                </a:tc>
                <a:tc>
                  <a:txBody>
                    <a:bodyPr/>
                    <a:lstStyle/>
                    <a:p>
                      <a:pPr algn="ctr"/>
                      <a:r>
                        <a:rPr lang="en-US" sz="1400" b="1" u="none" strike="noStrike" kern="1200" noProof="0" dirty="0" smtClean="0">
                          <a:solidFill>
                            <a:schemeClr val="bg1"/>
                          </a:solidFill>
                          <a:effectLst/>
                          <a:latin typeface="+mn-lt"/>
                          <a:ea typeface="+mn-ea"/>
                          <a:cs typeface="+mn-cs"/>
                        </a:rPr>
                        <a:t>USE</a:t>
                      </a:r>
                      <a:endParaRPr lang="en-US" sz="1400" b="1" u="none" strike="noStrike" kern="1200" noProof="0" dirty="0">
                        <a:solidFill>
                          <a:schemeClr val="bg1"/>
                        </a:solidFill>
                        <a:effectLst/>
                        <a:latin typeface="+mn-lt"/>
                        <a:ea typeface="+mn-ea"/>
                        <a:cs typeface="+mn-cs"/>
                      </a:endParaRPr>
                    </a:p>
                  </a:txBody>
                  <a:tcPr marL="81280" marR="81280" anchor="ctr"/>
                </a:tc>
                <a:tc>
                  <a:txBody>
                    <a:bodyPr/>
                    <a:lstStyle/>
                    <a:p>
                      <a:pPr algn="ctr"/>
                      <a:r>
                        <a:rPr lang="en-US" sz="1400" b="1" u="none" strike="noStrike" kern="1200" noProof="0" dirty="0" smtClean="0">
                          <a:solidFill>
                            <a:schemeClr val="bg1"/>
                          </a:solidFill>
                          <a:effectLst/>
                          <a:latin typeface="+mn-lt"/>
                          <a:ea typeface="+mn-ea"/>
                          <a:cs typeface="+mn-cs"/>
                        </a:rPr>
                        <a:t>What I‘ll do with the.</a:t>
                      </a:r>
                      <a:endParaRPr lang="en-US" sz="1400" b="1" u="none" strike="noStrike" kern="1200" noProof="0" dirty="0">
                        <a:solidFill>
                          <a:schemeClr val="bg1"/>
                        </a:solidFill>
                        <a:effectLst/>
                        <a:latin typeface="+mn-lt"/>
                        <a:ea typeface="+mn-ea"/>
                        <a:cs typeface="+mn-cs"/>
                      </a:endParaRPr>
                    </a:p>
                  </a:txBody>
                  <a:tcPr marL="81280" marR="81280" anchor="ctr"/>
                </a:tc>
              </a:tr>
              <a:tr h="805543">
                <a:tc>
                  <a:txBody>
                    <a:bodyPr/>
                    <a:lstStyle/>
                    <a:p>
                      <a:endParaRPr lang="en-US" noProof="0" dirty="0"/>
                    </a:p>
                  </a:txBody>
                  <a:tcPr marL="81280" marR="81280"/>
                </a:tc>
                <a:tc>
                  <a:txBody>
                    <a:bodyPr/>
                    <a:lstStyle/>
                    <a:p>
                      <a:pPr algn="ctr" fontAlgn="ctr"/>
                      <a:r>
                        <a:rPr lang="en-US" sz="1800" b="1" i="0" u="none" strike="noStrike" noProof="0" dirty="0" smtClean="0">
                          <a:solidFill>
                            <a:schemeClr val="tx1"/>
                          </a:solidFill>
                          <a:effectLst/>
                          <a:latin typeface="+mn-lt"/>
                        </a:rPr>
                        <a:t>A</a:t>
                      </a:r>
                      <a:endParaRPr lang="en-US" sz="10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i="0" u="none" strike="noStrike" noProof="0" dirty="0" smtClean="0">
                          <a:solidFill>
                            <a:schemeClr val="tx1"/>
                          </a:solidFill>
                          <a:effectLst/>
                          <a:latin typeface="+mn-lt"/>
                        </a:rPr>
                        <a:t>D</a:t>
                      </a:r>
                      <a:endParaRPr lang="en-US" sz="10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i="0" u="none" strike="noStrike" noProof="0" dirty="0" smtClean="0">
                          <a:solidFill>
                            <a:schemeClr val="tx1"/>
                          </a:solidFill>
                          <a:effectLst/>
                          <a:latin typeface="+mn-lt"/>
                        </a:rPr>
                        <a:t>A</a:t>
                      </a:r>
                      <a:endParaRPr lang="en-US" sz="10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i="0" u="none" strike="noStrike" noProof="0" dirty="0" smtClean="0">
                          <a:solidFill>
                            <a:schemeClr val="tx1"/>
                          </a:solidFill>
                          <a:effectLst/>
                          <a:latin typeface="Calibri"/>
                        </a:rPr>
                        <a:t>D</a:t>
                      </a:r>
                      <a:endParaRPr lang="en-US" sz="10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u="none" strike="noStrike" noProof="0" dirty="0" smtClean="0">
                          <a:solidFill>
                            <a:schemeClr val="tx1"/>
                          </a:solidFill>
                          <a:effectLst/>
                        </a:rPr>
                        <a:t>A</a:t>
                      </a:r>
                      <a:endParaRPr lang="en-US" sz="10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u="none" strike="noStrike" noProof="0" dirty="0" smtClean="0">
                          <a:solidFill>
                            <a:schemeClr val="tx1"/>
                          </a:solidFill>
                          <a:effectLst/>
                        </a:rPr>
                        <a:t>D</a:t>
                      </a:r>
                      <a:endParaRPr lang="en-US" sz="18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u="none" strike="noStrike" noProof="0" dirty="0" smtClean="0">
                          <a:solidFill>
                            <a:schemeClr val="tx1"/>
                          </a:solidFill>
                          <a:effectLst/>
                        </a:rPr>
                        <a:t>A</a:t>
                      </a:r>
                      <a:endParaRPr lang="en-US" sz="1800" b="1" i="0" u="none" strike="noStrike" noProof="0" dirty="0">
                        <a:solidFill>
                          <a:schemeClr val="tx1"/>
                        </a:solidFill>
                        <a:effectLst/>
                        <a:latin typeface="Calibri"/>
                      </a:endParaRPr>
                    </a:p>
                  </a:txBody>
                  <a:tcPr marL="7210" marR="7210" marT="8111" marB="0" anchor="ctr"/>
                </a:tc>
                <a:tc>
                  <a:txBody>
                    <a:bodyPr/>
                    <a:lstStyle/>
                    <a:p>
                      <a:pPr algn="ctr" fontAlgn="ctr"/>
                      <a:r>
                        <a:rPr lang="en-US" sz="1800" b="1" u="none" strike="noStrike" noProof="0" dirty="0" smtClean="0">
                          <a:solidFill>
                            <a:schemeClr val="tx1"/>
                          </a:solidFill>
                          <a:effectLst/>
                        </a:rPr>
                        <a:t>D</a:t>
                      </a:r>
                      <a:endParaRPr lang="en-US" sz="1800" b="1" i="0" u="none" strike="noStrike" noProof="0" dirty="0">
                        <a:solidFill>
                          <a:schemeClr val="tx1"/>
                        </a:solidFill>
                        <a:effectLst/>
                        <a:latin typeface="Calibri"/>
                      </a:endParaRPr>
                    </a:p>
                  </a:txBody>
                  <a:tcPr marL="7210" marR="7210" marT="8111" marB="0" anchor="ctr"/>
                </a:tc>
                <a:tc>
                  <a:txBody>
                    <a:bodyPr/>
                    <a:lstStyle/>
                    <a:p>
                      <a:endParaRPr lang="en-US" sz="1200" b="1" u="none" strike="noStrike" kern="1200" noProof="0" dirty="0">
                        <a:solidFill>
                          <a:schemeClr val="dk1"/>
                        </a:solidFill>
                        <a:effectLst/>
                        <a:latin typeface="+mn-lt"/>
                        <a:ea typeface="+mn-ea"/>
                        <a:cs typeface="+mn-cs"/>
                      </a:endParaRPr>
                    </a:p>
                  </a:txBody>
                  <a:tcPr marL="81280" marR="81280"/>
                </a:tc>
                <a:tc>
                  <a:txBody>
                    <a:bodyPr/>
                    <a:lstStyle/>
                    <a:p>
                      <a:endParaRPr lang="en-US" sz="1200" b="1" u="none" strike="noStrike" kern="1200" noProof="0" dirty="0">
                        <a:solidFill>
                          <a:schemeClr val="dk1"/>
                        </a:solidFill>
                        <a:effectLst/>
                        <a:latin typeface="+mn-lt"/>
                        <a:ea typeface="+mn-ea"/>
                        <a:cs typeface="+mn-cs"/>
                      </a:endParaRPr>
                    </a:p>
                  </a:txBody>
                  <a:tcPr marL="81280" marR="81280"/>
                </a:tc>
              </a:tr>
              <a:tr h="805543">
                <a:tc>
                  <a:txBody>
                    <a:bodyPr/>
                    <a:lstStyle/>
                    <a:p>
                      <a:pPr algn="l" fontAlgn="b"/>
                      <a:r>
                        <a:rPr lang="en-US" sz="1800" b="1" u="none" strike="noStrike" noProof="0" dirty="0" err="1" smtClean="0">
                          <a:effectLst/>
                        </a:rPr>
                        <a:t>academi</a:t>
                      </a:r>
                      <a:r>
                        <a:rPr lang="sl-SI" sz="1800" b="1" u="none" strike="noStrike" noProof="0" dirty="0" smtClean="0">
                          <a:effectLst/>
                        </a:rPr>
                        <a:t>c</a:t>
                      </a:r>
                      <a:endParaRPr lang="en-US" sz="1800" b="1" i="1" u="none" strike="noStrike" noProof="0" dirty="0">
                        <a:solidFill>
                          <a:srgbClr val="000000"/>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u="none" strike="noStrike" noProof="0" dirty="0" smtClean="0">
                          <a:solidFill>
                            <a:srgbClr val="C00000"/>
                          </a:solidFill>
                          <a:effectLst/>
                        </a:rPr>
                        <a:t>N</a:t>
                      </a:r>
                      <a:endParaRPr lang="en-US" sz="1800" b="1" i="0" u="none" strike="noStrike" noProof="0" dirty="0">
                        <a:solidFill>
                          <a:srgbClr val="C00000"/>
                        </a:solidFill>
                        <a:effectLst/>
                        <a:latin typeface="Calibri"/>
                      </a:endParaRPr>
                    </a:p>
                  </a:txBody>
                  <a:tcPr marL="7210" marR="7210" marT="8111" marB="0" anchor="ctr"/>
                </a:tc>
                <a:tc>
                  <a:txBody>
                    <a:bodyPr/>
                    <a:lstStyle/>
                    <a:p>
                      <a:pPr marL="0" algn="ctr" defTabSz="914400" rtl="0" eaLnBrk="1" fontAlgn="b" latinLnBrk="0" hangingPunct="1"/>
                      <a:r>
                        <a:rPr lang="en-US" sz="1800" b="1" i="0" u="none" strike="noStrike" kern="1200" noProof="0" dirty="0" smtClean="0">
                          <a:solidFill>
                            <a:schemeClr val="tx2">
                              <a:lumMod val="60000"/>
                              <a:lumOff val="40000"/>
                            </a:schemeClr>
                          </a:solidFill>
                          <a:effectLst/>
                          <a:latin typeface="+mn-lt"/>
                          <a:ea typeface="+mn-ea"/>
                          <a:cs typeface="+mn-cs"/>
                        </a:rPr>
                        <a:t>Y</a:t>
                      </a:r>
                      <a:endParaRPr lang="en-US" sz="1800" b="1" i="0" u="none" strike="noStrike" kern="1200" noProof="0" dirty="0">
                        <a:solidFill>
                          <a:schemeClr val="tx2">
                            <a:lumMod val="60000"/>
                            <a:lumOff val="40000"/>
                          </a:schemeClr>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educational,</a:t>
                      </a:r>
                    </a:p>
                    <a:p>
                      <a:pPr algn="ctr" fontAlgn="b"/>
                      <a:r>
                        <a:rPr lang="en-US" sz="1200" b="1" u="none" strike="noStrike" kern="1200" noProof="0" dirty="0" smtClean="0">
                          <a:solidFill>
                            <a:schemeClr val="dk1"/>
                          </a:solidFill>
                          <a:effectLst/>
                          <a:latin typeface="+mn-lt"/>
                          <a:ea typeface="+mn-ea"/>
                          <a:cs typeface="+mn-cs"/>
                        </a:rPr>
                        <a:t>scientific, public</a:t>
                      </a:r>
                      <a:endParaRPr lang="en-US" sz="1200" b="1" u="none" strike="noStrike" kern="1200" noProof="0" dirty="0">
                        <a:solidFill>
                          <a:schemeClr val="dk1"/>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Web analysis</a:t>
                      </a:r>
                      <a:endParaRPr lang="en-US" sz="1200" b="1" u="none" strike="noStrike" kern="1200" noProof="0" dirty="0">
                        <a:solidFill>
                          <a:schemeClr val="dk1"/>
                        </a:solidFill>
                        <a:effectLst/>
                        <a:latin typeface="+mn-lt"/>
                        <a:ea typeface="+mn-ea"/>
                        <a:cs typeface="+mn-cs"/>
                      </a:endParaRPr>
                    </a:p>
                  </a:txBody>
                  <a:tcPr marL="7210" marR="7210" marT="8111" marB="0" anchor="ctr"/>
                </a:tc>
              </a:tr>
              <a:tr h="805543">
                <a:tc>
                  <a:txBody>
                    <a:bodyPr/>
                    <a:lstStyle/>
                    <a:p>
                      <a:pPr algn="l" fontAlgn="b"/>
                      <a:r>
                        <a:rPr lang="en-US" sz="1800" b="1" u="none" strike="noStrike" noProof="0" dirty="0" err="1" smtClean="0">
                          <a:effectLst/>
                        </a:rPr>
                        <a:t>fullacademic</a:t>
                      </a:r>
                      <a:r>
                        <a:rPr lang="en-US" sz="1200" b="1" u="none" strike="noStrike" noProof="0" dirty="0" smtClean="0">
                          <a:effectLst/>
                        </a:rPr>
                        <a:t> </a:t>
                      </a:r>
                      <a:endParaRPr lang="en-US" sz="1200" b="1" i="1" u="none" strike="noStrike" noProof="0" dirty="0">
                        <a:solidFill>
                          <a:srgbClr val="000000"/>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marL="0" algn="ctr" defTabSz="914400" rtl="0" eaLnBrk="1" fontAlgn="b" latinLnBrk="0" hangingPunct="1"/>
                      <a:r>
                        <a:rPr lang="en-US" sz="1800" b="1" i="0" u="none" strike="noStrike" kern="1200" noProof="0" dirty="0" smtClean="0">
                          <a:solidFill>
                            <a:schemeClr val="tx2">
                              <a:lumMod val="60000"/>
                              <a:lumOff val="40000"/>
                            </a:schemeClr>
                          </a:solidFill>
                          <a:effectLst/>
                          <a:latin typeface="+mn-lt"/>
                          <a:ea typeface="+mn-ea"/>
                          <a:cs typeface="+mn-cs"/>
                        </a:rPr>
                        <a:t>Y</a:t>
                      </a:r>
                      <a:endParaRPr lang="en-US" sz="1800" b="1" i="0" u="none" strike="noStrike" kern="1200" noProof="0" dirty="0">
                        <a:solidFill>
                          <a:schemeClr val="tx2">
                            <a:lumMod val="60000"/>
                            <a:lumOff val="40000"/>
                          </a:schemeClr>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i="0" u="none" strike="noStrike" kern="1200" noProof="0" dirty="0" smtClean="0">
                          <a:solidFill>
                            <a:schemeClr val="tx2">
                              <a:lumMod val="60000"/>
                              <a:lumOff val="40000"/>
                            </a:schemeClr>
                          </a:solidFill>
                          <a:effectLst/>
                          <a:latin typeface="+mn-lt"/>
                          <a:ea typeface="+mn-ea"/>
                          <a:cs typeface="+mn-cs"/>
                        </a:rPr>
                        <a:t>Y</a:t>
                      </a:r>
                      <a:endParaRPr lang="en-US" sz="1800" b="1" i="0" u="none" strike="noStrike" kern="1200" noProof="0" dirty="0">
                        <a:solidFill>
                          <a:schemeClr val="tx2">
                            <a:lumMod val="60000"/>
                            <a:lumOff val="40000"/>
                          </a:schemeClr>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i="0" u="none" strike="noStrike" kern="1200" noProof="0" dirty="0" smtClean="0">
                          <a:solidFill>
                            <a:schemeClr val="tx2">
                              <a:lumMod val="60000"/>
                              <a:lumOff val="40000"/>
                            </a:schemeClr>
                          </a:solidFill>
                          <a:effectLst/>
                          <a:latin typeface="+mn-lt"/>
                          <a:ea typeface="+mn-ea"/>
                          <a:cs typeface="+mn-cs"/>
                        </a:rPr>
                        <a:t>Y</a:t>
                      </a:r>
                      <a:endParaRPr lang="en-US" sz="1800" b="1" i="0" u="none" strike="noStrike" kern="1200" noProof="0" dirty="0">
                        <a:solidFill>
                          <a:schemeClr val="tx2">
                            <a:lumMod val="60000"/>
                            <a:lumOff val="40000"/>
                          </a:schemeClr>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educational,</a:t>
                      </a:r>
                    </a:p>
                    <a:p>
                      <a:pPr algn="ctr" fontAlgn="b"/>
                      <a:r>
                        <a:rPr lang="en-US" sz="1200" b="1" u="none" strike="noStrike" kern="1200" noProof="0" dirty="0" smtClean="0">
                          <a:solidFill>
                            <a:schemeClr val="dk1"/>
                          </a:solidFill>
                          <a:effectLst/>
                          <a:latin typeface="+mn-lt"/>
                          <a:ea typeface="+mn-ea"/>
                          <a:cs typeface="+mn-cs"/>
                        </a:rPr>
                        <a:t>scientific, public</a:t>
                      </a: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Download locally</a:t>
                      </a:r>
                      <a:endParaRPr lang="en-US" sz="1200" b="1" u="none" strike="noStrike" kern="1200" noProof="0" dirty="0">
                        <a:solidFill>
                          <a:schemeClr val="dk1"/>
                        </a:solidFill>
                        <a:effectLst/>
                        <a:latin typeface="+mn-lt"/>
                        <a:ea typeface="+mn-ea"/>
                        <a:cs typeface="+mn-cs"/>
                      </a:endParaRPr>
                    </a:p>
                  </a:txBody>
                  <a:tcPr marL="7210" marR="7210" marT="8111" marB="0" anchor="ctr"/>
                </a:tc>
              </a:tr>
              <a:tr h="805543">
                <a:tc>
                  <a:txBody>
                    <a:bodyPr/>
                    <a:lstStyle/>
                    <a:p>
                      <a:pPr algn="l" fontAlgn="b"/>
                      <a:r>
                        <a:rPr lang="en-US" sz="1800" b="1" u="none" strike="noStrike" noProof="0" dirty="0" smtClean="0">
                          <a:effectLst/>
                        </a:rPr>
                        <a:t>nonacademic</a:t>
                      </a:r>
                      <a:r>
                        <a:rPr lang="en-US" sz="1200" b="1" u="none" strike="noStrike" noProof="0" dirty="0" smtClean="0">
                          <a:effectLst/>
                        </a:rPr>
                        <a:t> </a:t>
                      </a:r>
                      <a:endParaRPr lang="en-US" sz="1200" b="1" i="1" u="none" strike="noStrike" noProof="0" dirty="0">
                        <a:solidFill>
                          <a:srgbClr val="000000"/>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Commercial</a:t>
                      </a:r>
                      <a:endParaRPr lang="en-US" sz="1200" b="1" u="none" strike="noStrike" kern="1200" noProof="0" dirty="0">
                        <a:solidFill>
                          <a:schemeClr val="dk1"/>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Web</a:t>
                      </a:r>
                      <a:r>
                        <a:rPr lang="en-US" sz="1200" b="1" u="none" strike="noStrike" kern="1200" baseline="0" noProof="0" dirty="0" smtClean="0">
                          <a:solidFill>
                            <a:schemeClr val="dk1"/>
                          </a:solidFill>
                          <a:effectLst/>
                          <a:latin typeface="+mn-lt"/>
                          <a:ea typeface="+mn-ea"/>
                          <a:cs typeface="+mn-cs"/>
                        </a:rPr>
                        <a:t> analysis</a:t>
                      </a:r>
                      <a:endParaRPr lang="en-US" sz="1200" b="1" u="none" strike="noStrike" kern="1200" noProof="0" dirty="0">
                        <a:solidFill>
                          <a:schemeClr val="dk1"/>
                        </a:solidFill>
                        <a:effectLst/>
                        <a:latin typeface="+mn-lt"/>
                        <a:ea typeface="+mn-ea"/>
                        <a:cs typeface="+mn-cs"/>
                      </a:endParaRPr>
                    </a:p>
                  </a:txBody>
                  <a:tcPr marL="7210" marR="7210" marT="8111" marB="0" anchor="ctr"/>
                </a:tc>
              </a:tr>
              <a:tr h="805543">
                <a:tc>
                  <a:txBody>
                    <a:bodyPr/>
                    <a:lstStyle/>
                    <a:p>
                      <a:pPr algn="l" fontAlgn="b"/>
                      <a:r>
                        <a:rPr lang="en-US" sz="1600" b="1" u="none" strike="noStrike" noProof="0" dirty="0" err="1" smtClean="0">
                          <a:effectLst/>
                        </a:rPr>
                        <a:t>fullnonacademic</a:t>
                      </a:r>
                      <a:r>
                        <a:rPr lang="en-US" sz="1200" b="1" u="none" strike="noStrike" noProof="0" dirty="0" smtClean="0">
                          <a:effectLst/>
                        </a:rPr>
                        <a:t> </a:t>
                      </a:r>
                      <a:endParaRPr lang="en-US" sz="1200" b="1" i="1" u="none" strike="noStrike" noProof="0" dirty="0">
                        <a:solidFill>
                          <a:srgbClr val="000000"/>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algn="ctr" fontAlgn="b"/>
                      <a:r>
                        <a:rPr lang="en-US" sz="1800" b="1" i="0" u="none" strike="noStrike" noProof="0" dirty="0" smtClean="0">
                          <a:solidFill>
                            <a:schemeClr val="tx2">
                              <a:lumMod val="60000"/>
                              <a:lumOff val="40000"/>
                            </a:schemeClr>
                          </a:solidFill>
                          <a:effectLst/>
                          <a:latin typeface="+mn-lt"/>
                        </a:rPr>
                        <a:t>Y</a:t>
                      </a:r>
                      <a:endParaRPr lang="en-US" sz="1800" b="1" i="0" u="none" strike="noStrike" noProof="0" dirty="0">
                        <a:solidFill>
                          <a:schemeClr val="tx2">
                            <a:lumMod val="60000"/>
                            <a:lumOff val="40000"/>
                          </a:schemeClr>
                        </a:solidFill>
                        <a:effectLst/>
                        <a:latin typeface="Calibri"/>
                      </a:endParaRPr>
                    </a:p>
                  </a:txBody>
                  <a:tcPr marL="7210" marR="7210" marT="8111" marB="0" anchor="ctr"/>
                </a:tc>
                <a:tc>
                  <a:txBody>
                    <a:bodyPr/>
                    <a:lstStyle/>
                    <a:p>
                      <a:pPr marL="0" algn="ctr" defTabSz="914400" rtl="0" eaLnBrk="1" fontAlgn="b" latinLnBrk="0" hangingPunct="1"/>
                      <a:r>
                        <a:rPr lang="en-US" sz="1800" b="1" i="0" u="none" strike="noStrike" kern="1200" noProof="0" dirty="0" smtClean="0">
                          <a:solidFill>
                            <a:schemeClr val="tx2">
                              <a:lumMod val="60000"/>
                              <a:lumOff val="40000"/>
                            </a:schemeClr>
                          </a:solidFill>
                          <a:effectLst/>
                          <a:latin typeface="+mn-lt"/>
                          <a:ea typeface="+mn-ea"/>
                          <a:cs typeface="+mn-cs"/>
                        </a:rPr>
                        <a:t>Y</a:t>
                      </a:r>
                      <a:endParaRPr lang="en-US" sz="1800" b="1" i="0" u="none" strike="noStrike" kern="1200" noProof="0" dirty="0">
                        <a:solidFill>
                          <a:schemeClr val="tx2">
                            <a:lumMod val="60000"/>
                            <a:lumOff val="40000"/>
                          </a:schemeClr>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Commercial</a:t>
                      </a:r>
                      <a:endParaRPr lang="en-US" sz="1200" b="1" u="none" strike="noStrike" kern="1200" noProof="0" dirty="0">
                        <a:solidFill>
                          <a:schemeClr val="dk1"/>
                        </a:solidFill>
                        <a:effectLst/>
                        <a:latin typeface="+mn-lt"/>
                        <a:ea typeface="+mn-ea"/>
                        <a:cs typeface="+mn-cs"/>
                      </a:endParaRPr>
                    </a:p>
                  </a:txBody>
                  <a:tcPr marL="7210" marR="7210" marT="8111" marB="0" anchor="ctr"/>
                </a:tc>
                <a:tc>
                  <a:txBody>
                    <a:bodyPr/>
                    <a:lstStyle/>
                    <a:p>
                      <a:pPr algn="ctr" fontAlgn="b"/>
                      <a:r>
                        <a:rPr lang="en-US" sz="1200" b="1" u="none" strike="noStrike" kern="1200" noProof="0" dirty="0" smtClean="0">
                          <a:solidFill>
                            <a:schemeClr val="dk1"/>
                          </a:solidFill>
                          <a:effectLst/>
                          <a:latin typeface="+mn-lt"/>
                          <a:ea typeface="+mn-ea"/>
                          <a:cs typeface="+mn-cs"/>
                        </a:rPr>
                        <a:t>Download locally</a:t>
                      </a:r>
                      <a:endParaRPr lang="en-US" sz="1200" b="1" u="none" strike="noStrike" kern="1200" noProof="0" dirty="0">
                        <a:solidFill>
                          <a:schemeClr val="dk1"/>
                        </a:solidFill>
                        <a:effectLst/>
                        <a:latin typeface="+mn-lt"/>
                        <a:ea typeface="+mn-ea"/>
                        <a:cs typeface="+mn-cs"/>
                      </a:endParaRPr>
                    </a:p>
                  </a:txBody>
                  <a:tcPr marL="7210" marR="7210" marT="8111" marB="0" anchor="ctr"/>
                </a:tc>
              </a:tr>
              <a:tr h="805543">
                <a:tc>
                  <a:txBody>
                    <a:bodyPr/>
                    <a:lstStyle/>
                    <a:p>
                      <a:pPr algn="l" fontAlgn="b"/>
                      <a:r>
                        <a:rPr lang="en-US" sz="1800" b="1" u="none" strike="noStrike" noProof="0" dirty="0" smtClean="0">
                          <a:effectLst/>
                        </a:rPr>
                        <a:t>Anonymous</a:t>
                      </a:r>
                      <a:endParaRPr lang="en-US" sz="1800" b="1" i="1" u="none" strike="noStrike" noProof="0" dirty="0">
                        <a:solidFill>
                          <a:srgbClr val="000000"/>
                        </a:solidFill>
                        <a:effectLst/>
                        <a:latin typeface="Calibri"/>
                      </a:endParaRPr>
                    </a:p>
                  </a:txBody>
                  <a:tcPr marL="7210" marR="7210" marT="8111" marB="0" anchor="ctr"/>
                </a:tc>
                <a:tc>
                  <a:txBody>
                    <a:bodyPr/>
                    <a:lstStyle/>
                    <a:p>
                      <a:pPr marL="0" algn="ctr" defTabSz="914400" rtl="0" eaLnBrk="1" fontAlgn="b" latinLnBrk="0" hangingPunct="1"/>
                      <a:r>
                        <a:rPr lang="en-US" sz="1800" b="1" i="0" u="none" strike="noStrike" kern="1200" noProof="0" dirty="0" smtClean="0">
                          <a:solidFill>
                            <a:schemeClr val="tx2">
                              <a:lumMod val="60000"/>
                              <a:lumOff val="40000"/>
                            </a:schemeClr>
                          </a:solidFill>
                          <a:effectLst/>
                          <a:latin typeface="+mn-lt"/>
                          <a:ea typeface="+mn-ea"/>
                          <a:cs typeface="+mn-cs"/>
                        </a:rPr>
                        <a:t>Y</a:t>
                      </a:r>
                      <a:endParaRPr lang="en-US" sz="1800" b="1" i="0" u="none" strike="noStrike" kern="1200" noProof="0" dirty="0">
                        <a:solidFill>
                          <a:schemeClr val="tx2">
                            <a:lumMod val="60000"/>
                            <a:lumOff val="40000"/>
                          </a:schemeClr>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i="0" u="none" strike="noStrike" noProof="0" dirty="0" smtClean="0">
                          <a:solidFill>
                            <a:schemeClr val="tx2">
                              <a:lumMod val="60000"/>
                              <a:lumOff val="40000"/>
                            </a:schemeClr>
                          </a:solidFill>
                          <a:effectLst/>
                          <a:latin typeface="+mn-lt"/>
                        </a:rPr>
                        <a:t>Y</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marL="0" algn="ctr" defTabSz="914400" rtl="0" eaLnBrk="1" fontAlgn="b" latinLnBrk="0" hangingPunct="1"/>
                      <a:r>
                        <a:rPr lang="en-US" sz="1800" b="1" u="none" strike="noStrike" kern="1200" noProof="0" dirty="0" smtClean="0">
                          <a:solidFill>
                            <a:srgbClr val="C00000"/>
                          </a:solidFill>
                          <a:effectLst/>
                          <a:latin typeface="+mn-lt"/>
                          <a:ea typeface="+mn-ea"/>
                          <a:cs typeface="+mn-cs"/>
                        </a:rPr>
                        <a:t>N</a:t>
                      </a:r>
                      <a:endParaRPr lang="en-US" sz="1800" b="1" u="none" strike="noStrike" kern="1200" noProof="0" dirty="0">
                        <a:solidFill>
                          <a:srgbClr val="C00000"/>
                        </a:solidFill>
                        <a:effectLst/>
                        <a:latin typeface="+mn-lt"/>
                        <a:ea typeface="+mn-ea"/>
                        <a:cs typeface="+mn-cs"/>
                      </a:endParaRPr>
                    </a:p>
                  </a:txBody>
                  <a:tcPr marL="7210" marR="7210" marT="8111" marB="0" anchor="ctr"/>
                </a:tc>
                <a:tc>
                  <a:txBody>
                    <a:bodyPr/>
                    <a:lstStyle/>
                    <a:p>
                      <a:pPr algn="ctr" fontAlgn="b"/>
                      <a:r>
                        <a:rPr lang="sl-SI" sz="1600" u="none" strike="noStrike" noProof="0" dirty="0" err="1" smtClean="0">
                          <a:effectLst/>
                        </a:rPr>
                        <a:t>all</a:t>
                      </a:r>
                      <a:r>
                        <a:rPr lang="en-US" sz="1600" u="none" strike="noStrike" noProof="0" dirty="0" smtClean="0">
                          <a:effectLst/>
                        </a:rPr>
                        <a:t> </a:t>
                      </a:r>
                      <a:endParaRPr lang="en-US" sz="1600" b="0" i="0" u="none" strike="noStrike" noProof="0" dirty="0">
                        <a:solidFill>
                          <a:srgbClr val="000000"/>
                        </a:solidFill>
                        <a:effectLst/>
                        <a:latin typeface="Calibri"/>
                      </a:endParaRPr>
                    </a:p>
                  </a:txBody>
                  <a:tcPr marL="7210" marR="7210" marT="8111" marB="0" anchor="ctr"/>
                </a:tc>
                <a:tc>
                  <a:txBody>
                    <a:bodyPr/>
                    <a:lstStyle/>
                    <a:p>
                      <a:pPr algn="ctr" fontAlgn="b"/>
                      <a:r>
                        <a:rPr lang="sl-SI" sz="1600" u="none" strike="noStrike" noProof="0" dirty="0" err="1" smtClean="0">
                          <a:effectLst/>
                        </a:rPr>
                        <a:t>everything</a:t>
                      </a:r>
                      <a:r>
                        <a:rPr lang="en-US" sz="1600" u="none" strike="noStrike" noProof="0" dirty="0" smtClean="0">
                          <a:effectLst/>
                        </a:rPr>
                        <a:t> </a:t>
                      </a:r>
                      <a:endParaRPr lang="en-US" sz="1600" b="0" i="0" u="none" strike="noStrike" noProof="0" dirty="0">
                        <a:solidFill>
                          <a:srgbClr val="000000"/>
                        </a:solidFill>
                        <a:effectLst/>
                        <a:latin typeface="Calibri"/>
                      </a:endParaRPr>
                    </a:p>
                  </a:txBody>
                  <a:tcPr marL="7210" marR="7210" marT="8111" marB="0" anchor="ctr"/>
                </a:tc>
              </a:tr>
            </a:tbl>
          </a:graphicData>
        </a:graphic>
      </p:graphicFrame>
      <p:sp>
        <p:nvSpPr>
          <p:cNvPr id="2" name="PoljeZBesedilom 1"/>
          <p:cNvSpPr txBox="1"/>
          <p:nvPr/>
        </p:nvSpPr>
        <p:spPr>
          <a:xfrm>
            <a:off x="3200400" y="457200"/>
            <a:ext cx="5029200" cy="461665"/>
          </a:xfrm>
          <a:prstGeom prst="rect">
            <a:avLst/>
          </a:prstGeom>
          <a:noFill/>
          <a:ln w="57150">
            <a:solidFill>
              <a:srgbClr val="FF0000"/>
            </a:solidFill>
          </a:ln>
        </p:spPr>
        <p:txBody>
          <a:bodyPr wrap="square" rtlCol="0">
            <a:spAutoFit/>
          </a:bodyPr>
          <a:lstStyle/>
          <a:p>
            <a:r>
              <a:rPr lang="sl-SI" sz="2400" b="1" dirty="0" smtClean="0"/>
              <a:t>ACCESS CONDITIONS IN NESSTAR</a:t>
            </a:r>
            <a:endParaRPr lang="en-GB" b="1" dirty="0"/>
          </a:p>
        </p:txBody>
      </p:sp>
    </p:spTree>
    <p:extLst>
      <p:ext uri="{BB962C8B-B14F-4D97-AF65-F5344CB8AC3E}">
        <p14:creationId xmlns:p14="http://schemas.microsoft.com/office/powerpoint/2010/main" val="65030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ＭＳ Ｐゴシック" pitchFamily="34" charset="-128"/>
              </a:rPr>
              <a:t>Regulate access where needed (</a:t>
            </a:r>
            <a:r>
              <a:rPr lang="en-GB" altLang="en-US" dirty="0">
                <a:ea typeface="ＭＳ Ｐゴシック" pitchFamily="34" charset="-128"/>
              </a:rPr>
              <a:t>all or part of data</a:t>
            </a:r>
            <a:r>
              <a:rPr lang="en-GB" altLang="en-US" dirty="0" smtClean="0">
                <a:ea typeface="ＭＳ Ｐゴシック" pitchFamily="34" charset="-128"/>
              </a:rPr>
              <a:t>)</a:t>
            </a:r>
            <a:r>
              <a:rPr lang="en-US" altLang="en-US" dirty="0" smtClean="0">
                <a:ea typeface="ＭＳ Ｐゴシック" pitchFamily="34" charset="-128"/>
              </a:rPr>
              <a:t> </a:t>
            </a:r>
            <a:r>
              <a:rPr lang="en-US" altLang="en-US" dirty="0">
                <a:ea typeface="ＭＳ Ｐゴシック" pitchFamily="34" charset="-128"/>
              </a:rPr>
              <a:t>by group, use, time </a:t>
            </a:r>
            <a:r>
              <a:rPr lang="en-US" altLang="en-US" dirty="0" smtClean="0">
                <a:ea typeface="ＭＳ Ｐゴシック" pitchFamily="34" charset="-128"/>
              </a:rPr>
              <a:t>period</a:t>
            </a:r>
            <a:endParaRPr lang="sl-SI" dirty="0"/>
          </a:p>
        </p:txBody>
      </p:sp>
      <p:sp>
        <p:nvSpPr>
          <p:cNvPr id="4" name="Content Placeholder 3"/>
          <p:cNvSpPr>
            <a:spLocks noGrp="1"/>
          </p:cNvSpPr>
          <p:nvPr>
            <p:ph sz="half" idx="2"/>
          </p:nvPr>
        </p:nvSpPr>
        <p:spPr/>
        <p:txBody>
          <a:bodyPr>
            <a:normAutofit lnSpcReduction="10000"/>
          </a:bodyPr>
          <a:lstStyle/>
          <a:p>
            <a:pPr marL="0" indent="0">
              <a:buNone/>
            </a:pPr>
            <a:r>
              <a:rPr lang="en-US" b="1" dirty="0" smtClean="0"/>
              <a:t>Open access</a:t>
            </a:r>
            <a:r>
              <a:rPr lang="en-US" dirty="0" smtClean="0"/>
              <a:t> </a:t>
            </a:r>
          </a:p>
          <a:p>
            <a:pPr marL="0" indent="0">
              <a:buNone/>
            </a:pPr>
            <a:r>
              <a:rPr lang="en-US" dirty="0" smtClean="0"/>
              <a:t>- survey description –metadata, </a:t>
            </a:r>
          </a:p>
          <a:p>
            <a:pPr>
              <a:buFontTx/>
              <a:buChar char="-"/>
            </a:pPr>
            <a:r>
              <a:rPr lang="en-US" dirty="0" smtClean="0"/>
              <a:t>related materials and publications, </a:t>
            </a:r>
          </a:p>
          <a:p>
            <a:pPr>
              <a:buFontTx/>
              <a:buChar char="-"/>
            </a:pPr>
            <a:r>
              <a:rPr lang="en-US" dirty="0" smtClean="0"/>
              <a:t>questionnaire, </a:t>
            </a:r>
          </a:p>
          <a:p>
            <a:pPr>
              <a:buFontTx/>
              <a:buChar char="-"/>
            </a:pPr>
            <a:r>
              <a:rPr lang="en-US" dirty="0" smtClean="0"/>
              <a:t>frequency and descriptive analysis - summary statistics</a:t>
            </a:r>
          </a:p>
          <a:p>
            <a:endParaRPr lang="sl-SI" dirty="0"/>
          </a:p>
        </p:txBody>
      </p:sp>
      <p:sp>
        <p:nvSpPr>
          <p:cNvPr id="6" name="Content Placeholder 5"/>
          <p:cNvSpPr>
            <a:spLocks noGrp="1"/>
          </p:cNvSpPr>
          <p:nvPr>
            <p:ph sz="quarter" idx="4"/>
          </p:nvPr>
        </p:nvSpPr>
        <p:spPr>
          <a:xfrm>
            <a:off x="4754880" y="2438400"/>
            <a:ext cx="4224228" cy="3951288"/>
          </a:xfrm>
        </p:spPr>
        <p:txBody>
          <a:bodyPr/>
          <a:lstStyle/>
          <a:p>
            <a:pPr marL="0" indent="0">
              <a:buNone/>
            </a:pPr>
            <a:r>
              <a:rPr lang="en-US" b="1" dirty="0" smtClean="0"/>
              <a:t>Registration needed </a:t>
            </a:r>
          </a:p>
          <a:p>
            <a:pPr marL="0" indent="0">
              <a:buNone/>
            </a:pPr>
            <a:r>
              <a:rPr lang="en-US" dirty="0" smtClean="0"/>
              <a:t>- On-line analyzes (</a:t>
            </a:r>
            <a:r>
              <a:rPr lang="en-US" dirty="0" err="1" smtClean="0"/>
              <a:t>Nesstar</a:t>
            </a:r>
            <a:r>
              <a:rPr lang="en-US" dirty="0" smtClean="0"/>
              <a:t>)</a:t>
            </a:r>
          </a:p>
          <a:p>
            <a:pPr>
              <a:buFontTx/>
              <a:buChar char="-"/>
            </a:pPr>
            <a:r>
              <a:rPr lang="sl-SI" dirty="0" smtClean="0"/>
              <a:t> </a:t>
            </a:r>
            <a:r>
              <a:rPr lang="en-US" dirty="0" smtClean="0"/>
              <a:t>Download of data</a:t>
            </a:r>
          </a:p>
          <a:p>
            <a:pPr>
              <a:buFontTx/>
              <a:buChar char="-"/>
            </a:pPr>
            <a:endParaRPr lang="en-US" dirty="0" smtClean="0"/>
          </a:p>
          <a:p>
            <a:pPr>
              <a:buFontTx/>
              <a:buChar char="-"/>
            </a:pPr>
            <a:r>
              <a:rPr lang="en-US" b="1" dirty="0" smtClean="0"/>
              <a:t>Special conditions</a:t>
            </a:r>
            <a:r>
              <a:rPr lang="en-US" dirty="0" smtClean="0"/>
              <a:t> apply for access to more restricted datasets (Safe-room environment)</a:t>
            </a:r>
          </a:p>
        </p:txBody>
      </p:sp>
      <p:pic>
        <p:nvPicPr>
          <p:cNvPr id="9"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840" y="1096294"/>
            <a:ext cx="1507544" cy="1020872"/>
          </a:xfrm>
          <a:prstGeom prst="rect">
            <a:avLst/>
          </a:prstGeom>
        </p:spPr>
      </p:pic>
    </p:spTree>
    <p:extLst>
      <p:ext uri="{BB962C8B-B14F-4D97-AF65-F5344CB8AC3E}">
        <p14:creationId xmlns:p14="http://schemas.microsoft.com/office/powerpoint/2010/main" val="1619498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pic>
        <p:nvPicPr>
          <p:cNvPr id="4" name="Slika 3"/>
          <p:cNvPicPr>
            <a:picLocks noChangeAspect="1"/>
          </p:cNvPicPr>
          <p:nvPr/>
        </p:nvPicPr>
        <p:blipFill>
          <a:blip r:embed="rId2"/>
          <a:stretch>
            <a:fillRect/>
          </a:stretch>
        </p:blipFill>
        <p:spPr>
          <a:xfrm>
            <a:off x="-80683" y="544722"/>
            <a:ext cx="9203835" cy="5706178"/>
          </a:xfrm>
          <a:prstGeom prst="rect">
            <a:avLst/>
          </a:prstGeom>
        </p:spPr>
      </p:pic>
      <p:sp>
        <p:nvSpPr>
          <p:cNvPr id="5" name="PoljeZBesedilom 4"/>
          <p:cNvSpPr txBox="1"/>
          <p:nvPr/>
        </p:nvSpPr>
        <p:spPr>
          <a:xfrm>
            <a:off x="0" y="6475751"/>
            <a:ext cx="8124669" cy="461665"/>
          </a:xfrm>
          <a:prstGeom prst="rect">
            <a:avLst/>
          </a:prstGeom>
          <a:noFill/>
        </p:spPr>
        <p:txBody>
          <a:bodyPr wrap="square" rtlCol="0">
            <a:spAutoFit/>
          </a:bodyPr>
          <a:lstStyle/>
          <a:p>
            <a:r>
              <a:rPr lang="sl-SI" sz="2400" dirty="0" smtClean="0"/>
              <a:t>…..</a:t>
            </a:r>
            <a:r>
              <a:rPr lang="sl-SI" sz="2400" dirty="0" err="1" smtClean="0"/>
              <a:t>Defining</a:t>
            </a:r>
            <a:r>
              <a:rPr lang="sl-SI" sz="2400" dirty="0" smtClean="0"/>
              <a:t> </a:t>
            </a:r>
            <a:r>
              <a:rPr lang="sl-SI" sz="2400" dirty="0" err="1" smtClean="0"/>
              <a:t>the</a:t>
            </a:r>
            <a:r>
              <a:rPr lang="sl-SI" sz="2400" dirty="0" smtClean="0"/>
              <a:t> </a:t>
            </a:r>
            <a:r>
              <a:rPr lang="sl-SI" sz="2400" dirty="0" err="1" smtClean="0"/>
              <a:t>purpose</a:t>
            </a:r>
            <a:r>
              <a:rPr lang="sl-SI" sz="2400" dirty="0" smtClean="0"/>
              <a:t> </a:t>
            </a:r>
            <a:r>
              <a:rPr lang="sl-SI" sz="2400" dirty="0" err="1" smtClean="0"/>
              <a:t>of</a:t>
            </a:r>
            <a:r>
              <a:rPr lang="sl-SI" sz="2400" dirty="0" smtClean="0"/>
              <a:t> </a:t>
            </a:r>
            <a:r>
              <a:rPr lang="sl-SI" sz="2400" dirty="0" err="1" smtClean="0"/>
              <a:t>use</a:t>
            </a:r>
            <a:r>
              <a:rPr lang="sl-SI" sz="2400" dirty="0" smtClean="0"/>
              <a:t>, </a:t>
            </a:r>
            <a:r>
              <a:rPr lang="sl-SI" sz="2400" dirty="0" err="1" smtClean="0"/>
              <a:t>survey</a:t>
            </a:r>
            <a:r>
              <a:rPr lang="sl-SI" sz="2400" dirty="0" smtClean="0"/>
              <a:t> </a:t>
            </a:r>
            <a:r>
              <a:rPr lang="sl-SI" sz="2400" dirty="0" err="1" smtClean="0"/>
              <a:t>that</a:t>
            </a:r>
            <a:r>
              <a:rPr lang="sl-SI" sz="2400" dirty="0" smtClean="0"/>
              <a:t> </a:t>
            </a:r>
            <a:r>
              <a:rPr lang="sl-SI" sz="2400" dirty="0" err="1" smtClean="0"/>
              <a:t>will</a:t>
            </a:r>
            <a:r>
              <a:rPr lang="sl-SI" sz="2400" dirty="0" smtClean="0"/>
              <a:t> be used….</a:t>
            </a:r>
            <a:r>
              <a:rPr lang="sl-SI" dirty="0" smtClean="0"/>
              <a:t> </a:t>
            </a:r>
            <a:endParaRPr lang="en-GB" dirty="0"/>
          </a:p>
        </p:txBody>
      </p:sp>
    </p:spTree>
    <p:extLst>
      <p:ext uri="{BB962C8B-B14F-4D97-AF65-F5344CB8AC3E}">
        <p14:creationId xmlns:p14="http://schemas.microsoft.com/office/powerpoint/2010/main" val="334266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Forms and documents</a:t>
            </a:r>
            <a:endParaRPr lang="en-US" dirty="0"/>
          </a:p>
        </p:txBody>
      </p:sp>
      <p:sp>
        <p:nvSpPr>
          <p:cNvPr id="2" name="Content Placeholder 1"/>
          <p:cNvSpPr>
            <a:spLocks noGrp="1"/>
          </p:cNvSpPr>
          <p:nvPr>
            <p:ph idx="1"/>
          </p:nvPr>
        </p:nvSpPr>
        <p:spPr>
          <a:xfrm>
            <a:off x="228600" y="1295400"/>
            <a:ext cx="7924800" cy="5334000"/>
          </a:xfrm>
        </p:spPr>
        <p:txBody>
          <a:bodyPr/>
          <a:lstStyle/>
          <a:p>
            <a:r>
              <a:rPr lang="sl-SI" dirty="0" err="1" smtClean="0"/>
              <a:t>Registration</a:t>
            </a:r>
            <a:r>
              <a:rPr lang="sl-SI" dirty="0" smtClean="0"/>
              <a:t> </a:t>
            </a:r>
            <a:r>
              <a:rPr lang="sl-SI" dirty="0" err="1" smtClean="0"/>
              <a:t>of</a:t>
            </a:r>
            <a:r>
              <a:rPr lang="sl-SI" dirty="0" smtClean="0"/>
              <a:t> </a:t>
            </a:r>
            <a:r>
              <a:rPr lang="sl-SI" dirty="0" err="1" smtClean="0"/>
              <a:t>users</a:t>
            </a:r>
            <a:r>
              <a:rPr lang="sl-SI" dirty="0" smtClean="0"/>
              <a:t> </a:t>
            </a:r>
          </a:p>
          <a:p>
            <a:pPr marL="1588" indent="0">
              <a:buNone/>
            </a:pPr>
            <a:r>
              <a:rPr lang="en-US" u="sng" dirty="0" smtClean="0">
                <a:hlinkClick r:id="rId2"/>
              </a:rPr>
              <a:t>Help </a:t>
            </a:r>
            <a:r>
              <a:rPr lang="en-US" u="sng" dirty="0">
                <a:hlinkClick r:id="rId2"/>
              </a:rPr>
              <a:t>with completing the </a:t>
            </a:r>
            <a:endParaRPr lang="sl-SI" u="sng" dirty="0" smtClean="0">
              <a:hlinkClick r:id="rId2"/>
            </a:endParaRPr>
          </a:p>
          <a:p>
            <a:pPr marL="1588" indent="0">
              <a:buNone/>
            </a:pPr>
            <a:r>
              <a:rPr lang="en-US" u="sng" dirty="0" smtClean="0">
                <a:hlinkClick r:id="rId2"/>
              </a:rPr>
              <a:t>registration </a:t>
            </a:r>
            <a:r>
              <a:rPr lang="en-US" u="sng" dirty="0">
                <a:hlinkClick r:id="rId2"/>
              </a:rPr>
              <a:t>form</a:t>
            </a:r>
            <a:endParaRPr lang="sl-SI" u="sng" dirty="0" smtClean="0"/>
          </a:p>
          <a:p>
            <a:pPr marL="1588" indent="0">
              <a:buNone/>
            </a:pPr>
            <a:endParaRPr lang="sl-SI" dirty="0" smtClean="0"/>
          </a:p>
          <a:p>
            <a:pPr marL="1588" indent="0">
              <a:buNone/>
            </a:pPr>
            <a:endParaRPr lang="sl-SI" dirty="0"/>
          </a:p>
          <a:p>
            <a:pPr marL="1588" indent="0">
              <a:buNone/>
            </a:pPr>
            <a:endParaRPr lang="sl-SI" dirty="0" smtClean="0"/>
          </a:p>
          <a:p>
            <a:pPr marL="1588" indent="0">
              <a:buNone/>
            </a:pPr>
            <a:endParaRPr lang="sl-SI" dirty="0"/>
          </a:p>
          <a:p>
            <a:pPr marL="1588" indent="0">
              <a:buNone/>
            </a:pPr>
            <a:endParaRPr lang="sl-SI" dirty="0" smtClean="0"/>
          </a:p>
          <a:p>
            <a:pPr marL="1588" indent="0">
              <a:buNone/>
            </a:pPr>
            <a:endParaRPr lang="sl-SI" dirty="0"/>
          </a:p>
          <a:p>
            <a:pPr marL="1588" indent="0">
              <a:buNone/>
            </a:pPr>
            <a:endParaRPr lang="sl-SI" dirty="0" smtClean="0"/>
          </a:p>
          <a:p>
            <a:pPr marL="1588" indent="0">
              <a:buNone/>
            </a:pPr>
            <a:r>
              <a:rPr lang="sl-SI" dirty="0"/>
              <a:t>(</a:t>
            </a:r>
            <a:r>
              <a:rPr lang="sl-SI" dirty="0">
                <a:hlinkClick r:id="rId3"/>
              </a:rPr>
              <a:t>http://www.adp.fdv.uni-lj.si/registracija/</a:t>
            </a:r>
            <a:r>
              <a:rPr lang="sl-SI" dirty="0"/>
              <a:t>)</a:t>
            </a:r>
            <a:endParaRPr lang="sl-SI" dirty="0" smtClean="0"/>
          </a:p>
        </p:txBody>
      </p:sp>
      <p:pic>
        <p:nvPicPr>
          <p:cNvPr id="1026" name="Picture 2" descr="C:\Users\ojstersekm\Desktop\document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707953"/>
            <a:ext cx="4354873" cy="6159191"/>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06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4"/>
          </p:nvPr>
        </p:nvSpPr>
        <p:spPr/>
        <p:txBody>
          <a:bodyPr/>
          <a:lstStyle/>
          <a:p>
            <a:fld id="{911E8957-5754-4C19-A51A-9C104D1A0E08}" type="slidenum">
              <a:rPr lang="en-US" smtClean="0"/>
              <a:pPr/>
              <a:t>9</a:t>
            </a:fld>
            <a:endParaRPr lang="en-US" dirty="0"/>
          </a:p>
        </p:txBody>
      </p:sp>
      <p:sp>
        <p:nvSpPr>
          <p:cNvPr id="3" name="Označba mesta noge 2"/>
          <p:cNvSpPr>
            <a:spLocks noGrp="1"/>
          </p:cNvSpPr>
          <p:nvPr>
            <p:ph type="ftr" sz="quarter" idx="3"/>
          </p:nvPr>
        </p:nvSpPr>
        <p:spPr/>
        <p:txBody>
          <a:bodyPr/>
          <a:lstStyle/>
          <a:p>
            <a:r>
              <a:rPr lang="en-US" smtClean="0"/>
              <a:t>SEEDS Workshop I</a:t>
            </a:r>
            <a:endParaRPr lang="en-US" dirty="0"/>
          </a:p>
        </p:txBody>
      </p:sp>
      <p:sp>
        <p:nvSpPr>
          <p:cNvPr id="4" name="Označba mesta datuma 3"/>
          <p:cNvSpPr>
            <a:spLocks noGrp="1"/>
          </p:cNvSpPr>
          <p:nvPr>
            <p:ph type="dt" sz="half" idx="2"/>
          </p:nvPr>
        </p:nvSpPr>
        <p:spPr/>
        <p:txBody>
          <a:bodyPr/>
          <a:lstStyle/>
          <a:p>
            <a:r>
              <a:rPr lang="en-US" smtClean="0"/>
              <a:t>13-15.10.2015</a:t>
            </a:r>
            <a:endParaRPr lang="en-US" dirty="0"/>
          </a:p>
        </p:txBody>
      </p:sp>
      <p:sp>
        <p:nvSpPr>
          <p:cNvPr id="8" name="Rectangle 1"/>
          <p:cNvSpPr>
            <a:spLocks noChangeArrowheads="1"/>
          </p:cNvSpPr>
          <p:nvPr/>
        </p:nvSpPr>
        <p:spPr bwMode="auto">
          <a:xfrm>
            <a:off x="803275" y="1415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smtClean="0">
                <a:ln>
                  <a:noFill/>
                </a:ln>
                <a:solidFill>
                  <a:schemeClr val="tx1"/>
                </a:solidFill>
                <a:effectLst/>
                <a:latin typeface="Arial" panose="020B0604020202020204" pitchFamily="34" charset="0"/>
              </a:rPr>
              <a:t> </a:t>
            </a:r>
          </a:p>
        </p:txBody>
      </p:sp>
      <p:sp>
        <p:nvSpPr>
          <p:cNvPr id="11" name="Označba mesta vsebine 10"/>
          <p:cNvSpPr>
            <a:spLocks noGrp="1"/>
          </p:cNvSpPr>
          <p:nvPr>
            <p:ph idx="1"/>
          </p:nvPr>
        </p:nvSpPr>
        <p:spPr>
          <a:xfrm>
            <a:off x="228600" y="457200"/>
            <a:ext cx="8394700" cy="6477000"/>
          </a:xfrm>
        </p:spPr>
        <p:txBody>
          <a:bodyPr>
            <a:normAutofit fontScale="92500" lnSpcReduction="20000"/>
          </a:bodyPr>
          <a:lstStyle/>
          <a:p>
            <a:pPr marL="1588" indent="0">
              <a:buNone/>
            </a:pPr>
            <a:r>
              <a:rPr lang="en-US" sz="2400" b="1" dirty="0"/>
              <a:t>Terms of use</a:t>
            </a:r>
            <a:r>
              <a:rPr lang="en-US" sz="2400" dirty="0"/>
              <a:t/>
            </a:r>
            <a:br>
              <a:rPr lang="en-US" sz="2400" dirty="0"/>
            </a:br>
            <a:r>
              <a:rPr lang="en-US" sz="2400" dirty="0"/>
              <a:t> </a:t>
            </a:r>
            <a:br>
              <a:rPr lang="en-US" sz="2400" dirty="0"/>
            </a:br>
            <a:r>
              <a:rPr lang="en-US" sz="2400" i="1" dirty="0"/>
              <a:t>The data stored in the archives is available only to the users who </a:t>
            </a:r>
            <a:r>
              <a:rPr lang="en-US" sz="2400" i="1" dirty="0" smtClean="0"/>
              <a:t>specify </a:t>
            </a:r>
            <a:r>
              <a:rPr lang="en-US" sz="2400" i="1" dirty="0"/>
              <a:t>their purpose of the use. Based on this agreement users are obliged to respect the professional ethical code and are further obliged,</a:t>
            </a:r>
            <a:r>
              <a:rPr lang="en-US" sz="2400" b="1" i="1" dirty="0"/>
              <a:t> to fully cite the author and Archives</a:t>
            </a:r>
            <a:r>
              <a:rPr lang="en-US" sz="2400" i="1" dirty="0"/>
              <a:t>, and pay for the commercial usage of the data.</a:t>
            </a:r>
            <a:br>
              <a:rPr lang="en-US" sz="2400" i="1" dirty="0"/>
            </a:br>
            <a:r>
              <a:rPr lang="en-US" sz="2400" i="1" dirty="0"/>
              <a:t>Each user is bound to warn ADP for any errors discovered in the Data Collections. User will supply the ADP with two copies of any published work based wholly or in part on the Data Collections or alternatively with references to said publications</a:t>
            </a:r>
            <a:r>
              <a:rPr lang="en-US" sz="2400" dirty="0"/>
              <a:t>. </a:t>
            </a:r>
            <a:br>
              <a:rPr lang="en-US" sz="2400" dirty="0"/>
            </a:br>
            <a:r>
              <a:rPr lang="en-US" sz="2400" dirty="0"/>
              <a:t/>
            </a:r>
            <a:br>
              <a:rPr lang="en-US" sz="2400" dirty="0"/>
            </a:br>
            <a:r>
              <a:rPr lang="en-US" sz="2400" b="1" dirty="0"/>
              <a:t>I declare that:</a:t>
            </a:r>
            <a:br>
              <a:rPr lang="en-US" sz="2400" b="1" dirty="0"/>
            </a:br>
            <a:r>
              <a:rPr lang="en-US" sz="2400" i="1" dirty="0"/>
              <a:t>- I will use given dataset only one year after receiving it and will then destroy it,</a:t>
            </a:r>
            <a:br>
              <a:rPr lang="en-US" sz="2400" i="1" dirty="0"/>
            </a:br>
            <a:r>
              <a:rPr lang="en-US" sz="2400" i="1" dirty="0"/>
              <a:t>- I will not hand over any copies of the data and accompanying material without written permission from archives</a:t>
            </a:r>
            <a:br>
              <a:rPr lang="en-US" sz="2400" i="1" dirty="0"/>
            </a:br>
            <a:r>
              <a:rPr lang="en-US" sz="2400" i="1" dirty="0"/>
              <a:t>- I will use data only for specified purpose and will refrain myself from any attempts to identify individuals or households participated in the survey. </a:t>
            </a:r>
            <a:r>
              <a:rPr lang="en-US" sz="2400" dirty="0"/>
              <a:t/>
            </a:r>
            <a:br>
              <a:rPr lang="en-US" sz="2400" dirty="0"/>
            </a:br>
            <a:endParaRPr lang="en-US" sz="2400" dirty="0"/>
          </a:p>
          <a:p>
            <a:r>
              <a:rPr lang="en-US" dirty="0" smtClean="0"/>
              <a:t>I agree to the above conditions and will fully respect them.</a:t>
            </a:r>
          </a:p>
          <a:p>
            <a:r>
              <a:rPr lang="en-US" dirty="0" smtClean="0"/>
              <a:t>I want to receive ADP newsletter.</a:t>
            </a:r>
          </a:p>
          <a:p>
            <a:endParaRPr lang="en-GB" dirty="0"/>
          </a:p>
        </p:txBody>
      </p:sp>
    </p:spTree>
    <p:extLst>
      <p:ext uri="{BB962C8B-B14F-4D97-AF65-F5344CB8AC3E}">
        <p14:creationId xmlns:p14="http://schemas.microsoft.com/office/powerpoint/2010/main" val="3495553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904E9D1-84AC-4D39-851E-ED2EA10B0BDB}">
  <ds:schemaRefs>
    <ds:schemaRef ds:uri="ESRI.ArcGIS.Mapping.OfficeIntegration.PowerPointInfo"/>
  </ds:schemaRefs>
</ds:datastoreItem>
</file>

<file path=customXml/itemProps10.xml><?xml version="1.0" encoding="utf-8"?>
<ds:datastoreItem xmlns:ds="http://schemas.openxmlformats.org/officeDocument/2006/customXml" ds:itemID="{0F301A41-FBB2-4D10-AB49-57E414717857}">
  <ds:schemaRefs>
    <ds:schemaRef ds:uri="ESRI.ArcGIS.Mapping.OfficeIntegration.PowerPointInfo"/>
  </ds:schemaRefs>
</ds:datastoreItem>
</file>

<file path=customXml/itemProps11.xml><?xml version="1.0" encoding="utf-8"?>
<ds:datastoreItem xmlns:ds="http://schemas.openxmlformats.org/officeDocument/2006/customXml" ds:itemID="{6240C3C1-CA77-4326-9748-A24572C2AAEA}">
  <ds:schemaRefs>
    <ds:schemaRef ds:uri="ESRI.ArcGIS.Mapping.OfficeIntegration.PowerPointInfo"/>
  </ds:schemaRefs>
</ds:datastoreItem>
</file>

<file path=customXml/itemProps12.xml><?xml version="1.0" encoding="utf-8"?>
<ds:datastoreItem xmlns:ds="http://schemas.openxmlformats.org/officeDocument/2006/customXml" ds:itemID="{D007AC58-AB35-4D10-B822-74C9E6E2220A}">
  <ds:schemaRefs>
    <ds:schemaRef ds:uri="ESRI.ArcGIS.Mapping.OfficeIntegration.PowerPointInfo"/>
  </ds:schemaRefs>
</ds:datastoreItem>
</file>

<file path=customXml/itemProps13.xml><?xml version="1.0" encoding="utf-8"?>
<ds:datastoreItem xmlns:ds="http://schemas.openxmlformats.org/officeDocument/2006/customXml" ds:itemID="{92647AE2-F679-43ED-8991-100330EC1F45}">
  <ds:schemaRefs>
    <ds:schemaRef ds:uri="ESRI.ArcGIS.Mapping.OfficeIntegration.PowerPointInfo"/>
  </ds:schemaRefs>
</ds:datastoreItem>
</file>

<file path=customXml/itemProps14.xml><?xml version="1.0" encoding="utf-8"?>
<ds:datastoreItem xmlns:ds="http://schemas.openxmlformats.org/officeDocument/2006/customXml" ds:itemID="{EDBB93F4-2EA8-4B9E-99F0-BBB39834E7D0}">
  <ds:schemaRefs>
    <ds:schemaRef ds:uri="ESRI.ArcGIS.Mapping.OfficeIntegration.PowerPointInfo"/>
  </ds:schemaRefs>
</ds:datastoreItem>
</file>

<file path=customXml/itemProps15.xml><?xml version="1.0" encoding="utf-8"?>
<ds:datastoreItem xmlns:ds="http://schemas.openxmlformats.org/officeDocument/2006/customXml" ds:itemID="{1127C2CA-5FFD-4957-9E69-35073A2142F7}">
  <ds:schemaRefs>
    <ds:schemaRef ds:uri="ESRI.ArcGIS.Mapping.OfficeIntegration.PowerPointInfo"/>
  </ds:schemaRefs>
</ds:datastoreItem>
</file>

<file path=customXml/itemProps16.xml><?xml version="1.0" encoding="utf-8"?>
<ds:datastoreItem xmlns:ds="http://schemas.openxmlformats.org/officeDocument/2006/customXml" ds:itemID="{E2D911AE-0A4B-4665-92EF-B76F144D0B2C}">
  <ds:schemaRefs>
    <ds:schemaRef ds:uri="ESRI.ArcGIS.Mapping.OfficeIntegration.PowerPointInfo"/>
  </ds:schemaRefs>
</ds:datastoreItem>
</file>

<file path=customXml/itemProps17.xml><?xml version="1.0" encoding="utf-8"?>
<ds:datastoreItem xmlns:ds="http://schemas.openxmlformats.org/officeDocument/2006/customXml" ds:itemID="{0E4C05BE-F545-4C2A-8557-3310C7A5A7B2}">
  <ds:schemaRefs>
    <ds:schemaRef ds:uri="ESRI.ArcGIS.Mapping.OfficeIntegration.PowerPointInfo"/>
  </ds:schemaRefs>
</ds:datastoreItem>
</file>

<file path=customXml/itemProps18.xml><?xml version="1.0" encoding="utf-8"?>
<ds:datastoreItem xmlns:ds="http://schemas.openxmlformats.org/officeDocument/2006/customXml" ds:itemID="{B2C2C0EF-A373-4CF3-9B1D-F766270F7B4E}">
  <ds:schemaRefs>
    <ds:schemaRef ds:uri="ESRI.ArcGIS.Mapping.OfficeIntegration.PowerPointInfo"/>
  </ds:schemaRefs>
</ds:datastoreItem>
</file>

<file path=customXml/itemProps19.xml><?xml version="1.0" encoding="utf-8"?>
<ds:datastoreItem xmlns:ds="http://schemas.openxmlformats.org/officeDocument/2006/customXml" ds:itemID="{21A18BF0-D4F3-4FC7-AB20-32A9063673E5}">
  <ds:schemaRefs>
    <ds:schemaRef ds:uri="ESRI.ArcGIS.Mapping.OfficeIntegration.PowerPointInfo"/>
  </ds:schemaRefs>
</ds:datastoreItem>
</file>

<file path=customXml/itemProps2.xml><?xml version="1.0" encoding="utf-8"?>
<ds:datastoreItem xmlns:ds="http://schemas.openxmlformats.org/officeDocument/2006/customXml" ds:itemID="{FE24862D-6440-4108-8423-C4D315F6B190}">
  <ds:schemaRefs>
    <ds:schemaRef ds:uri="ESRI.ArcGIS.Mapping.OfficeIntegration.PowerPointInfo"/>
  </ds:schemaRefs>
</ds:datastoreItem>
</file>

<file path=customXml/itemProps20.xml><?xml version="1.0" encoding="utf-8"?>
<ds:datastoreItem xmlns:ds="http://schemas.openxmlformats.org/officeDocument/2006/customXml" ds:itemID="{A401CA67-6AFA-4301-AA93-AF1BA6AF6461}">
  <ds:schemaRefs>
    <ds:schemaRef ds:uri="ESRI.ArcGIS.Mapping.OfficeIntegration.PowerPointInfo"/>
  </ds:schemaRefs>
</ds:datastoreItem>
</file>

<file path=customXml/itemProps21.xml><?xml version="1.0" encoding="utf-8"?>
<ds:datastoreItem xmlns:ds="http://schemas.openxmlformats.org/officeDocument/2006/customXml" ds:itemID="{BF876C35-D5E1-45D8-A0C1-1509AC328211}">
  <ds:schemaRefs>
    <ds:schemaRef ds:uri="ESRI.ArcGIS.Mapping.OfficeIntegration.PowerPointInfo"/>
  </ds:schemaRefs>
</ds:datastoreItem>
</file>

<file path=customXml/itemProps22.xml><?xml version="1.0" encoding="utf-8"?>
<ds:datastoreItem xmlns:ds="http://schemas.openxmlformats.org/officeDocument/2006/customXml" ds:itemID="{027AA3F6-DE30-4974-BB39-EA057A6EFDE3}">
  <ds:schemaRefs>
    <ds:schemaRef ds:uri="ESRI.ArcGIS.Mapping.OfficeIntegration.PowerPointInfo"/>
  </ds:schemaRefs>
</ds:datastoreItem>
</file>

<file path=customXml/itemProps23.xml><?xml version="1.0" encoding="utf-8"?>
<ds:datastoreItem xmlns:ds="http://schemas.openxmlformats.org/officeDocument/2006/customXml" ds:itemID="{3328FD34-8205-4DEF-91F6-8FEB6E4E16F6}">
  <ds:schemaRefs>
    <ds:schemaRef ds:uri="ESRI.ArcGIS.Mapping.OfficeIntegration.PowerPointInfo"/>
  </ds:schemaRefs>
</ds:datastoreItem>
</file>

<file path=customXml/itemProps24.xml><?xml version="1.0" encoding="utf-8"?>
<ds:datastoreItem xmlns:ds="http://schemas.openxmlformats.org/officeDocument/2006/customXml" ds:itemID="{8A327354-F845-4AE1-AAFA-A933A2C75A17}">
  <ds:schemaRefs>
    <ds:schemaRef ds:uri="ESRI.ArcGIS.Mapping.OfficeIntegration.PowerPointInfo"/>
  </ds:schemaRefs>
</ds:datastoreItem>
</file>

<file path=customXml/itemProps25.xml><?xml version="1.0" encoding="utf-8"?>
<ds:datastoreItem xmlns:ds="http://schemas.openxmlformats.org/officeDocument/2006/customXml" ds:itemID="{C44AE92D-F32C-4A60-B9A0-5FE190AEE9CC}">
  <ds:schemaRefs>
    <ds:schemaRef ds:uri="ESRI.ArcGIS.Mapping.OfficeIntegration.PowerPointInfo"/>
  </ds:schemaRefs>
</ds:datastoreItem>
</file>

<file path=customXml/itemProps26.xml><?xml version="1.0" encoding="utf-8"?>
<ds:datastoreItem xmlns:ds="http://schemas.openxmlformats.org/officeDocument/2006/customXml" ds:itemID="{85EFF5A8-CE89-468C-9FCA-C60C12208686}">
  <ds:schemaRefs>
    <ds:schemaRef ds:uri="ESRI.ArcGIS.Mapping.OfficeIntegration.PowerPointInfo"/>
  </ds:schemaRefs>
</ds:datastoreItem>
</file>

<file path=customXml/itemProps27.xml><?xml version="1.0" encoding="utf-8"?>
<ds:datastoreItem xmlns:ds="http://schemas.openxmlformats.org/officeDocument/2006/customXml" ds:itemID="{38F9AF82-8B6E-4613-B2CC-9E4D26ACC07A}">
  <ds:schemaRefs>
    <ds:schemaRef ds:uri="ESRI.ArcGIS.Mapping.OfficeIntegration.PowerPointInfo"/>
  </ds:schemaRefs>
</ds:datastoreItem>
</file>

<file path=customXml/itemProps28.xml><?xml version="1.0" encoding="utf-8"?>
<ds:datastoreItem xmlns:ds="http://schemas.openxmlformats.org/officeDocument/2006/customXml" ds:itemID="{0743E806-7F1F-46CB-8951-14ABBC498499}">
  <ds:schemaRefs>
    <ds:schemaRef ds:uri="ESRI.ArcGIS.Mapping.OfficeIntegration.PowerPointInfo"/>
  </ds:schemaRefs>
</ds:datastoreItem>
</file>

<file path=customXml/itemProps29.xml><?xml version="1.0" encoding="utf-8"?>
<ds:datastoreItem xmlns:ds="http://schemas.openxmlformats.org/officeDocument/2006/customXml" ds:itemID="{E2E2EF00-EF00-4453-BAB5-911AC0298A76}">
  <ds:schemaRefs>
    <ds:schemaRef ds:uri="ESRI.ArcGIS.Mapping.OfficeIntegration.PowerPointInfo"/>
  </ds:schemaRefs>
</ds:datastoreItem>
</file>

<file path=customXml/itemProps3.xml><?xml version="1.0" encoding="utf-8"?>
<ds:datastoreItem xmlns:ds="http://schemas.openxmlformats.org/officeDocument/2006/customXml" ds:itemID="{0BF47CA9-7565-4CA8-A52F-9EBA27834B91}">
  <ds:schemaRefs>
    <ds:schemaRef ds:uri="ESRI.ArcGIS.Mapping.OfficeIntegration.PowerPointInfo"/>
  </ds:schemaRefs>
</ds:datastoreItem>
</file>

<file path=customXml/itemProps30.xml><?xml version="1.0" encoding="utf-8"?>
<ds:datastoreItem xmlns:ds="http://schemas.openxmlformats.org/officeDocument/2006/customXml" ds:itemID="{0AB612A9-A694-491D-BE6F-01BE3E92576B}">
  <ds:schemaRefs>
    <ds:schemaRef ds:uri="ESRI.ArcGIS.Mapping.OfficeIntegration.PowerPointInfo"/>
  </ds:schemaRefs>
</ds:datastoreItem>
</file>

<file path=customXml/itemProps31.xml><?xml version="1.0" encoding="utf-8"?>
<ds:datastoreItem xmlns:ds="http://schemas.openxmlformats.org/officeDocument/2006/customXml" ds:itemID="{682903D0-B4B2-4103-B385-5F3A2D511671}">
  <ds:schemaRefs>
    <ds:schemaRef ds:uri="ESRI.ArcGIS.Mapping.OfficeIntegration.PowerPointInfo"/>
  </ds:schemaRefs>
</ds:datastoreItem>
</file>

<file path=customXml/itemProps32.xml><?xml version="1.0" encoding="utf-8"?>
<ds:datastoreItem xmlns:ds="http://schemas.openxmlformats.org/officeDocument/2006/customXml" ds:itemID="{AFC927EF-BDCF-4649-9205-BE822A0D2555}">
  <ds:schemaRefs>
    <ds:schemaRef ds:uri="ESRI.ArcGIS.Mapping.OfficeIntegration.PowerPointInfo"/>
  </ds:schemaRefs>
</ds:datastoreItem>
</file>

<file path=customXml/itemProps4.xml><?xml version="1.0" encoding="utf-8"?>
<ds:datastoreItem xmlns:ds="http://schemas.openxmlformats.org/officeDocument/2006/customXml" ds:itemID="{6E639DF4-46E7-4053-8F55-0B4F8AAC84D8}">
  <ds:schemaRefs>
    <ds:schemaRef ds:uri="ESRI.ArcGIS.Mapping.OfficeIntegration.PowerPointInfo"/>
  </ds:schemaRefs>
</ds:datastoreItem>
</file>

<file path=customXml/itemProps5.xml><?xml version="1.0" encoding="utf-8"?>
<ds:datastoreItem xmlns:ds="http://schemas.openxmlformats.org/officeDocument/2006/customXml" ds:itemID="{12B932F4-316B-4EA5-B631-2770C21FE6DA}">
  <ds:schemaRefs>
    <ds:schemaRef ds:uri="ESRI.ArcGIS.Mapping.OfficeIntegration.PowerPointInfo"/>
  </ds:schemaRefs>
</ds:datastoreItem>
</file>

<file path=customXml/itemProps6.xml><?xml version="1.0" encoding="utf-8"?>
<ds:datastoreItem xmlns:ds="http://schemas.openxmlformats.org/officeDocument/2006/customXml" ds:itemID="{6B6655FD-36A3-4FBE-8715-E80EFAA015E4}">
  <ds:schemaRefs>
    <ds:schemaRef ds:uri="ESRI.ArcGIS.Mapping.OfficeIntegration.PowerPointInfo"/>
  </ds:schemaRefs>
</ds:datastoreItem>
</file>

<file path=customXml/itemProps7.xml><?xml version="1.0" encoding="utf-8"?>
<ds:datastoreItem xmlns:ds="http://schemas.openxmlformats.org/officeDocument/2006/customXml" ds:itemID="{54E83AA9-BB4E-426A-BBA7-58E4E42D2580}">
  <ds:schemaRefs>
    <ds:schemaRef ds:uri="ESRI.ArcGIS.Mapping.OfficeIntegration.PowerPointInfo"/>
  </ds:schemaRefs>
</ds:datastoreItem>
</file>

<file path=customXml/itemProps8.xml><?xml version="1.0" encoding="utf-8"?>
<ds:datastoreItem xmlns:ds="http://schemas.openxmlformats.org/officeDocument/2006/customXml" ds:itemID="{F87CE6FF-3681-4635-B382-5030E1892A39}">
  <ds:schemaRefs>
    <ds:schemaRef ds:uri="ESRI.ArcGIS.Mapping.OfficeIntegration.PowerPointInfo"/>
  </ds:schemaRefs>
</ds:datastoreItem>
</file>

<file path=customXml/itemProps9.xml><?xml version="1.0" encoding="utf-8"?>
<ds:datastoreItem xmlns:ds="http://schemas.openxmlformats.org/officeDocument/2006/customXml" ds:itemID="{17A4CABC-ACBB-43CF-A100-90704B77B6D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615</Words>
  <Application>Microsoft Office PowerPoint</Application>
  <PresentationFormat>Bildschirmpräsentation (4:3)</PresentationFormat>
  <Paragraphs>173</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It Is All Too Much by Peter Walsh</vt:lpstr>
      <vt:lpstr>Access</vt:lpstr>
      <vt:lpstr>For WHOME and HOW</vt:lpstr>
      <vt:lpstr>How to access data at ADP</vt:lpstr>
      <vt:lpstr>Managing access to data</vt:lpstr>
      <vt:lpstr>Access</vt:lpstr>
      <vt:lpstr>Regulate access where needed (all or part of data) by group, use, time period</vt:lpstr>
      <vt:lpstr>PowerPoint-Präsentation</vt:lpstr>
      <vt:lpstr>Forms and documents</vt:lpstr>
      <vt:lpstr>PowerPoint-Präsentation</vt:lpstr>
      <vt:lpstr>Using materials</vt:lpstr>
      <vt:lpstr>PowerPoint-Präsentation</vt:lpstr>
      <vt:lpstr>PowerPoint-Präsentation</vt:lpstr>
      <vt:lpstr>PowerPoint-Präsentation</vt:lpstr>
      <vt:lpstr>PowerPoint-Präsentation</vt:lpstr>
      <vt:lpstr>PowerPoint-Präsentation</vt:lpstr>
      <vt:lpstr>PowerPoint-Präsentation</vt:lpstr>
      <vt:lpstr>Official statistics data</vt:lpstr>
      <vt:lpstr>PowerPoint-Präsentation</vt:lpstr>
    </vt:vector>
  </TitlesOfParts>
  <Company>FORS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SEEDS template</dc:title>
  <dc:creator>Bojana Tasic</dc:creator>
  <cp:lastModifiedBy>FORS-User</cp:lastModifiedBy>
  <cp:revision>191</cp:revision>
  <dcterms:created xsi:type="dcterms:W3CDTF">2010-05-18T20:31:16Z</dcterms:created>
  <dcterms:modified xsi:type="dcterms:W3CDTF">2016-03-02T14:22:26Z</dcterms:modified>
</cp:coreProperties>
</file>