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9" r:id="rId2"/>
    <p:sldId id="272" r:id="rId3"/>
    <p:sldId id="279" r:id="rId4"/>
    <p:sldId id="274" r:id="rId5"/>
    <p:sldId id="275" r:id="rId6"/>
    <p:sldId id="281" r:id="rId7"/>
    <p:sldId id="280" r:id="rId8"/>
    <p:sldId id="276" r:id="rId9"/>
    <p:sldId id="282" r:id="rId10"/>
    <p:sldId id="283" r:id="rId11"/>
    <p:sldId id="286" r:id="rId12"/>
    <p:sldId id="284" r:id="rId13"/>
    <p:sldId id="285" r:id="rId14"/>
    <p:sldId id="287" r:id="rId15"/>
    <p:sldId id="288" r:id="rId16"/>
    <p:sldId id="289" r:id="rId17"/>
    <p:sldId id="293" r:id="rId18"/>
    <p:sldId id="294" r:id="rId19"/>
    <p:sldId id="295" r:id="rId20"/>
    <p:sldId id="296" r:id="rId21"/>
    <p:sldId id="297" r:id="rId22"/>
    <p:sldId id="291" r:id="rId23"/>
    <p:sldId id="292" r:id="rId24"/>
    <p:sldId id="278" r:id="rId25"/>
    <p:sldId id="273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548"/>
    <a:srgbClr val="D4D6D2"/>
    <a:srgbClr val="7B838F"/>
    <a:srgbClr val="A7C133"/>
    <a:srgbClr val="89B7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65" autoAdjust="0"/>
  </p:normalViewPr>
  <p:slideViewPr>
    <p:cSldViewPr showGuides="1">
      <p:cViewPr>
        <p:scale>
          <a:sx n="110" d="100"/>
          <a:sy n="110" d="100"/>
        </p:scale>
        <p:origin x="-3504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Submission format - </a:t>
            </a:r>
            <a:r>
              <a:rPr lang="en-US" baseline="0" dirty="0" smtClean="0"/>
              <a:t>(depends on producer, we can do the influence here)</a:t>
            </a:r>
          </a:p>
          <a:p>
            <a:r>
              <a:rPr lang="en-US" baseline="0" dirty="0" smtClean="0"/>
              <a:t>Archival format – based on standards, what is good for long term preservation, easy to convert, etc.</a:t>
            </a:r>
          </a:p>
          <a:p>
            <a:r>
              <a:rPr lang="en-US" baseline="0" dirty="0" smtClean="0"/>
              <a:t>Dissemination format – What Consumer wants, what’s popular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losses may be invisible or unnoticed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 can get worse the more migrations you do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losses may be invisible or unnoticed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 can get worse the more migrations you do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losses may be invisible or unnoticed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 can get worse the more migrations you do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losses may be invisible or unnoticed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 can get worse the more migrations you do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081522"/>
            <a:ext cx="7812551" cy="110448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>
            <a:lvl1pPr>
              <a:defRPr>
                <a:solidFill>
                  <a:srgbClr val="A7C13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7"/>
          <p:cNvSpPr>
            <a:spLocks noGrp="1"/>
          </p:cNvSpPr>
          <p:nvPr>
            <p:ph type="subTitle" idx="4294967295" hasCustomPrompt="1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404548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>
            <a:lvl1pPr>
              <a:defRPr sz="16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54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4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 Narrow"/>
                <a:cs typeface="Arial Narrow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www.seeds-project.ch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15200" cy="4800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8" name="Picture 17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lednja stran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-460108"/>
            <a:ext cx="11064240" cy="7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00600"/>
          </a:xfrm>
        </p:spPr>
        <p:txBody>
          <a:bodyPr/>
          <a:lstStyle>
            <a:lvl1pPr marL="344488" indent="-342900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/>
            </a:lvl1pPr>
            <a:lvl2pPr>
              <a:buClr>
                <a:srgbClr val="7B838F"/>
              </a:buClr>
              <a:defRPr/>
            </a:lvl2pPr>
            <a:lvl3pPr>
              <a:buClr>
                <a:srgbClr val="D4D6D2"/>
              </a:buClr>
              <a:defRPr/>
            </a:lvl3pPr>
            <a:lvl4pPr>
              <a:buClr>
                <a:srgbClr val="404548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Alt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7" name="Picture 3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rgbClr val="404548"/>
                </a:solidFill>
                <a:latin typeface="Arial Narrow"/>
                <a:cs typeface="Arial Narrow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11480" indent="0">
              <a:buNone/>
              <a:defRPr>
                <a:solidFill>
                  <a:srgbClr val="404548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5" name="Picture 24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9" name="Picture 28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72" r:id="rId3"/>
    <p:sldLayoutId id="2147483676" r:id="rId4"/>
    <p:sldLayoutId id="2147483675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68" r:id="rId11"/>
    <p:sldLayoutId id="2147483669" r:id="rId12"/>
    <p:sldLayoutId id="2147483674" r:id="rId13"/>
    <p:sldLayoutId id="2147483670" r:id="rId14"/>
    <p:sldLayoutId id="2147483671" r:id="rId15"/>
    <p:sldLayoutId id="214748367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rgbClr val="7B838F"/>
          </a:solidFill>
          <a:effectLst/>
          <a:latin typeface="Arial Narrow"/>
          <a:ea typeface="+mj-ea"/>
          <a:cs typeface="Arial Narrow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rgbClr val="404548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rgbClr val="A7C133"/>
        </a:buClr>
        <a:buFont typeface="Arial" pitchFamily="34" charset="0"/>
        <a:buChar char="•"/>
        <a:defRPr sz="2200" kern="1200">
          <a:solidFill>
            <a:srgbClr val="404548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rgbClr val="7B838F"/>
        </a:buClr>
        <a:buFont typeface="Arial" pitchFamily="34" charset="0"/>
        <a:buChar char="•"/>
        <a:defRPr sz="2000" kern="1200">
          <a:solidFill>
            <a:srgbClr val="404548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rgbClr val="D4D6D2"/>
        </a:buClr>
        <a:buFont typeface="Arial" pitchFamily="34" charset="0"/>
        <a:buChar char="•"/>
        <a:defRPr sz="1800" kern="1200">
          <a:solidFill>
            <a:srgbClr val="404548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rgbClr val="404548"/>
        </a:buClr>
        <a:buFont typeface="Arial" pitchFamily="34" charset="0"/>
        <a:buChar char="•"/>
        <a:defRPr sz="1600" kern="1200" baseline="0">
          <a:solidFill>
            <a:srgbClr val="404548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/>
          <a:p>
            <a:r>
              <a:rPr lang="en-US" dirty="0" smtClean="0"/>
              <a:t>Preservation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dirty="0" err="1" smtClean="0"/>
              <a:t>Tasić</a:t>
            </a:r>
            <a:endParaRPr lang="en-US" dirty="0" smtClean="0"/>
          </a:p>
          <a:p>
            <a:r>
              <a:rPr lang="en-US" dirty="0" smtClean="0"/>
              <a:t>FORS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SEEDS Workshop I</a:t>
            </a:r>
          </a:p>
          <a:p>
            <a:r>
              <a:rPr lang="en-US" dirty="0" smtClean="0"/>
              <a:t>Belgrade, 13-15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a data archive should be concerned with file </a:t>
            </a:r>
            <a:r>
              <a:rPr lang="en-GB" dirty="0" smtClean="0"/>
              <a:t>formats?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exist in big numbers </a:t>
            </a:r>
            <a:endParaRPr lang="en-US" dirty="0" smtClean="0"/>
          </a:p>
          <a:p>
            <a:r>
              <a:rPr lang="en-US" dirty="0" smtClean="0"/>
              <a:t>Relevant </a:t>
            </a:r>
            <a:r>
              <a:rPr lang="en-US" dirty="0"/>
              <a:t>during the whole workflow </a:t>
            </a:r>
            <a:endParaRPr lang="en-US" dirty="0" smtClean="0"/>
          </a:p>
          <a:p>
            <a:r>
              <a:rPr lang="en-US" dirty="0" smtClean="0"/>
              <a:t>Largely </a:t>
            </a:r>
            <a:r>
              <a:rPr lang="en-US" dirty="0"/>
              <a:t>proprietary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to rapid obsolescence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6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</a:t>
            </a:r>
            <a:r>
              <a:rPr lang="en-US" dirty="0"/>
              <a:t>selecting target </a:t>
            </a:r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Ubiquity</a:t>
            </a:r>
            <a:endParaRPr lang="en-US" dirty="0"/>
          </a:p>
          <a:p>
            <a:r>
              <a:rPr lang="en-US" dirty="0" smtClean="0"/>
              <a:t>Support</a:t>
            </a:r>
            <a:endParaRPr lang="en-US" dirty="0"/>
          </a:p>
          <a:p>
            <a:r>
              <a:rPr lang="en-US" dirty="0" smtClean="0"/>
              <a:t>Documentation quality</a:t>
            </a:r>
            <a:endParaRPr lang="en-US" dirty="0"/>
          </a:p>
          <a:p>
            <a:r>
              <a:rPr lang="en-US" dirty="0" smtClean="0"/>
              <a:t>Stability</a:t>
            </a:r>
            <a:endParaRPr lang="en-US" dirty="0"/>
          </a:p>
          <a:p>
            <a:r>
              <a:rPr lang="en-US" dirty="0" smtClean="0"/>
              <a:t>Ease </a:t>
            </a:r>
            <a:r>
              <a:rPr lang="en-US" dirty="0"/>
              <a:t>of identification and </a:t>
            </a:r>
            <a:r>
              <a:rPr lang="en-US" dirty="0" smtClean="0"/>
              <a:t>validation </a:t>
            </a:r>
            <a:endParaRPr lang="en-US" dirty="0"/>
          </a:p>
          <a:p>
            <a:r>
              <a:rPr lang="en-US" dirty="0" smtClean="0"/>
              <a:t>Intellectual </a:t>
            </a:r>
            <a:r>
              <a:rPr lang="en-US" dirty="0"/>
              <a:t>Property </a:t>
            </a:r>
            <a:r>
              <a:rPr lang="en-US" dirty="0" smtClean="0"/>
              <a:t>Rights</a:t>
            </a:r>
            <a:endParaRPr lang="en-US" dirty="0"/>
          </a:p>
          <a:p>
            <a:r>
              <a:rPr lang="en-US" dirty="0" smtClean="0"/>
              <a:t>Metadata Support</a:t>
            </a:r>
            <a:endParaRPr lang="en-US" dirty="0"/>
          </a:p>
          <a:p>
            <a:r>
              <a:rPr lang="en-US" dirty="0" smtClean="0"/>
              <a:t>Complexity</a:t>
            </a:r>
            <a:endParaRPr lang="en-US" dirty="0"/>
          </a:p>
          <a:p>
            <a:r>
              <a:rPr lang="en-US" dirty="0" smtClean="0"/>
              <a:t>Interoperability</a:t>
            </a:r>
            <a:endParaRPr lang="en-US" dirty="0"/>
          </a:p>
          <a:p>
            <a:r>
              <a:rPr lang="en-US" dirty="0" smtClean="0"/>
              <a:t>Viability</a:t>
            </a:r>
            <a:endParaRPr lang="en-US" dirty="0"/>
          </a:p>
          <a:p>
            <a:r>
              <a:rPr lang="en-US" dirty="0" smtClean="0"/>
              <a:t>Re</a:t>
            </a:r>
            <a:r>
              <a:rPr lang="en-US" dirty="0"/>
              <a:t>-</a:t>
            </a:r>
            <a:r>
              <a:rPr lang="en-US" dirty="0" smtClean="0"/>
              <a:t>usability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8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Package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Defining metadata</a:t>
            </a:r>
          </a:p>
          <a:p>
            <a:r>
              <a:rPr lang="en-US" dirty="0" smtClean="0"/>
              <a:t>Selection </a:t>
            </a:r>
            <a:r>
              <a:rPr lang="en-US" dirty="0"/>
              <a:t>of file formats for </a:t>
            </a:r>
            <a:r>
              <a:rPr lang="en-US" dirty="0" smtClean="0"/>
              <a:t>SIP</a:t>
            </a:r>
            <a:r>
              <a:rPr lang="en-US" dirty="0"/>
              <a:t>, </a:t>
            </a:r>
            <a:r>
              <a:rPr lang="en-US" dirty="0" smtClean="0"/>
              <a:t>AIP </a:t>
            </a:r>
            <a:r>
              <a:rPr lang="en-US" dirty="0"/>
              <a:t>and </a:t>
            </a:r>
            <a:r>
              <a:rPr lang="en-US" dirty="0" smtClean="0"/>
              <a:t>DIP</a:t>
            </a:r>
          </a:p>
        </p:txBody>
      </p:sp>
    </p:spTree>
    <p:extLst>
      <p:ext uri="{BB962C8B-B14F-4D97-AF65-F5344CB8AC3E}">
        <p14:creationId xmlns:p14="http://schemas.microsoft.com/office/powerpoint/2010/main" val="191483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formats for </a:t>
            </a:r>
            <a:r>
              <a:rPr lang="en-US" dirty="0"/>
              <a:t>SIPs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A7C133"/>
                </a:solidFill>
              </a:rPr>
              <a:t>Tabular </a:t>
            </a:r>
            <a:r>
              <a:rPr lang="en-US" dirty="0">
                <a:solidFill>
                  <a:srgbClr val="A7C133"/>
                </a:solidFill>
              </a:rPr>
              <a:t>data:</a:t>
            </a:r>
            <a:r>
              <a:rPr lang="en-US" dirty="0"/>
              <a:t> </a:t>
            </a:r>
            <a:r>
              <a:rPr lang="en-US" b="1" dirty="0"/>
              <a:t>SPSS portable format (.</a:t>
            </a:r>
            <a:r>
              <a:rPr lang="en-US" b="1" dirty="0" err="1"/>
              <a:t>por</a:t>
            </a:r>
            <a:r>
              <a:rPr lang="en-US" b="1" dirty="0"/>
              <a:t>)</a:t>
            </a:r>
            <a:r>
              <a:rPr lang="en-US" dirty="0"/>
              <a:t>, SPSS (.</a:t>
            </a:r>
            <a:r>
              <a:rPr lang="en-US" dirty="0" err="1"/>
              <a:t>sav</a:t>
            </a:r>
            <a:r>
              <a:rPr lang="en-US" dirty="0"/>
              <a:t>), </a:t>
            </a:r>
            <a:r>
              <a:rPr lang="en-US" dirty="0" err="1"/>
              <a:t>Stata</a:t>
            </a:r>
            <a:r>
              <a:rPr lang="en-US" dirty="0"/>
              <a:t> (.</a:t>
            </a:r>
            <a:r>
              <a:rPr lang="en-US" dirty="0" err="1"/>
              <a:t>dta</a:t>
            </a:r>
            <a:r>
              <a:rPr lang="en-US" dirty="0"/>
              <a:t>), Excel or other spread sheet format files, which can be converted to tab- or comma-delimited text), R (.txt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Text</a:t>
            </a:r>
            <a:r>
              <a:rPr lang="en-US" dirty="0">
                <a:solidFill>
                  <a:srgbClr val="A7C133"/>
                </a:solidFill>
              </a:rPr>
              <a:t>:</a:t>
            </a:r>
            <a:r>
              <a:rPr lang="en-US" dirty="0"/>
              <a:t> Adobe Portable Document Format (PDF/A, PDF) (.</a:t>
            </a:r>
            <a:r>
              <a:rPr lang="en-US" dirty="0" err="1"/>
              <a:t>pdf</a:t>
            </a:r>
            <a:r>
              <a:rPr lang="en-US" dirty="0"/>
              <a:t>), plain text data, ASCII (.txt), Rich Text Format (RTF) (.rtf), Microsoft Office and Open Office documents; </a:t>
            </a:r>
          </a:p>
          <a:p>
            <a:r>
              <a:rPr lang="en-US" dirty="0" smtClean="0">
                <a:solidFill>
                  <a:srgbClr val="A7C133"/>
                </a:solidFill>
              </a:rPr>
              <a:t>Audio</a:t>
            </a:r>
            <a:r>
              <a:rPr lang="en-US" dirty="0">
                <a:solidFill>
                  <a:srgbClr val="A7C133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/>
              <a:t>Waveform Audio Format (WAV) </a:t>
            </a:r>
            <a:r>
              <a:rPr lang="en-US" dirty="0"/>
              <a:t>(.wav) from Microsoft, Audio Interchange File Format (AIFF) (.</a:t>
            </a:r>
            <a:r>
              <a:rPr lang="en-US" dirty="0" err="1"/>
              <a:t>aif</a:t>
            </a:r>
            <a:r>
              <a:rPr lang="en-US" dirty="0"/>
              <a:t>) from Apple, FLAC (.</a:t>
            </a:r>
            <a:r>
              <a:rPr lang="en-US" dirty="0" err="1"/>
              <a:t>flac</a:t>
            </a:r>
            <a:r>
              <a:rPr lang="en-US" dirty="0"/>
              <a:t>); </a:t>
            </a:r>
          </a:p>
          <a:p>
            <a:r>
              <a:rPr lang="en-US" dirty="0" smtClean="0">
                <a:solidFill>
                  <a:srgbClr val="A7C133"/>
                </a:solidFill>
              </a:rPr>
              <a:t>Raster </a:t>
            </a:r>
            <a:r>
              <a:rPr lang="en-US" dirty="0">
                <a:solidFill>
                  <a:srgbClr val="A7C133"/>
                </a:solidFill>
              </a:rPr>
              <a:t>(bitmap) images:</a:t>
            </a:r>
            <a:r>
              <a:rPr lang="en-US" dirty="0"/>
              <a:t> </a:t>
            </a:r>
            <a:r>
              <a:rPr lang="en-US" b="1" dirty="0"/>
              <a:t>TIFF (.</a:t>
            </a:r>
            <a:r>
              <a:rPr lang="en-US" b="1" dirty="0" err="1"/>
              <a:t>tif</a:t>
            </a:r>
            <a:r>
              <a:rPr lang="en-US" b="1" dirty="0"/>
              <a:t>) </a:t>
            </a:r>
            <a:r>
              <a:rPr lang="en-US" dirty="0"/>
              <a:t>ideally version 6 uncompressed, JPEG (.jpeg, .jpg), PNG (.</a:t>
            </a:r>
            <a:r>
              <a:rPr lang="en-US" dirty="0" err="1"/>
              <a:t>png</a:t>
            </a:r>
            <a:r>
              <a:rPr lang="en-US" dirty="0"/>
              <a:t>), GIF (.gif) and BMP (.bmp) only when created in this format, Adobe Portable Document Format (PDF/A, PDF) (.</a:t>
            </a:r>
            <a:r>
              <a:rPr lang="en-US" dirty="0" err="1"/>
              <a:t>pdf</a:t>
            </a:r>
            <a:r>
              <a:rPr lang="en-US" dirty="0"/>
              <a:t>); </a:t>
            </a:r>
          </a:p>
          <a:p>
            <a:r>
              <a:rPr lang="en-US" dirty="0" smtClean="0">
                <a:solidFill>
                  <a:srgbClr val="A7C133"/>
                </a:solidFill>
              </a:rPr>
              <a:t>Vector </a:t>
            </a:r>
            <a:r>
              <a:rPr lang="en-US" dirty="0">
                <a:solidFill>
                  <a:srgbClr val="A7C133"/>
                </a:solidFill>
              </a:rPr>
              <a:t>images: </a:t>
            </a:r>
            <a:r>
              <a:rPr lang="en-US" dirty="0"/>
              <a:t>DFX (.</a:t>
            </a:r>
            <a:r>
              <a:rPr lang="en-US" dirty="0" err="1"/>
              <a:t>dfx</a:t>
            </a:r>
            <a:r>
              <a:rPr lang="en-US" dirty="0"/>
              <a:t>), SVG (.</a:t>
            </a:r>
            <a:r>
              <a:rPr lang="en-US" dirty="0" err="1"/>
              <a:t>svg</a:t>
            </a:r>
            <a:r>
              <a:rPr lang="en-US" dirty="0"/>
              <a:t>); </a:t>
            </a:r>
          </a:p>
          <a:p>
            <a:r>
              <a:rPr lang="is-IS" dirty="0" smtClean="0">
                <a:solidFill>
                  <a:srgbClr val="A7C133"/>
                </a:solidFill>
              </a:rPr>
              <a:t>Video</a:t>
            </a:r>
            <a:r>
              <a:rPr lang="is-IS" dirty="0">
                <a:solidFill>
                  <a:srgbClr val="A7C133"/>
                </a:solidFill>
              </a:rPr>
              <a:t>: </a:t>
            </a:r>
            <a:r>
              <a:rPr lang="is-IS" b="1" dirty="0"/>
              <a:t>MPEG-2 (.mpg2)</a:t>
            </a:r>
            <a:r>
              <a:rPr lang="is-IS" dirty="0"/>
              <a:t>, MPEG-4 (.mpg4), motion JPEG 2000 (.mj2). </a:t>
            </a:r>
          </a:p>
        </p:txBody>
      </p:sp>
    </p:spTree>
    <p:extLst>
      <p:ext uri="{BB962C8B-B14F-4D97-AF65-F5344CB8AC3E}">
        <p14:creationId xmlns:p14="http://schemas.microsoft.com/office/powerpoint/2010/main" val="225509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formats for AIPs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7C133"/>
                </a:solidFill>
              </a:rPr>
              <a:t>Tabular </a:t>
            </a:r>
            <a:r>
              <a:rPr lang="en-US" dirty="0">
                <a:solidFill>
                  <a:srgbClr val="A7C133"/>
                </a:solidFill>
              </a:rPr>
              <a:t>data: </a:t>
            </a:r>
            <a:r>
              <a:rPr lang="en-US" dirty="0"/>
              <a:t>Microsoft Excel File Format (XLS) (.</a:t>
            </a:r>
            <a:r>
              <a:rPr lang="en-US" dirty="0" err="1"/>
              <a:t>xls</a:t>
            </a:r>
            <a:r>
              <a:rPr lang="en-US" dirty="0"/>
              <a:t>), ASCII, Comma Separated Values (CSV) (.</a:t>
            </a:r>
            <a:r>
              <a:rPr lang="en-US" dirty="0" err="1"/>
              <a:t>csv</a:t>
            </a:r>
            <a:r>
              <a:rPr lang="en-US" dirty="0"/>
              <a:t>; .txt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Text</a:t>
            </a:r>
            <a:r>
              <a:rPr lang="en-US" dirty="0">
                <a:solidFill>
                  <a:srgbClr val="A7C133"/>
                </a:solidFill>
              </a:rPr>
              <a:t>: </a:t>
            </a:r>
            <a:r>
              <a:rPr lang="en-US" dirty="0"/>
              <a:t>Adobe Portable Document Format (PDF/A) (.</a:t>
            </a:r>
            <a:r>
              <a:rPr lang="en-US" dirty="0" err="1"/>
              <a:t>pdf</a:t>
            </a:r>
            <a:r>
              <a:rPr lang="en-US" dirty="0"/>
              <a:t>), XML (.xml), Standard </a:t>
            </a:r>
            <a:r>
              <a:rPr lang="en-US" dirty="0" err="1"/>
              <a:t>Generalised</a:t>
            </a:r>
            <a:r>
              <a:rPr lang="en-US" dirty="0"/>
              <a:t> Markup Language (SGML) (.</a:t>
            </a:r>
            <a:r>
              <a:rPr lang="en-US" dirty="0" err="1"/>
              <a:t>sgml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Audio</a:t>
            </a:r>
            <a:r>
              <a:rPr lang="en-US" dirty="0">
                <a:solidFill>
                  <a:srgbClr val="A7C133"/>
                </a:solidFill>
              </a:rPr>
              <a:t>: </a:t>
            </a:r>
            <a:r>
              <a:rPr lang="en-US" dirty="0"/>
              <a:t>Waveform Audio File Format (.wav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Raster </a:t>
            </a:r>
            <a:r>
              <a:rPr lang="en-US" dirty="0">
                <a:solidFill>
                  <a:srgbClr val="A7C133"/>
                </a:solidFill>
              </a:rPr>
              <a:t>(bitmap) images: </a:t>
            </a:r>
            <a:r>
              <a:rPr lang="en-US" dirty="0"/>
              <a:t>TIFF (.</a:t>
            </a:r>
            <a:r>
              <a:rPr lang="en-US" dirty="0" err="1"/>
              <a:t>tif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Vector </a:t>
            </a:r>
            <a:r>
              <a:rPr lang="en-US" dirty="0">
                <a:solidFill>
                  <a:srgbClr val="A7C133"/>
                </a:solidFill>
              </a:rPr>
              <a:t>images: </a:t>
            </a:r>
            <a:r>
              <a:rPr lang="en-US" dirty="0"/>
              <a:t>DFX (.</a:t>
            </a:r>
            <a:r>
              <a:rPr lang="en-US" dirty="0" err="1"/>
              <a:t>dfx</a:t>
            </a:r>
            <a:r>
              <a:rPr lang="en-US" dirty="0"/>
              <a:t>), SVG (.</a:t>
            </a:r>
            <a:r>
              <a:rPr lang="en-US" dirty="0" err="1"/>
              <a:t>svg</a:t>
            </a:r>
            <a:r>
              <a:rPr lang="en-US" dirty="0" smtClean="0"/>
              <a:t>)</a:t>
            </a:r>
            <a:endParaRPr lang="en-US" dirty="0"/>
          </a:p>
          <a:p>
            <a:r>
              <a:rPr lang="nl-NL" dirty="0" smtClean="0">
                <a:solidFill>
                  <a:srgbClr val="A7C133"/>
                </a:solidFill>
              </a:rPr>
              <a:t>Video</a:t>
            </a:r>
            <a:r>
              <a:rPr lang="nl-NL" dirty="0">
                <a:solidFill>
                  <a:srgbClr val="A7C133"/>
                </a:solidFill>
              </a:rPr>
              <a:t>: </a:t>
            </a:r>
            <a:r>
              <a:rPr lang="nl-NL" dirty="0"/>
              <a:t>MPEG-2 (.mpg2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56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formats for DIPs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7C133"/>
                </a:solidFill>
              </a:rPr>
              <a:t>Tabular </a:t>
            </a:r>
            <a:r>
              <a:rPr lang="en-US" dirty="0">
                <a:solidFill>
                  <a:srgbClr val="A7C133"/>
                </a:solidFill>
              </a:rPr>
              <a:t>data: </a:t>
            </a:r>
            <a:r>
              <a:rPr lang="en-US" dirty="0"/>
              <a:t>SPSS portable format (.</a:t>
            </a:r>
            <a:r>
              <a:rPr lang="en-US" dirty="0" err="1"/>
              <a:t>por</a:t>
            </a:r>
            <a:r>
              <a:rPr lang="en-US" dirty="0"/>
              <a:t>), SPSS (.</a:t>
            </a:r>
            <a:r>
              <a:rPr lang="en-US" dirty="0" err="1"/>
              <a:t>sav</a:t>
            </a:r>
            <a:r>
              <a:rPr lang="en-US" dirty="0"/>
              <a:t>), </a:t>
            </a:r>
            <a:r>
              <a:rPr lang="en-US" dirty="0" err="1"/>
              <a:t>Stata</a:t>
            </a:r>
            <a:r>
              <a:rPr lang="en-US" dirty="0"/>
              <a:t> (.</a:t>
            </a:r>
            <a:r>
              <a:rPr lang="en-US" dirty="0" err="1"/>
              <a:t>dta</a:t>
            </a:r>
            <a:r>
              <a:rPr lang="en-US" dirty="0"/>
              <a:t>), R (.txt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Text</a:t>
            </a:r>
            <a:r>
              <a:rPr lang="en-US" dirty="0">
                <a:solidFill>
                  <a:srgbClr val="A7C133"/>
                </a:solidFill>
              </a:rPr>
              <a:t>: </a:t>
            </a:r>
            <a:r>
              <a:rPr lang="en-US" dirty="0"/>
              <a:t>Adobe Portable Document Format (PDF) (.</a:t>
            </a:r>
            <a:r>
              <a:rPr lang="en-US" dirty="0" err="1"/>
              <a:t>pdf</a:t>
            </a:r>
            <a:r>
              <a:rPr lang="en-US" dirty="0"/>
              <a:t>), Rich Text Format (RTF) (.rtf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Audio</a:t>
            </a:r>
            <a:r>
              <a:rPr lang="en-US" dirty="0">
                <a:solidFill>
                  <a:srgbClr val="A7C133"/>
                </a:solidFill>
              </a:rPr>
              <a:t>: </a:t>
            </a:r>
            <a:r>
              <a:rPr lang="en-US" dirty="0"/>
              <a:t>MP3 (.mp3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A7C133"/>
                </a:solidFill>
              </a:rPr>
              <a:t>Raster </a:t>
            </a:r>
            <a:r>
              <a:rPr lang="en-US" dirty="0">
                <a:solidFill>
                  <a:srgbClr val="A7C133"/>
                </a:solidFill>
              </a:rPr>
              <a:t>(bitmap) images: </a:t>
            </a:r>
            <a:r>
              <a:rPr lang="en-US" dirty="0"/>
              <a:t>JPEG (.jpg) </a:t>
            </a:r>
          </a:p>
          <a:p>
            <a:r>
              <a:rPr lang="en-US" dirty="0" smtClean="0">
                <a:solidFill>
                  <a:srgbClr val="A7C133"/>
                </a:solidFill>
              </a:rPr>
              <a:t>Vector </a:t>
            </a:r>
            <a:r>
              <a:rPr lang="en-US" dirty="0">
                <a:solidFill>
                  <a:srgbClr val="A7C133"/>
                </a:solidFill>
              </a:rPr>
              <a:t>images: </a:t>
            </a:r>
            <a:r>
              <a:rPr lang="en-US" dirty="0"/>
              <a:t>DFX (.</a:t>
            </a:r>
            <a:r>
              <a:rPr lang="en-US" dirty="0" err="1"/>
              <a:t>dfx</a:t>
            </a:r>
            <a:r>
              <a:rPr lang="en-US" dirty="0"/>
              <a:t>), SVG (.</a:t>
            </a:r>
            <a:r>
              <a:rPr lang="en-US" dirty="0" err="1"/>
              <a:t>svg</a:t>
            </a:r>
            <a:r>
              <a:rPr lang="en-US" dirty="0" smtClean="0"/>
              <a:t>)</a:t>
            </a:r>
            <a:endParaRPr lang="en-US" dirty="0"/>
          </a:p>
          <a:p>
            <a:r>
              <a:rPr lang="nl-NL" dirty="0" smtClean="0">
                <a:solidFill>
                  <a:srgbClr val="A7C133"/>
                </a:solidFill>
              </a:rPr>
              <a:t>Video</a:t>
            </a:r>
            <a:r>
              <a:rPr lang="nl-NL" dirty="0">
                <a:solidFill>
                  <a:srgbClr val="A7C133"/>
                </a:solidFill>
              </a:rPr>
              <a:t>: </a:t>
            </a:r>
            <a:r>
              <a:rPr lang="nl-NL" dirty="0"/>
              <a:t>MPEG-4 (.mpg4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92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term </a:t>
            </a:r>
            <a:r>
              <a:rPr lang="en-GB" dirty="0" smtClean="0"/>
              <a:t>preservation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n-US" dirty="0" smtClean="0"/>
              <a:t>Digital preservation approaches when the data is obsolete</a:t>
            </a:r>
          </a:p>
          <a:p>
            <a:r>
              <a:rPr lang="en-US" dirty="0" smtClean="0"/>
              <a:t>Migration </a:t>
            </a:r>
            <a:endParaRPr lang="en-US" dirty="0"/>
          </a:p>
          <a:p>
            <a:r>
              <a:rPr lang="en-US" dirty="0"/>
              <a:t>Emulation </a:t>
            </a:r>
          </a:p>
          <a:p>
            <a:r>
              <a:rPr lang="en-US" dirty="0"/>
              <a:t>Technology preservation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Changing the format of a file to ensure the information content can be read </a:t>
            </a:r>
            <a:endParaRPr lang="en-US" dirty="0"/>
          </a:p>
          <a:p>
            <a:r>
              <a:rPr lang="en-GB" dirty="0"/>
              <a:t>Convert digital object from one format to </a:t>
            </a:r>
            <a:r>
              <a:rPr lang="en-GB" dirty="0" smtClean="0"/>
              <a:t>another, </a:t>
            </a:r>
            <a:r>
              <a:rPr lang="en-GB" dirty="0"/>
              <a:t>so a current process can render it </a:t>
            </a:r>
            <a:endParaRPr lang="en-US" dirty="0"/>
          </a:p>
          <a:p>
            <a:endParaRPr lang="en-US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685800" y="3962400"/>
            <a:ext cx="3124200" cy="1905000"/>
          </a:xfrm>
          <a:prstGeom prst="borderCallout1">
            <a:avLst>
              <a:gd name="adj1" fmla="val -2659"/>
              <a:gd name="adj2" fmla="val 50468"/>
              <a:gd name="adj3" fmla="val -40775"/>
              <a:gd name="adj4" fmla="val 66282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1148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Can retain ‘look and feel’ of original digital object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Data maintained in current and accessible format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Widely used; procedures exist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Conversion software exists 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4800600" y="3962400"/>
            <a:ext cx="3505200" cy="1905000"/>
          </a:xfrm>
          <a:prstGeom prst="borderCallout1">
            <a:avLst>
              <a:gd name="adj1" fmla="val -925"/>
              <a:gd name="adj2" fmla="val 48794"/>
              <a:gd name="adj3" fmla="val -41604"/>
              <a:gd name="adj4" fmla="val 32279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Potential losses: formatting, data, functionality, look and feel </a:t>
            </a:r>
            <a:endParaRPr lang="en-US" sz="1600" dirty="0" smtClean="0">
              <a:solidFill>
                <a:srgbClr val="404548"/>
              </a:solidFill>
              <a:cs typeface="Arial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600" dirty="0"/>
              <a:t>Extra work </a:t>
            </a:r>
            <a:r>
              <a:rPr lang="en-GB" sz="1600" dirty="0" smtClean="0"/>
              <a:t>need for </a:t>
            </a:r>
            <a:r>
              <a:rPr lang="en-GB" sz="1600" dirty="0"/>
              <a:t>each format type </a:t>
            </a:r>
            <a:endParaRPr lang="en-GB" sz="1600" dirty="0" smtClean="0"/>
          </a:p>
          <a:p>
            <a:pPr marL="171450" indent="-171450">
              <a:buFont typeface="Arial"/>
              <a:buChar char="•"/>
            </a:pPr>
            <a:r>
              <a:rPr lang="en-GB" sz="1600" dirty="0"/>
              <a:t>Plan and implement work cycles </a:t>
            </a:r>
            <a:endParaRPr lang="en-GB" sz="1600" dirty="0" smtClean="0"/>
          </a:p>
          <a:p>
            <a:pPr marL="171450" indent="-171450">
              <a:buFont typeface="Arial"/>
              <a:buChar char="•"/>
            </a:pPr>
            <a:r>
              <a:rPr lang="en-GB" sz="1600" dirty="0"/>
              <a:t>Needs preservation metadata </a:t>
            </a: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rgbClr val="404548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0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PROS</a:t>
            </a:r>
            <a:endParaRPr lang="en-US" b="1" dirty="0">
              <a:solidFill>
                <a:srgbClr val="A7C1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581400"/>
            <a:ext cx="72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CONS</a:t>
            </a:r>
            <a:endParaRPr lang="en-US" b="1" dirty="0">
              <a:solidFill>
                <a:srgbClr val="A7C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- </a:t>
            </a:r>
            <a:r>
              <a:rPr lang="en-GB" dirty="0"/>
              <a:t>Things to consider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File </a:t>
            </a:r>
            <a:r>
              <a:rPr lang="en-GB" dirty="0"/>
              <a:t>made by migration is a new copy </a:t>
            </a:r>
          </a:p>
          <a:p>
            <a:r>
              <a:rPr lang="en-GB" dirty="0"/>
              <a:t>Always keep the original </a:t>
            </a:r>
          </a:p>
          <a:p>
            <a:r>
              <a:rPr lang="en-GB" dirty="0"/>
              <a:t>How many migrations will you </a:t>
            </a:r>
            <a:r>
              <a:rPr lang="en-GB" dirty="0" smtClean="0"/>
              <a:t>keep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0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the source in its original format </a:t>
            </a:r>
            <a:endParaRPr lang="en-US" dirty="0"/>
          </a:p>
          <a:p>
            <a:r>
              <a:rPr lang="en-GB" dirty="0"/>
              <a:t>Attempt to recreate the process to replay the performance on current computers </a:t>
            </a:r>
            <a:endParaRPr lang="en-US" dirty="0"/>
          </a:p>
          <a:p>
            <a:pPr marL="1588" indent="0">
              <a:buNone/>
            </a:pPr>
            <a:r>
              <a:rPr lang="en-GB" dirty="0"/>
              <a:t>e.g. virtual machine with the OS and </a:t>
            </a:r>
            <a:r>
              <a:rPr lang="en-GB" dirty="0" smtClean="0"/>
              <a:t>application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685800" y="3962400"/>
            <a:ext cx="3124200" cy="1905000"/>
          </a:xfrm>
          <a:prstGeom prst="borderCallout1">
            <a:avLst>
              <a:gd name="adj1" fmla="val -2659"/>
              <a:gd name="adj2" fmla="val 50468"/>
              <a:gd name="adj3" fmla="val -28653"/>
              <a:gd name="adj4" fmla="val 62587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114800"/>
            <a:ext cx="29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Original data not altered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May be more authentic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Maintains integrity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Efficient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One emulator solves many problems </a:t>
            </a:r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rgbClr val="404548"/>
              </a:solidFill>
              <a:cs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4800600" y="3962400"/>
            <a:ext cx="3505200" cy="1905000"/>
          </a:xfrm>
          <a:prstGeom prst="borderCallout1">
            <a:avLst>
              <a:gd name="adj1" fmla="val -925"/>
              <a:gd name="adj2" fmla="val 48794"/>
              <a:gd name="adj3" fmla="val -30695"/>
              <a:gd name="adj4" fmla="val 33597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Technically complex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Need to preserve old applications and operating systems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Emulator itself will have to be preserved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Needs updates </a:t>
            </a:r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rgbClr val="404548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0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PROS</a:t>
            </a:r>
            <a:endParaRPr lang="en-US" b="1" dirty="0">
              <a:solidFill>
                <a:srgbClr val="A7C1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581400"/>
            <a:ext cx="72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CONS</a:t>
            </a:r>
            <a:endParaRPr lang="en-US" b="1" dirty="0">
              <a:solidFill>
                <a:srgbClr val="A7C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1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Open Archival Information System model</a:t>
            </a:r>
          </a:p>
        </p:txBody>
      </p:sp>
      <p:pic>
        <p:nvPicPr>
          <p:cNvPr id="8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1676400"/>
            <a:ext cx="2743200" cy="685800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preservation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the digital object AND all hardware / software necessary for performance </a:t>
            </a:r>
            <a:endParaRPr lang="en-US" dirty="0"/>
          </a:p>
          <a:p>
            <a:r>
              <a:rPr lang="en-GB" dirty="0"/>
              <a:t>Keep the environment </a:t>
            </a:r>
            <a:endParaRPr lang="en-US" dirty="0"/>
          </a:p>
          <a:p>
            <a:pPr marL="1588" indent="0">
              <a:buNone/>
            </a:pPr>
            <a:r>
              <a:rPr lang="en-GB" dirty="0" smtClean="0"/>
              <a:t>(Maintain </a:t>
            </a:r>
            <a:r>
              <a:rPr lang="en-GB" dirty="0"/>
              <a:t>a computer </a:t>
            </a:r>
            <a:r>
              <a:rPr lang="en-GB" dirty="0" smtClean="0"/>
              <a:t>museum :) </a:t>
            </a:r>
            <a:endParaRPr lang="en-US" dirty="0"/>
          </a:p>
          <a:p>
            <a:endParaRPr lang="en-US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685800" y="3962400"/>
            <a:ext cx="3124200" cy="1905000"/>
          </a:xfrm>
          <a:prstGeom prst="borderCallout1">
            <a:avLst>
              <a:gd name="adj1" fmla="val -2659"/>
              <a:gd name="adj2" fmla="val 50468"/>
              <a:gd name="adj3" fmla="val -28653"/>
              <a:gd name="adj4" fmla="val 62587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1148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Arguably effective and “obvious” 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 bwMode="auto">
          <a:xfrm>
            <a:off x="4800600" y="3962400"/>
            <a:ext cx="3505200" cy="2209800"/>
          </a:xfrm>
          <a:prstGeom prst="borderCallout1">
            <a:avLst>
              <a:gd name="adj1" fmla="val -925"/>
              <a:gd name="adj2" fmla="val 48794"/>
              <a:gd name="adj3" fmla="val -30695"/>
              <a:gd name="adj4" fmla="val 33597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4038600"/>
            <a:ext cx="32766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Requires commitment to finding, acquiring, programming, maintaining old hardware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Machines and computer chips will degrade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Technical support is not guaranteed </a:t>
            </a:r>
            <a:endParaRPr lang="en-US" sz="1600" dirty="0" smtClean="0">
              <a:solidFill>
                <a:srgbClr val="404548"/>
              </a:solidFill>
              <a:cs typeface="Arial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solidFill>
                  <a:srgbClr val="404548"/>
                </a:solidFill>
                <a:cs typeface="Arial" charset="0"/>
              </a:rPr>
              <a:t>Space!</a:t>
            </a:r>
            <a:endParaRPr lang="en-US" sz="1600" dirty="0">
              <a:solidFill>
                <a:srgbClr val="404548"/>
              </a:solidFill>
              <a:cs typeface="Arial" charset="0"/>
            </a:endParaRPr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rgbClr val="404548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0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PROS</a:t>
            </a:r>
            <a:endParaRPr lang="en-US" b="1" dirty="0">
              <a:solidFill>
                <a:srgbClr val="A7C1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581400"/>
            <a:ext cx="72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C133"/>
                </a:solidFill>
              </a:rPr>
              <a:t>CONS</a:t>
            </a:r>
            <a:endParaRPr lang="en-US" b="1" dirty="0">
              <a:solidFill>
                <a:srgbClr val="A7C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strategy/policies – things to consider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it a strategy your organisation can work with? </a:t>
            </a:r>
            <a:endParaRPr lang="en-US" dirty="0"/>
          </a:p>
          <a:p>
            <a:r>
              <a:rPr lang="en-GB" dirty="0"/>
              <a:t>Is it sustainable? </a:t>
            </a:r>
            <a:endParaRPr lang="en-US" dirty="0"/>
          </a:p>
          <a:p>
            <a:r>
              <a:rPr lang="en-GB" dirty="0"/>
              <a:t>What are the cost implications? </a:t>
            </a:r>
            <a:endParaRPr lang="en-US" dirty="0"/>
          </a:p>
          <a:p>
            <a:r>
              <a:rPr lang="en-GB" dirty="0"/>
              <a:t>What do you need to plan for? </a:t>
            </a:r>
            <a:endParaRPr lang="en-US" dirty="0"/>
          </a:p>
          <a:p>
            <a:r>
              <a:rPr lang="en-GB" dirty="0"/>
              <a:t>What could happen in the long term? </a:t>
            </a:r>
            <a:endParaRPr lang="en-US" dirty="0"/>
          </a:p>
          <a:p>
            <a:r>
              <a:rPr lang="en-GB" dirty="0"/>
              <a:t>What about the needs of your user community? </a:t>
            </a:r>
            <a:endParaRPr lang="en-US" dirty="0"/>
          </a:p>
          <a:p>
            <a:r>
              <a:rPr lang="en-GB" dirty="0"/>
              <a:t>How it’s done in similar </a:t>
            </a:r>
            <a:r>
              <a:rPr lang="en-GB" dirty="0" smtClean="0"/>
              <a:t>institutions?</a:t>
            </a:r>
            <a:endParaRPr lang="en-US" dirty="0"/>
          </a:p>
          <a:p>
            <a:r>
              <a:rPr lang="en-GB" dirty="0"/>
              <a:t>Are there some standards you should </a:t>
            </a:r>
            <a:r>
              <a:rPr lang="en-GB" dirty="0" smtClean="0"/>
              <a:t>follow?</a:t>
            </a:r>
            <a:endParaRPr lang="en-US" dirty="0"/>
          </a:p>
          <a:p>
            <a:pPr marL="15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Risks affecting your organisation </a:t>
            </a:r>
            <a:endParaRPr lang="en-US" dirty="0"/>
          </a:p>
          <a:p>
            <a:r>
              <a:rPr lang="en-GB" dirty="0"/>
              <a:t>Risks in your repository </a:t>
            </a:r>
            <a:endParaRPr lang="en-US" dirty="0"/>
          </a:p>
          <a:p>
            <a:r>
              <a:rPr lang="en-GB" dirty="0"/>
              <a:t>Risks in using certain tools </a:t>
            </a:r>
            <a:endParaRPr lang="en-US" dirty="0"/>
          </a:p>
          <a:p>
            <a:r>
              <a:rPr lang="en-GB" dirty="0"/>
              <a:t>Procedures for dealing with risk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8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</a:t>
            </a:r>
            <a:r>
              <a:rPr lang="en-GB" dirty="0"/>
              <a:t>of access permissions and restrictions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88" indent="0">
              <a:buNone/>
            </a:pPr>
            <a:r>
              <a:rPr lang="en-US" dirty="0" smtClean="0">
                <a:solidFill>
                  <a:srgbClr val="A7C133"/>
                </a:solidFill>
              </a:rPr>
              <a:t>Data deposit agreement</a:t>
            </a:r>
          </a:p>
          <a:p>
            <a:r>
              <a:rPr lang="en-US" dirty="0" smtClean="0"/>
              <a:t>Describes the </a:t>
            </a:r>
            <a:r>
              <a:rPr lang="en-US" dirty="0"/>
              <a:t>legal </a:t>
            </a:r>
            <a:r>
              <a:rPr lang="en-US" dirty="0" smtClean="0"/>
              <a:t>framework </a:t>
            </a:r>
            <a:r>
              <a:rPr lang="en-US" dirty="0"/>
              <a:t>under which material is deposited and states the rights and responsibilities of </a:t>
            </a:r>
            <a:r>
              <a:rPr lang="en-US" dirty="0" smtClean="0"/>
              <a:t>both parties – the </a:t>
            </a:r>
            <a:r>
              <a:rPr lang="en-US" dirty="0"/>
              <a:t>depositor and the archive </a:t>
            </a:r>
            <a:r>
              <a:rPr lang="en-US" dirty="0" smtClean="0"/>
              <a:t>– regarding copyright </a:t>
            </a:r>
            <a:r>
              <a:rPr lang="en-US" dirty="0"/>
              <a:t>and ownership of the data and the </a:t>
            </a:r>
            <a:r>
              <a:rPr lang="en-US" dirty="0" smtClean="0"/>
              <a:t>access conditions</a:t>
            </a:r>
          </a:p>
          <a:p>
            <a:r>
              <a:rPr lang="en-US" dirty="0" smtClean="0"/>
              <a:t>Covers usage </a:t>
            </a:r>
            <a:r>
              <a:rPr lang="en-US" dirty="0"/>
              <a:t>rights, authenticity, data protection responsibilities, and </a:t>
            </a:r>
            <a:r>
              <a:rPr lang="en-US" dirty="0" smtClean="0"/>
              <a:t>disposal</a:t>
            </a:r>
          </a:p>
          <a:p>
            <a:pPr marL="1588" indent="0">
              <a:buNone/>
            </a:pPr>
            <a:r>
              <a:rPr lang="en-US" dirty="0" smtClean="0">
                <a:solidFill>
                  <a:srgbClr val="A7C133"/>
                </a:solidFill>
              </a:rPr>
              <a:t>End user license</a:t>
            </a:r>
            <a:endParaRPr lang="en-US" dirty="0">
              <a:solidFill>
                <a:srgbClr val="A7C133"/>
              </a:solidFill>
            </a:endParaRPr>
          </a:p>
          <a:p>
            <a:r>
              <a:rPr lang="en-US" dirty="0" smtClean="0"/>
              <a:t>Describes </a:t>
            </a:r>
            <a:r>
              <a:rPr lang="en-US" dirty="0"/>
              <a:t>the legal framework under which the material </a:t>
            </a:r>
            <a:r>
              <a:rPr lang="en-US" dirty="0" smtClean="0"/>
              <a:t>is </a:t>
            </a:r>
            <a:r>
              <a:rPr lang="en-US" dirty="0"/>
              <a:t>distributed. </a:t>
            </a:r>
          </a:p>
          <a:p>
            <a:r>
              <a:rPr lang="en-US" dirty="0" smtClean="0"/>
              <a:t>Conditions </a:t>
            </a:r>
            <a:r>
              <a:rPr lang="en-US" dirty="0"/>
              <a:t>under which a </a:t>
            </a:r>
            <a:r>
              <a:rPr lang="en-US" dirty="0" smtClean="0"/>
              <a:t>user is </a:t>
            </a:r>
            <a:r>
              <a:rPr lang="en-US" dirty="0"/>
              <a:t>granted access to data and how they </a:t>
            </a:r>
            <a:r>
              <a:rPr lang="en-US" dirty="0" smtClean="0"/>
              <a:t>may </a:t>
            </a:r>
            <a:r>
              <a:rPr lang="en-US" dirty="0"/>
              <a:t>use those data</a:t>
            </a:r>
          </a:p>
          <a:p>
            <a:endParaRPr lang="en-US" dirty="0"/>
          </a:p>
          <a:p>
            <a:pPr marL="158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1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watch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</a:t>
            </a:r>
            <a:r>
              <a:rPr lang="en-US" dirty="0"/>
              <a:t>process</a:t>
            </a:r>
            <a:endParaRPr lang="en-US" dirty="0" smtClean="0"/>
          </a:p>
          <a:p>
            <a:r>
              <a:rPr lang="en-US" dirty="0" smtClean="0"/>
              <a:t>Define a </a:t>
            </a:r>
            <a:r>
              <a:rPr lang="en-US" dirty="0"/>
              <a:t>technology watch </a:t>
            </a:r>
            <a:r>
              <a:rPr lang="en-US" dirty="0" smtClean="0"/>
              <a:t>scheme </a:t>
            </a:r>
            <a:r>
              <a:rPr lang="en-US" dirty="0"/>
              <a:t>for monitoring developments and advances in the digital preservation </a:t>
            </a:r>
            <a:r>
              <a:rPr lang="en-US" dirty="0" smtClean="0"/>
              <a:t>area and Designed Community</a:t>
            </a:r>
          </a:p>
          <a:p>
            <a:r>
              <a:rPr lang="en-US" dirty="0" smtClean="0"/>
              <a:t>Write reports</a:t>
            </a:r>
          </a:p>
          <a:p>
            <a:r>
              <a:rPr lang="en-US" dirty="0" smtClean="0"/>
              <a:t>Define strategy and </a:t>
            </a:r>
            <a:r>
              <a:rPr lang="en-US" smtClean="0"/>
              <a:t>future policies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73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0" name="Picture 9" descr="questions-nur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1733"/>
            <a:ext cx="7010400" cy="510062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Preservation Planning</a:t>
            </a:r>
            <a:endParaRPr lang="en-US" sz="3600" dirty="0"/>
          </a:p>
        </p:txBody>
      </p:sp>
      <p:pic>
        <p:nvPicPr>
          <p:cNvPr id="6" name="Picture 5" descr="Preservation Planning-Proc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functionalities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</a:t>
            </a:r>
            <a:r>
              <a:rPr lang="en-GB" dirty="0"/>
              <a:t>the environment </a:t>
            </a:r>
            <a:r>
              <a:rPr lang="en-US" dirty="0"/>
              <a:t> </a:t>
            </a:r>
          </a:p>
          <a:p>
            <a:r>
              <a:rPr lang="en-GB" dirty="0"/>
              <a:t>Provide recommendations and preservation plans</a:t>
            </a:r>
            <a:r>
              <a:rPr lang="en-US" dirty="0"/>
              <a:t> </a:t>
            </a:r>
          </a:p>
          <a:p>
            <a:r>
              <a:rPr lang="en-US" dirty="0" smtClean="0"/>
              <a:t>Create/maintain policies</a:t>
            </a:r>
            <a:endParaRPr lang="en-US" dirty="0"/>
          </a:p>
          <a:p>
            <a:r>
              <a:rPr lang="en-US" dirty="0"/>
              <a:t>Technology watch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5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 the environment  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Monitor the </a:t>
            </a:r>
            <a:r>
              <a:rPr lang="en-GB" dirty="0" smtClean="0"/>
              <a:t>user community, user </a:t>
            </a:r>
            <a:r>
              <a:rPr lang="en-GB" dirty="0"/>
              <a:t>preferences </a:t>
            </a:r>
            <a:endParaRPr lang="en-US" dirty="0"/>
          </a:p>
          <a:p>
            <a:r>
              <a:rPr lang="en-GB" dirty="0"/>
              <a:t>Gathering information from users </a:t>
            </a:r>
            <a:endParaRPr lang="en-US" dirty="0"/>
          </a:p>
          <a:p>
            <a:r>
              <a:rPr lang="en-GB" dirty="0"/>
              <a:t>Online survey tools </a:t>
            </a:r>
            <a:endParaRPr lang="en-US" dirty="0"/>
          </a:p>
          <a:p>
            <a:r>
              <a:rPr lang="en-GB" dirty="0"/>
              <a:t>Focus groups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 the environment  </a:t>
            </a:r>
            <a:endParaRPr lang="en-GB" dirty="0"/>
          </a:p>
        </p:txBody>
      </p:sp>
      <p:pic>
        <p:nvPicPr>
          <p:cNvPr id="12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4933"/>
            <a:ext cx="6624298" cy="4681067"/>
          </a:xfrm>
        </p:spPr>
      </p:pic>
      <p:sp>
        <p:nvSpPr>
          <p:cNvPr id="13" name="Line Callout 1 12"/>
          <p:cNvSpPr/>
          <p:nvPr/>
        </p:nvSpPr>
        <p:spPr bwMode="auto">
          <a:xfrm>
            <a:off x="3109664" y="3243733"/>
            <a:ext cx="2667000" cy="1709267"/>
          </a:xfrm>
          <a:prstGeom prst="borderCallout1">
            <a:avLst>
              <a:gd name="adj1" fmla="val 49378"/>
              <a:gd name="adj2" fmla="val -942"/>
              <a:gd name="adj3" fmla="val -65486"/>
              <a:gd name="adj4" fmla="val -60569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5864" y="3396133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Develop preservation strategies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Develop standards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Design </a:t>
            </a:r>
            <a:r>
              <a:rPr lang="en-US" sz="1600" dirty="0" smtClean="0">
                <a:solidFill>
                  <a:srgbClr val="404548"/>
                </a:solidFill>
                <a:cs typeface="Arial" charset="0"/>
              </a:rPr>
              <a:t>Information Package</a:t>
            </a:r>
            <a:endParaRPr lang="en-US" sz="1600" dirty="0">
              <a:solidFill>
                <a:srgbClr val="40454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0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 the environment  </a:t>
            </a:r>
            <a:endParaRPr lang="en-GB" dirty="0"/>
          </a:p>
        </p:txBody>
      </p:sp>
      <p:pic>
        <p:nvPicPr>
          <p:cNvPr id="9" name="Content Placeholder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8" y="982234"/>
            <a:ext cx="7128792" cy="5037566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 bwMode="auto">
          <a:xfrm>
            <a:off x="1447800" y="3352800"/>
            <a:ext cx="2667000" cy="1524000"/>
          </a:xfrm>
          <a:prstGeom prst="borderCallout1">
            <a:avLst>
              <a:gd name="adj1" fmla="val 48856"/>
              <a:gd name="adj2" fmla="val 100357"/>
              <a:gd name="adj3" fmla="val -98047"/>
              <a:gd name="adj4" fmla="val 183587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350520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Monitor the community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What do they want?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Monitor technology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How can we deliver data?</a:t>
            </a:r>
          </a:p>
        </p:txBody>
      </p:sp>
    </p:spTree>
    <p:extLst>
      <p:ext uri="{BB962C8B-B14F-4D97-AF65-F5344CB8AC3E}">
        <p14:creationId xmlns:p14="http://schemas.microsoft.com/office/powerpoint/2010/main" val="49045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Preservation plans and 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File formats</a:t>
            </a:r>
          </a:p>
          <a:p>
            <a:r>
              <a:rPr lang="en-GB" dirty="0"/>
              <a:t>Information Package design</a:t>
            </a:r>
          </a:p>
          <a:p>
            <a:r>
              <a:rPr lang="en-GB" dirty="0" smtClean="0"/>
              <a:t>Long term preservation</a:t>
            </a:r>
          </a:p>
          <a:p>
            <a:r>
              <a:rPr lang="en-GB" dirty="0" smtClean="0"/>
              <a:t>Risk management</a:t>
            </a:r>
          </a:p>
          <a:p>
            <a:r>
              <a:rPr lang="en-GB" dirty="0"/>
              <a:t>Management of access permissions and restrictions</a:t>
            </a:r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formats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File formats </a:t>
            </a:r>
            <a:r>
              <a:rPr lang="en-GB" dirty="0"/>
              <a:t>encode information into a form that can only be processed and rendered by very specific combinations of hardware and software </a:t>
            </a:r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file_form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77" y="3048000"/>
            <a:ext cx="3903423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8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Is All Too Much by Peter Walsh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A7C034"/>
      </a:hlink>
      <a:folHlink>
        <a:srgbClr val="D4D6D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1393</Words>
  <Application>Microsoft Macintosh PowerPoint</Application>
  <PresentationFormat>On-screen Show (4:3)</PresentationFormat>
  <Paragraphs>248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It Is All Too Much by Peter Walsh</vt:lpstr>
      <vt:lpstr>Preservation Planning</vt:lpstr>
      <vt:lpstr>The Open Archival Information System model</vt:lpstr>
      <vt:lpstr>Preservation Planning</vt:lpstr>
      <vt:lpstr>Main functionalities</vt:lpstr>
      <vt:lpstr>Monitor the environment  </vt:lpstr>
      <vt:lpstr>Monitor the environment  </vt:lpstr>
      <vt:lpstr>Monitor the environment  </vt:lpstr>
      <vt:lpstr>Preservation plans and policies</vt:lpstr>
      <vt:lpstr>File formats</vt:lpstr>
      <vt:lpstr>Why a data archive should be concerned with file formats?</vt:lpstr>
      <vt:lpstr>Criteria for selecting target formats</vt:lpstr>
      <vt:lpstr>Information Package design</vt:lpstr>
      <vt:lpstr>File formats for SIPs </vt:lpstr>
      <vt:lpstr>File formats for AIPs </vt:lpstr>
      <vt:lpstr>File formats for DIPs </vt:lpstr>
      <vt:lpstr>Long term preservation</vt:lpstr>
      <vt:lpstr>Migration</vt:lpstr>
      <vt:lpstr>Migration - Things to consider </vt:lpstr>
      <vt:lpstr>Emulation </vt:lpstr>
      <vt:lpstr>Technology preservation </vt:lpstr>
      <vt:lpstr>Preservation strategy/policies – things to consider</vt:lpstr>
      <vt:lpstr>Risk management</vt:lpstr>
      <vt:lpstr>Management of access permissions and restrictions</vt:lpstr>
      <vt:lpstr>Technology watch </vt:lpstr>
      <vt:lpstr>Questions?</vt:lpstr>
      <vt:lpstr>PowerPoint Presentation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 template</dc:title>
  <dc:subject/>
  <dc:creator>Bojana Tasic</dc:creator>
  <cp:keywords/>
  <dc:description/>
  <cp:lastModifiedBy>Bojana Tasic</cp:lastModifiedBy>
  <cp:revision>298</cp:revision>
  <dcterms:created xsi:type="dcterms:W3CDTF">2010-05-18T20:31:16Z</dcterms:created>
  <dcterms:modified xsi:type="dcterms:W3CDTF">2015-10-09T16:05:27Z</dcterms:modified>
  <cp:category/>
</cp:coreProperties>
</file>