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9" r:id="rId2"/>
    <p:sldId id="288" r:id="rId3"/>
    <p:sldId id="272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548"/>
    <a:srgbClr val="D4D6D2"/>
    <a:srgbClr val="7B838F"/>
    <a:srgbClr val="A7C133"/>
    <a:srgbClr val="89B78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065" autoAdjust="0"/>
  </p:normalViewPr>
  <p:slideViewPr>
    <p:cSldViewPr showGuides="1">
      <p:cViewPr>
        <p:scale>
          <a:sx n="110" d="100"/>
          <a:sy n="110" d="100"/>
        </p:scale>
        <p:origin x="-3504" y="-4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747" y="-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4EF240-4D7A-4688-A8C2-8FD26334087C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9A2B3A8-194E-4DE8-97AE-0F1C2CD8BA67}">
      <dgm:prSet phldrT="[Text]"/>
      <dgm:spPr>
        <a:solidFill>
          <a:srgbClr val="D4D6D2"/>
        </a:solidFill>
        <a:ln>
          <a:solidFill>
            <a:srgbClr val="D4D6D2"/>
          </a:solidFill>
        </a:ln>
      </dgm:spPr>
      <dgm:t>
        <a:bodyPr anchor="t"/>
        <a:lstStyle/>
        <a:p>
          <a:r>
            <a:rPr lang="en-US" dirty="0" smtClean="0"/>
            <a:t>1</a:t>
          </a:r>
          <a:endParaRPr lang="en-US" dirty="0"/>
        </a:p>
      </dgm:t>
    </dgm:pt>
    <dgm:pt modelId="{A91E7320-F383-44B3-A1E8-777899FB1C00}" type="parTrans" cxnId="{6AEF5282-25E5-49A7-8A52-A9CF12C2BBFF}">
      <dgm:prSet/>
      <dgm:spPr/>
      <dgm:t>
        <a:bodyPr/>
        <a:lstStyle/>
        <a:p>
          <a:endParaRPr lang="en-US"/>
        </a:p>
      </dgm:t>
    </dgm:pt>
    <dgm:pt modelId="{FCC34DE7-1DD9-4601-91D7-FEF1EFD9F05D}" type="sibTrans" cxnId="{6AEF5282-25E5-49A7-8A52-A9CF12C2BBFF}">
      <dgm:prSet/>
      <dgm:spPr/>
      <dgm:t>
        <a:bodyPr/>
        <a:lstStyle/>
        <a:p>
          <a:endParaRPr lang="en-US"/>
        </a:p>
      </dgm:t>
    </dgm:pt>
    <dgm:pt modelId="{247DE291-E288-4C09-BC02-1DD8F7DDE4B5}">
      <dgm:prSet phldrT="[Text]"/>
      <dgm:spPr>
        <a:ln>
          <a:solidFill>
            <a:srgbClr val="D4D6D2"/>
          </a:solidFill>
        </a:ln>
      </dgm:spPr>
      <dgm:t>
        <a:bodyPr/>
        <a:lstStyle/>
        <a:p>
          <a:r>
            <a:rPr lang="en-US" dirty="0" smtClean="0"/>
            <a:t>Things happen: </a:t>
          </a:r>
          <a:r>
            <a:rPr lang="en-US" b="1" dirty="0" smtClean="0">
              <a:solidFill>
                <a:srgbClr val="A7C133"/>
              </a:solidFill>
            </a:rPr>
            <a:t>Functional Entities </a:t>
          </a:r>
          <a:endParaRPr lang="en-US" b="1" dirty="0">
            <a:solidFill>
              <a:srgbClr val="A7C133"/>
            </a:solidFill>
            <a:latin typeface="Arial Narrow"/>
            <a:cs typeface="Arial Narrow"/>
          </a:endParaRPr>
        </a:p>
      </dgm:t>
    </dgm:pt>
    <dgm:pt modelId="{47106615-D463-4EEC-AAD2-494EE11BB37B}" type="parTrans" cxnId="{22348BF6-0D26-497F-81B6-C3540A0CB746}">
      <dgm:prSet/>
      <dgm:spPr/>
      <dgm:t>
        <a:bodyPr/>
        <a:lstStyle/>
        <a:p>
          <a:endParaRPr lang="en-US"/>
        </a:p>
      </dgm:t>
    </dgm:pt>
    <dgm:pt modelId="{3A2A71FC-998B-47D9-9843-8D886430829A}" type="sibTrans" cxnId="{22348BF6-0D26-497F-81B6-C3540A0CB746}">
      <dgm:prSet/>
      <dgm:spPr/>
      <dgm:t>
        <a:bodyPr/>
        <a:lstStyle/>
        <a:p>
          <a:endParaRPr lang="en-US"/>
        </a:p>
      </dgm:t>
    </dgm:pt>
    <dgm:pt modelId="{EE2D5F2B-8D72-470C-9A53-185B6F233949}">
      <dgm:prSet phldrT="[Text]"/>
      <dgm:spPr>
        <a:solidFill>
          <a:srgbClr val="7B838F"/>
        </a:solidFill>
        <a:ln>
          <a:solidFill>
            <a:srgbClr val="7B838F"/>
          </a:solidFill>
        </a:ln>
      </dgm:spPr>
      <dgm:t>
        <a:bodyPr anchor="t"/>
        <a:lstStyle/>
        <a:p>
          <a:r>
            <a:rPr lang="en-US" dirty="0" smtClean="0"/>
            <a:t>2</a:t>
          </a:r>
          <a:endParaRPr lang="en-US" dirty="0"/>
        </a:p>
      </dgm:t>
    </dgm:pt>
    <dgm:pt modelId="{2D4CD412-C451-4F4C-ADFD-A6338B83BA04}" type="parTrans" cxnId="{44E22056-E28E-4B55-9D80-C0C01B5C47D9}">
      <dgm:prSet/>
      <dgm:spPr/>
      <dgm:t>
        <a:bodyPr/>
        <a:lstStyle/>
        <a:p>
          <a:endParaRPr lang="en-US"/>
        </a:p>
      </dgm:t>
    </dgm:pt>
    <dgm:pt modelId="{136C94DC-BA02-4EC6-AD88-AB653D97D28E}" type="sibTrans" cxnId="{44E22056-E28E-4B55-9D80-C0C01B5C47D9}">
      <dgm:prSet/>
      <dgm:spPr/>
      <dgm:t>
        <a:bodyPr/>
        <a:lstStyle/>
        <a:p>
          <a:endParaRPr lang="en-US"/>
        </a:p>
      </dgm:t>
    </dgm:pt>
    <dgm:pt modelId="{5523F7E2-DBF6-41E9-9528-E1355F817B38}">
      <dgm:prSet phldrT="[Text]"/>
      <dgm:spPr>
        <a:ln>
          <a:solidFill>
            <a:srgbClr val="7B838F"/>
          </a:solidFill>
        </a:ln>
      </dgm:spPr>
      <dgm:t>
        <a:bodyPr/>
        <a:lstStyle/>
        <a:p>
          <a:r>
            <a:rPr lang="en-US" dirty="0" smtClean="0"/>
            <a:t>People make them happen: </a:t>
          </a:r>
          <a:r>
            <a:rPr lang="en-US" b="1" dirty="0" smtClean="0">
              <a:solidFill>
                <a:srgbClr val="A7C133"/>
              </a:solidFill>
            </a:rPr>
            <a:t>Actors </a:t>
          </a:r>
          <a:endParaRPr lang="en-US" b="1" dirty="0">
            <a:solidFill>
              <a:srgbClr val="A7C133"/>
            </a:solidFill>
            <a:latin typeface="Arial Narrow"/>
            <a:cs typeface="Arial Narrow"/>
          </a:endParaRPr>
        </a:p>
      </dgm:t>
    </dgm:pt>
    <dgm:pt modelId="{7FAE0405-29E3-4F7A-9D88-CC4FB1C1B940}" type="parTrans" cxnId="{81BA5C6B-DADD-471D-B279-577CC66CDA5C}">
      <dgm:prSet/>
      <dgm:spPr/>
      <dgm:t>
        <a:bodyPr/>
        <a:lstStyle/>
        <a:p>
          <a:endParaRPr lang="en-US"/>
        </a:p>
      </dgm:t>
    </dgm:pt>
    <dgm:pt modelId="{62E5EB28-580F-4161-8079-4986406015F3}" type="sibTrans" cxnId="{81BA5C6B-DADD-471D-B279-577CC66CDA5C}">
      <dgm:prSet/>
      <dgm:spPr/>
      <dgm:t>
        <a:bodyPr/>
        <a:lstStyle/>
        <a:p>
          <a:endParaRPr lang="en-US"/>
        </a:p>
      </dgm:t>
    </dgm:pt>
    <dgm:pt modelId="{25239503-3800-4750-A726-B3359F946D1C}">
      <dgm:prSet phldrT="[Text]"/>
      <dgm:spPr>
        <a:solidFill>
          <a:srgbClr val="404548"/>
        </a:solidFill>
        <a:ln>
          <a:solidFill>
            <a:srgbClr val="404548"/>
          </a:solidFill>
        </a:ln>
      </dgm:spPr>
      <dgm:t>
        <a:bodyPr anchor="t"/>
        <a:lstStyle/>
        <a:p>
          <a:r>
            <a:rPr lang="en-US" dirty="0" smtClean="0"/>
            <a:t>3</a:t>
          </a:r>
          <a:endParaRPr lang="en-US" dirty="0"/>
        </a:p>
      </dgm:t>
    </dgm:pt>
    <dgm:pt modelId="{CAB862D5-DA29-4BB8-BF82-910931D6BE3A}" type="parTrans" cxnId="{08536223-202B-4F92-892D-35F176301472}">
      <dgm:prSet/>
      <dgm:spPr/>
      <dgm:t>
        <a:bodyPr/>
        <a:lstStyle/>
        <a:p>
          <a:endParaRPr lang="en-US"/>
        </a:p>
      </dgm:t>
    </dgm:pt>
    <dgm:pt modelId="{B5D8EC7F-6CFA-4FF1-8A72-536ED14D514A}" type="sibTrans" cxnId="{08536223-202B-4F92-892D-35F176301472}">
      <dgm:prSet/>
      <dgm:spPr/>
      <dgm:t>
        <a:bodyPr/>
        <a:lstStyle/>
        <a:p>
          <a:endParaRPr lang="en-US"/>
        </a:p>
      </dgm:t>
    </dgm:pt>
    <dgm:pt modelId="{C39027E1-3B83-4CE9-AAB4-6A220EFE7BDB}">
      <dgm:prSet phldrT="[Text]"/>
      <dgm:spPr>
        <a:ln>
          <a:solidFill>
            <a:srgbClr val="404548"/>
          </a:solidFill>
        </a:ln>
      </dgm:spPr>
      <dgm:t>
        <a:bodyPr/>
        <a:lstStyle/>
        <a:p>
          <a:r>
            <a:rPr lang="en-US" dirty="0" smtClean="0"/>
            <a:t>Data is stored: </a:t>
          </a:r>
          <a:r>
            <a:rPr lang="en-US" b="1" dirty="0" smtClean="0">
              <a:solidFill>
                <a:srgbClr val="A7C133"/>
              </a:solidFill>
            </a:rPr>
            <a:t>Information packages </a:t>
          </a:r>
          <a:endParaRPr lang="en-US" b="1" dirty="0">
            <a:solidFill>
              <a:srgbClr val="A7C133"/>
            </a:solidFill>
            <a:latin typeface="Arial Narrow"/>
            <a:cs typeface="Arial Narrow"/>
          </a:endParaRPr>
        </a:p>
      </dgm:t>
    </dgm:pt>
    <dgm:pt modelId="{9A28E988-2FEB-436D-87F8-F83108F94E3B}" type="parTrans" cxnId="{CD4229C6-2D3F-4AA5-9BE4-682D61E3E1E9}">
      <dgm:prSet/>
      <dgm:spPr/>
      <dgm:t>
        <a:bodyPr/>
        <a:lstStyle/>
        <a:p>
          <a:endParaRPr lang="en-US"/>
        </a:p>
      </dgm:t>
    </dgm:pt>
    <dgm:pt modelId="{212D60FA-2F98-4173-96CF-28B826EB5DBA}" type="sibTrans" cxnId="{CD4229C6-2D3F-4AA5-9BE4-682D61E3E1E9}">
      <dgm:prSet/>
      <dgm:spPr/>
      <dgm:t>
        <a:bodyPr/>
        <a:lstStyle/>
        <a:p>
          <a:endParaRPr lang="en-US"/>
        </a:p>
      </dgm:t>
    </dgm:pt>
    <dgm:pt modelId="{F6B7D531-3589-43B1-967D-41D2B3E89514}" type="pres">
      <dgm:prSet presAssocID="{494EF240-4D7A-4688-A8C2-8FD2633408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6DD2F7-6327-491D-ABFC-0C970C1BCF04}" type="pres">
      <dgm:prSet presAssocID="{C9A2B3A8-194E-4DE8-97AE-0F1C2CD8BA67}" presName="composite" presStyleCnt="0"/>
      <dgm:spPr/>
    </dgm:pt>
    <dgm:pt modelId="{9DAB9BB8-72A0-4C2D-AEDF-91F6B8F796FB}" type="pres">
      <dgm:prSet presAssocID="{C9A2B3A8-194E-4DE8-97AE-0F1C2CD8BA6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408F2-068C-4816-B56E-CCF1BFDEB720}" type="pres">
      <dgm:prSet presAssocID="{C9A2B3A8-194E-4DE8-97AE-0F1C2CD8BA6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5AC34-FF01-405A-BC79-800B12D12455}" type="pres">
      <dgm:prSet presAssocID="{FCC34DE7-1DD9-4601-91D7-FEF1EFD9F05D}" presName="sp" presStyleCnt="0"/>
      <dgm:spPr/>
    </dgm:pt>
    <dgm:pt modelId="{70DE110A-A724-4EC3-ABB1-25E7E237D06F}" type="pres">
      <dgm:prSet presAssocID="{EE2D5F2B-8D72-470C-9A53-185B6F233949}" presName="composite" presStyleCnt="0"/>
      <dgm:spPr/>
    </dgm:pt>
    <dgm:pt modelId="{7CF34DEB-A073-4F83-94ED-936336F4E014}" type="pres">
      <dgm:prSet presAssocID="{EE2D5F2B-8D72-470C-9A53-185B6F23394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343FF-FEFE-43CF-8050-F4163038684C}" type="pres">
      <dgm:prSet presAssocID="{EE2D5F2B-8D72-470C-9A53-185B6F23394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80D23-9772-4A10-A517-CEDC5580F6CB}" type="pres">
      <dgm:prSet presAssocID="{136C94DC-BA02-4EC6-AD88-AB653D97D28E}" presName="sp" presStyleCnt="0"/>
      <dgm:spPr/>
    </dgm:pt>
    <dgm:pt modelId="{D79A202F-C128-4F17-B6C2-06F98DD30376}" type="pres">
      <dgm:prSet presAssocID="{25239503-3800-4750-A726-B3359F946D1C}" presName="composite" presStyleCnt="0"/>
      <dgm:spPr/>
    </dgm:pt>
    <dgm:pt modelId="{41BE56F9-C05C-4158-810E-167445B06D83}" type="pres">
      <dgm:prSet presAssocID="{25239503-3800-4750-A726-B3359F946D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2136F-533C-4900-8C58-8E3C87749615}" type="pres">
      <dgm:prSet presAssocID="{25239503-3800-4750-A726-B3359F946D1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D7646B-EFB3-2A42-9FBC-F840BE1B1315}" type="presOf" srcId="{25239503-3800-4750-A726-B3359F946D1C}" destId="{41BE56F9-C05C-4158-810E-167445B06D83}" srcOrd="0" destOrd="0" presId="urn:microsoft.com/office/officeart/2005/8/layout/chevron2"/>
    <dgm:cxn modelId="{B0AF8C82-DBB2-5C47-BAD8-1D5A6B8E1A01}" type="presOf" srcId="{494EF240-4D7A-4688-A8C2-8FD26334087C}" destId="{F6B7D531-3589-43B1-967D-41D2B3E89514}" srcOrd="0" destOrd="0" presId="urn:microsoft.com/office/officeart/2005/8/layout/chevron2"/>
    <dgm:cxn modelId="{8615FED7-E067-994C-9651-1CB14D9FDD76}" type="presOf" srcId="{C9A2B3A8-194E-4DE8-97AE-0F1C2CD8BA67}" destId="{9DAB9BB8-72A0-4C2D-AEDF-91F6B8F796FB}" srcOrd="0" destOrd="0" presId="urn:microsoft.com/office/officeart/2005/8/layout/chevron2"/>
    <dgm:cxn modelId="{689DD1F7-579C-8545-A19D-62E7BAA5F329}" type="presOf" srcId="{C39027E1-3B83-4CE9-AAB4-6A220EFE7BDB}" destId="{A072136F-533C-4900-8C58-8E3C87749615}" srcOrd="0" destOrd="0" presId="urn:microsoft.com/office/officeart/2005/8/layout/chevron2"/>
    <dgm:cxn modelId="{B2A9793C-0A46-D645-9FF2-49AB4A99E6BE}" type="presOf" srcId="{247DE291-E288-4C09-BC02-1DD8F7DDE4B5}" destId="{99A408F2-068C-4816-B56E-CCF1BFDEB720}" srcOrd="0" destOrd="0" presId="urn:microsoft.com/office/officeart/2005/8/layout/chevron2"/>
    <dgm:cxn modelId="{08536223-202B-4F92-892D-35F176301472}" srcId="{494EF240-4D7A-4688-A8C2-8FD26334087C}" destId="{25239503-3800-4750-A726-B3359F946D1C}" srcOrd="2" destOrd="0" parTransId="{CAB862D5-DA29-4BB8-BF82-910931D6BE3A}" sibTransId="{B5D8EC7F-6CFA-4FF1-8A72-536ED14D514A}"/>
    <dgm:cxn modelId="{81BA5C6B-DADD-471D-B279-577CC66CDA5C}" srcId="{EE2D5F2B-8D72-470C-9A53-185B6F233949}" destId="{5523F7E2-DBF6-41E9-9528-E1355F817B38}" srcOrd="0" destOrd="0" parTransId="{7FAE0405-29E3-4F7A-9D88-CC4FB1C1B940}" sibTransId="{62E5EB28-580F-4161-8079-4986406015F3}"/>
    <dgm:cxn modelId="{D1D3796F-8FDB-694D-85B0-4DC8EED294F4}" type="presOf" srcId="{5523F7E2-DBF6-41E9-9528-E1355F817B38}" destId="{1F4343FF-FEFE-43CF-8050-F4163038684C}" srcOrd="0" destOrd="0" presId="urn:microsoft.com/office/officeart/2005/8/layout/chevron2"/>
    <dgm:cxn modelId="{CD4229C6-2D3F-4AA5-9BE4-682D61E3E1E9}" srcId="{25239503-3800-4750-A726-B3359F946D1C}" destId="{C39027E1-3B83-4CE9-AAB4-6A220EFE7BDB}" srcOrd="0" destOrd="0" parTransId="{9A28E988-2FEB-436D-87F8-F83108F94E3B}" sibTransId="{212D60FA-2F98-4173-96CF-28B826EB5DBA}"/>
    <dgm:cxn modelId="{6AEF5282-25E5-49A7-8A52-A9CF12C2BBFF}" srcId="{494EF240-4D7A-4688-A8C2-8FD26334087C}" destId="{C9A2B3A8-194E-4DE8-97AE-0F1C2CD8BA67}" srcOrd="0" destOrd="0" parTransId="{A91E7320-F383-44B3-A1E8-777899FB1C00}" sibTransId="{FCC34DE7-1DD9-4601-91D7-FEF1EFD9F05D}"/>
    <dgm:cxn modelId="{22348BF6-0D26-497F-81B6-C3540A0CB746}" srcId="{C9A2B3A8-194E-4DE8-97AE-0F1C2CD8BA67}" destId="{247DE291-E288-4C09-BC02-1DD8F7DDE4B5}" srcOrd="0" destOrd="0" parTransId="{47106615-D463-4EEC-AAD2-494EE11BB37B}" sibTransId="{3A2A71FC-998B-47D9-9843-8D886430829A}"/>
    <dgm:cxn modelId="{44E22056-E28E-4B55-9D80-C0C01B5C47D9}" srcId="{494EF240-4D7A-4688-A8C2-8FD26334087C}" destId="{EE2D5F2B-8D72-470C-9A53-185B6F233949}" srcOrd="1" destOrd="0" parTransId="{2D4CD412-C451-4F4C-ADFD-A6338B83BA04}" sibTransId="{136C94DC-BA02-4EC6-AD88-AB653D97D28E}"/>
    <dgm:cxn modelId="{CEB4C6A1-CC38-3142-ABA0-E23D09C0F006}" type="presOf" srcId="{EE2D5F2B-8D72-470C-9A53-185B6F233949}" destId="{7CF34DEB-A073-4F83-94ED-936336F4E014}" srcOrd="0" destOrd="0" presId="urn:microsoft.com/office/officeart/2005/8/layout/chevron2"/>
    <dgm:cxn modelId="{3B246624-1676-F84B-973C-FFE25492EB21}" type="presParOf" srcId="{F6B7D531-3589-43B1-967D-41D2B3E89514}" destId="{A76DD2F7-6327-491D-ABFC-0C970C1BCF04}" srcOrd="0" destOrd="0" presId="urn:microsoft.com/office/officeart/2005/8/layout/chevron2"/>
    <dgm:cxn modelId="{9B7C3D89-4F0A-994F-87A4-B619A287F167}" type="presParOf" srcId="{A76DD2F7-6327-491D-ABFC-0C970C1BCF04}" destId="{9DAB9BB8-72A0-4C2D-AEDF-91F6B8F796FB}" srcOrd="0" destOrd="0" presId="urn:microsoft.com/office/officeart/2005/8/layout/chevron2"/>
    <dgm:cxn modelId="{2C542CE8-B259-D645-AD52-2DA4BF2B703A}" type="presParOf" srcId="{A76DD2F7-6327-491D-ABFC-0C970C1BCF04}" destId="{99A408F2-068C-4816-B56E-CCF1BFDEB720}" srcOrd="1" destOrd="0" presId="urn:microsoft.com/office/officeart/2005/8/layout/chevron2"/>
    <dgm:cxn modelId="{9B869DDB-92FB-574B-AB6F-A4AED1481AE3}" type="presParOf" srcId="{F6B7D531-3589-43B1-967D-41D2B3E89514}" destId="{C675AC34-FF01-405A-BC79-800B12D12455}" srcOrd="1" destOrd="0" presId="urn:microsoft.com/office/officeart/2005/8/layout/chevron2"/>
    <dgm:cxn modelId="{BCA492A5-9E44-CC41-B60C-7E58FE114EC9}" type="presParOf" srcId="{F6B7D531-3589-43B1-967D-41D2B3E89514}" destId="{70DE110A-A724-4EC3-ABB1-25E7E237D06F}" srcOrd="2" destOrd="0" presId="urn:microsoft.com/office/officeart/2005/8/layout/chevron2"/>
    <dgm:cxn modelId="{24269124-C5CE-A04F-B742-C6B830531C59}" type="presParOf" srcId="{70DE110A-A724-4EC3-ABB1-25E7E237D06F}" destId="{7CF34DEB-A073-4F83-94ED-936336F4E014}" srcOrd="0" destOrd="0" presId="urn:microsoft.com/office/officeart/2005/8/layout/chevron2"/>
    <dgm:cxn modelId="{BE3FC524-752E-BD4E-9D4C-7BD4FEE28F4E}" type="presParOf" srcId="{70DE110A-A724-4EC3-ABB1-25E7E237D06F}" destId="{1F4343FF-FEFE-43CF-8050-F4163038684C}" srcOrd="1" destOrd="0" presId="urn:microsoft.com/office/officeart/2005/8/layout/chevron2"/>
    <dgm:cxn modelId="{41CDFB15-CAAA-4D4D-AC47-B0934A3A8FA8}" type="presParOf" srcId="{F6B7D531-3589-43B1-967D-41D2B3E89514}" destId="{D6980D23-9772-4A10-A517-CEDC5580F6CB}" srcOrd="3" destOrd="0" presId="urn:microsoft.com/office/officeart/2005/8/layout/chevron2"/>
    <dgm:cxn modelId="{017BAD05-103E-A04A-8B9E-0E3CCB2341DF}" type="presParOf" srcId="{F6B7D531-3589-43B1-967D-41D2B3E89514}" destId="{D79A202F-C128-4F17-B6C2-06F98DD30376}" srcOrd="4" destOrd="0" presId="urn:microsoft.com/office/officeart/2005/8/layout/chevron2"/>
    <dgm:cxn modelId="{7472FAA5-66F8-A645-BEE4-7B41D49A83B8}" type="presParOf" srcId="{D79A202F-C128-4F17-B6C2-06F98DD30376}" destId="{41BE56F9-C05C-4158-810E-167445B06D83}" srcOrd="0" destOrd="0" presId="urn:microsoft.com/office/officeart/2005/8/layout/chevron2"/>
    <dgm:cxn modelId="{06472A73-3D3A-C04F-8011-F93D3D7E64B2}" type="presParOf" srcId="{D79A202F-C128-4F17-B6C2-06F98DD30376}" destId="{A072136F-533C-4900-8C58-8E3C877496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B9BB8-72A0-4C2D-AEDF-91F6B8F796FB}">
      <dsp:nvSpPr>
        <dsp:cNvPr id="0" name=""/>
        <dsp:cNvSpPr/>
      </dsp:nvSpPr>
      <dsp:spPr>
        <a:xfrm rot="5400000">
          <a:off x="-259133" y="260866"/>
          <a:ext cx="1727559" cy="1209291"/>
        </a:xfrm>
        <a:prstGeom prst="chevron">
          <a:avLst/>
        </a:prstGeom>
        <a:solidFill>
          <a:srgbClr val="D4D6D2"/>
        </a:solidFill>
        <a:ln w="25400" cap="flat" cmpd="sng" algn="ctr">
          <a:solidFill>
            <a:srgbClr val="D4D6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1</a:t>
          </a:r>
          <a:endParaRPr lang="en-US" sz="3400" kern="1200" dirty="0"/>
        </a:p>
      </dsp:txBody>
      <dsp:txXfrm rot="-5400000">
        <a:off x="2" y="606378"/>
        <a:ext cx="1209291" cy="518268"/>
      </dsp:txXfrm>
    </dsp:sp>
    <dsp:sp modelId="{99A408F2-068C-4816-B56E-CCF1BFDEB720}">
      <dsp:nvSpPr>
        <dsp:cNvPr id="0" name=""/>
        <dsp:cNvSpPr/>
      </dsp:nvSpPr>
      <dsp:spPr>
        <a:xfrm rot="5400000">
          <a:off x="3700788" y="-2489765"/>
          <a:ext cx="1122913" cy="6105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D4D6D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Things happen: </a:t>
          </a:r>
          <a:r>
            <a:rPr lang="en-US" sz="3400" b="1" kern="1200" dirty="0" smtClean="0">
              <a:solidFill>
                <a:srgbClr val="A7C133"/>
              </a:solidFill>
            </a:rPr>
            <a:t>Functional Entities </a:t>
          </a:r>
          <a:endParaRPr lang="en-US" sz="3400" b="1" kern="1200" dirty="0">
            <a:solidFill>
              <a:srgbClr val="A7C133"/>
            </a:solidFill>
            <a:latin typeface="Arial Narrow"/>
            <a:cs typeface="Arial Narrow"/>
          </a:endParaRPr>
        </a:p>
      </dsp:txBody>
      <dsp:txXfrm rot="-5400000">
        <a:off x="1209291" y="56548"/>
        <a:ext cx="6051092" cy="1013281"/>
      </dsp:txXfrm>
    </dsp:sp>
    <dsp:sp modelId="{7CF34DEB-A073-4F83-94ED-936336F4E014}">
      <dsp:nvSpPr>
        <dsp:cNvPr id="0" name=""/>
        <dsp:cNvSpPr/>
      </dsp:nvSpPr>
      <dsp:spPr>
        <a:xfrm rot="5400000">
          <a:off x="-259133" y="1795654"/>
          <a:ext cx="1727559" cy="1209291"/>
        </a:xfrm>
        <a:prstGeom prst="chevron">
          <a:avLst/>
        </a:prstGeom>
        <a:solidFill>
          <a:srgbClr val="7B838F"/>
        </a:solidFill>
        <a:ln w="25400" cap="flat" cmpd="sng" algn="ctr">
          <a:solidFill>
            <a:srgbClr val="7B83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2</a:t>
          </a:r>
          <a:endParaRPr lang="en-US" sz="3400" kern="1200" dirty="0"/>
        </a:p>
      </dsp:txBody>
      <dsp:txXfrm rot="-5400000">
        <a:off x="2" y="2141166"/>
        <a:ext cx="1209291" cy="518268"/>
      </dsp:txXfrm>
    </dsp:sp>
    <dsp:sp modelId="{1F4343FF-FEFE-43CF-8050-F4163038684C}">
      <dsp:nvSpPr>
        <dsp:cNvPr id="0" name=""/>
        <dsp:cNvSpPr/>
      </dsp:nvSpPr>
      <dsp:spPr>
        <a:xfrm rot="5400000">
          <a:off x="3700788" y="-954977"/>
          <a:ext cx="1122913" cy="6105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B838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People make them happen: </a:t>
          </a:r>
          <a:r>
            <a:rPr lang="en-US" sz="3400" b="1" kern="1200" dirty="0" smtClean="0">
              <a:solidFill>
                <a:srgbClr val="A7C133"/>
              </a:solidFill>
            </a:rPr>
            <a:t>Actors </a:t>
          </a:r>
          <a:endParaRPr lang="en-US" sz="3400" b="1" kern="1200" dirty="0">
            <a:solidFill>
              <a:srgbClr val="A7C133"/>
            </a:solidFill>
            <a:latin typeface="Arial Narrow"/>
            <a:cs typeface="Arial Narrow"/>
          </a:endParaRPr>
        </a:p>
      </dsp:txBody>
      <dsp:txXfrm rot="-5400000">
        <a:off x="1209291" y="1591336"/>
        <a:ext cx="6051092" cy="1013281"/>
      </dsp:txXfrm>
    </dsp:sp>
    <dsp:sp modelId="{41BE56F9-C05C-4158-810E-167445B06D83}">
      <dsp:nvSpPr>
        <dsp:cNvPr id="0" name=""/>
        <dsp:cNvSpPr/>
      </dsp:nvSpPr>
      <dsp:spPr>
        <a:xfrm rot="5400000">
          <a:off x="-259133" y="3330442"/>
          <a:ext cx="1727559" cy="1209291"/>
        </a:xfrm>
        <a:prstGeom prst="chevron">
          <a:avLst/>
        </a:prstGeom>
        <a:solidFill>
          <a:srgbClr val="404548"/>
        </a:solidFill>
        <a:ln w="25400" cap="flat" cmpd="sng" algn="ctr">
          <a:solidFill>
            <a:srgbClr val="4045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t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3</a:t>
          </a:r>
          <a:endParaRPr lang="en-US" sz="3400" kern="1200" dirty="0"/>
        </a:p>
      </dsp:txBody>
      <dsp:txXfrm rot="-5400000">
        <a:off x="2" y="3675954"/>
        <a:ext cx="1209291" cy="518268"/>
      </dsp:txXfrm>
    </dsp:sp>
    <dsp:sp modelId="{A072136F-533C-4900-8C58-8E3C87749615}">
      <dsp:nvSpPr>
        <dsp:cNvPr id="0" name=""/>
        <dsp:cNvSpPr/>
      </dsp:nvSpPr>
      <dsp:spPr>
        <a:xfrm rot="5400000">
          <a:off x="3700788" y="579811"/>
          <a:ext cx="1122913" cy="61059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40454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808" tIns="21590" rIns="21590" bIns="21590" numCol="1" spcCol="1270" anchor="ctr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400" kern="1200" dirty="0" smtClean="0"/>
            <a:t>Data is stored: </a:t>
          </a:r>
          <a:r>
            <a:rPr lang="en-US" sz="3400" b="1" kern="1200" dirty="0" smtClean="0">
              <a:solidFill>
                <a:srgbClr val="A7C133"/>
              </a:solidFill>
            </a:rPr>
            <a:t>Information packages </a:t>
          </a:r>
          <a:endParaRPr lang="en-US" sz="3400" b="1" kern="1200" dirty="0">
            <a:solidFill>
              <a:srgbClr val="A7C133"/>
            </a:solidFill>
            <a:latin typeface="Arial Narrow"/>
            <a:cs typeface="Arial Narrow"/>
          </a:endParaRPr>
        </a:p>
      </dsp:txBody>
      <dsp:txXfrm rot="-5400000">
        <a:off x="1209291" y="3126124"/>
        <a:ext cx="6051092" cy="1013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3902F-03B8-4CB6-B37E-9919CB02FA5E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25BF4-5141-4634-9CA1-905983B612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410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7A8F7-243F-4B8F-9979-EC4B513B74D1}" type="datetimeFigureOut">
              <a:rPr lang="en-US" smtClean="0"/>
              <a:t>10/9/15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623E2-143C-47CF-ACFE-2D7CFB3760A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67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Bef>
        <a:spcPts val="1200"/>
      </a:spcBef>
      <a:buFont typeface="Arial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Describes a workflow of any archive that preserves the digital content, not just 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SS archive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759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Usually</a:t>
            </a:r>
            <a:r>
              <a:rPr lang="en-US" baseline="0" dirty="0" smtClean="0"/>
              <a:t> there are several tools that cover </a:t>
            </a:r>
            <a:r>
              <a:rPr lang="en-US" baseline="0" smtClean="0"/>
              <a:t>the whole OAIS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623E2-143C-47CF-ACFE-2D7CFB3760A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3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-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1081522"/>
            <a:ext cx="7812551" cy="1104487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>
            <a:lvl1pPr>
              <a:defRPr>
                <a:solidFill>
                  <a:srgbClr val="A7C13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Subtitle 7"/>
          <p:cNvSpPr>
            <a:spLocks noGrp="1"/>
          </p:cNvSpPr>
          <p:nvPr>
            <p:ph type="subTitle" idx="4294967295" hasCustomPrompt="1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>
            <a:lvl1pPr>
              <a:defRPr>
                <a:solidFill>
                  <a:srgbClr val="404548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>
            <a:lvl1pPr>
              <a:defRPr sz="16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53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h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6754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14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rial Narrow"/>
                <a:cs typeface="Arial Narrow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7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Oval 26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7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>
                <a:latin typeface="Arial Narrow"/>
                <a:cs typeface="Arial Narrow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www.seeds-project.ch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5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6" name="Picture 35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901952"/>
            <a:ext cx="4038600" cy="4270248"/>
          </a:xfrm>
        </p:spPr>
        <p:txBody>
          <a:bodyPr anchor="ctr" anchorCtr="0">
            <a:normAutofit/>
          </a:bodyPr>
          <a:lstStyle>
            <a:lvl1pPr marL="114300" indent="0" algn="ctr">
              <a:buFontTx/>
              <a:buNone/>
              <a:defRPr sz="3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3600">
                <a:solidFill>
                  <a:schemeClr val="tx1"/>
                </a:solidFill>
              </a:defRPr>
            </a:lvl2pPr>
            <a:lvl3pPr marL="777240" indent="0">
              <a:buFontTx/>
              <a:buNone/>
              <a:defRPr sz="3600">
                <a:solidFill>
                  <a:schemeClr val="tx1"/>
                </a:solidFill>
              </a:defRPr>
            </a:lvl3pPr>
            <a:lvl4pPr marL="1051560" indent="0">
              <a:buFontTx/>
              <a:buNone/>
              <a:defRPr sz="3600">
                <a:solidFill>
                  <a:schemeClr val="tx1"/>
                </a:solidFill>
              </a:defRPr>
            </a:lvl4pPr>
            <a:lvl5pPr marL="1325880" indent="0">
              <a:buFontTx/>
              <a:buNone/>
              <a:defRPr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1363" indent="-1588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/>
            </a:lvl2pPr>
            <a:lvl3pPr marL="777240" indent="0">
              <a:buFontTx/>
              <a:buNone/>
              <a:defRPr sz="2000" b="1"/>
            </a:lvl3pPr>
            <a:lvl4pPr marL="1051560" indent="0">
              <a:buFontTx/>
              <a:buNone/>
              <a:defRPr sz="2000" b="1"/>
            </a:lvl4pPr>
            <a:lvl5pPr marL="1325880" indent="0">
              <a:buFontTx/>
              <a:buNone/>
              <a:defRPr sz="2000"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4" name="Picture Placeholder 10"/>
          <p:cNvSpPr>
            <a:spLocks noGrp="1"/>
          </p:cNvSpPr>
          <p:nvPr>
            <p:ph type="pic" sz="quarter" idx="14"/>
          </p:nvPr>
        </p:nvSpPr>
        <p:spPr>
          <a:xfrm rot="600000">
            <a:off x="4807311" y="2004284"/>
            <a:ext cx="3114715" cy="421314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28038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315200" cy="48006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al 9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al 11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Oval 12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Oval 13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al 14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18" name="Picture 17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3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lednja stran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0120" y="-460108"/>
            <a:ext cx="11064240" cy="782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5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00600"/>
          </a:xfrm>
        </p:spPr>
        <p:txBody>
          <a:bodyPr/>
          <a:lstStyle>
            <a:lvl1pPr marL="344488" indent="-342900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/>
            </a:lvl1pPr>
            <a:lvl2pPr>
              <a:buClr>
                <a:srgbClr val="7B838F"/>
              </a:buClr>
              <a:defRPr/>
            </a:lvl2pPr>
            <a:lvl3pPr>
              <a:buClr>
                <a:srgbClr val="D4D6D2"/>
              </a:buClr>
              <a:defRPr/>
            </a:lvl3pPr>
            <a:lvl4pPr>
              <a:buClr>
                <a:srgbClr val="404548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Alt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Oval 2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Oval 3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Oval 3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Oval 3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7" name="Picture 3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543800" cy="990727"/>
          </a:xfrm>
        </p:spPr>
        <p:txBody>
          <a:bodyPr bIns="0" anchor="b"/>
          <a:lstStyle>
            <a:lvl1pPr>
              <a:defRPr sz="6600">
                <a:ln>
                  <a:noFill/>
                </a:ln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9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61760" cy="762000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85801" y="2133600"/>
            <a:ext cx="7543800" cy="990600"/>
          </a:xfrm>
        </p:spPr>
        <p:txBody>
          <a:bodyPr tIns="0">
            <a:noAutofit/>
          </a:bodyPr>
          <a:lstStyle>
            <a:lvl1pPr marL="0" indent="0" algn="l">
              <a:buNone/>
              <a:defRPr sz="3600" spc="-100" baseline="0">
                <a:solidFill>
                  <a:srgbClr val="404548"/>
                </a:solidFill>
                <a:latin typeface="Arial Narrow"/>
                <a:cs typeface="Arial Narrow"/>
              </a:defRPr>
            </a:lvl1pPr>
            <a:lvl2pPr marL="411480" indent="0">
              <a:buNone/>
              <a:defRPr/>
            </a:lvl2pPr>
            <a:lvl3pPr marL="777240" indent="0">
              <a:buNone/>
              <a:defRPr/>
            </a:lvl3pPr>
            <a:lvl4pPr marL="1051560" indent="0">
              <a:buNone/>
              <a:defRPr/>
            </a:lvl4pPr>
            <a:lvl5pPr marL="132588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371600" y="5715000"/>
            <a:ext cx="64770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404548"/>
                </a:solidFill>
              </a:defRPr>
            </a:lvl1pPr>
            <a:lvl2pPr marL="411480" indent="0">
              <a:buNone/>
              <a:defRPr>
                <a:solidFill>
                  <a:srgbClr val="404548"/>
                </a:solidFill>
              </a:defRPr>
            </a:lvl2pPr>
            <a:lvl3pPr marL="777240" indent="0">
              <a:buNone/>
              <a:defRPr>
                <a:solidFill>
                  <a:srgbClr val="8E8D8C"/>
                </a:solidFill>
              </a:defRPr>
            </a:lvl3pPr>
            <a:lvl4pPr marL="1051560" indent="0">
              <a:buNone/>
              <a:defRPr>
                <a:solidFill>
                  <a:srgbClr val="8E8D8C"/>
                </a:solidFill>
              </a:defRPr>
            </a:lvl4pPr>
            <a:lvl5pPr marL="1325880" indent="0">
              <a:buNone/>
              <a:defRPr>
                <a:solidFill>
                  <a:srgbClr val="8E8D8C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4395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Oval 21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0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1" name="Picture 30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>
            <a:lvl1pPr algn="ctr">
              <a:lnSpc>
                <a:spcPct val="170000"/>
              </a:lnSpc>
              <a:spcBef>
                <a:spcPts val="1200"/>
              </a:spcBef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9941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Oval 30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4" name="Picture 33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868680"/>
          </a:xfrm>
        </p:spPr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143000"/>
            <a:ext cx="7620000" cy="381000"/>
          </a:xfrm>
        </p:spPr>
        <p:txBody>
          <a:bodyPr>
            <a:noAutofit/>
          </a:bodyPr>
          <a:lstStyle>
            <a:lvl1pPr marL="740664" indent="0">
              <a:spcBef>
                <a:spcPts val="0"/>
              </a:spcBef>
              <a:buFontTx/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11480" indent="0">
              <a:buFontTx/>
              <a:buNone/>
              <a:defRPr sz="2000" b="1">
                <a:solidFill>
                  <a:schemeClr val="tx2"/>
                </a:solidFill>
              </a:defRPr>
            </a:lvl2pPr>
            <a:lvl3pPr marL="777240" indent="0">
              <a:buFontTx/>
              <a:buNone/>
              <a:defRPr sz="2000" b="1">
                <a:solidFill>
                  <a:schemeClr val="tx2"/>
                </a:solidFill>
              </a:defRPr>
            </a:lvl3pPr>
            <a:lvl4pPr marL="1051560" indent="0">
              <a:buFontTx/>
              <a:buNone/>
              <a:defRPr sz="2000" b="1">
                <a:solidFill>
                  <a:schemeClr val="tx2"/>
                </a:solidFill>
              </a:defRPr>
            </a:lvl4pPr>
            <a:lvl5pPr marL="1325880" indent="0">
              <a:buFontTx/>
              <a:buNone/>
              <a:defRPr sz="20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1351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Oval 23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Oval 29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33" name="Picture 32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Oval 15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Oval 16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al 17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5" name="Picture 24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rgbClr val="7B838F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Box 30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Oval 19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Oval 25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9" name="Picture 28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2960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A7C133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A7C133"/>
                </a:solidFill>
              </a:defRPr>
            </a:lvl1pPr>
          </a:lstStyle>
          <a:p>
            <a:fld id="{911E8957-5754-4C19-A51A-9C104D1A0E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6172200" y="6019800"/>
            <a:ext cx="746760" cy="746939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3373821"/>
              <a:satOff val="-26317"/>
              <a:lumOff val="-673"/>
              <a:alphaOff val="0"/>
            </a:schemeClr>
          </a:fillRef>
          <a:effectRef idx="0">
            <a:schemeClr val="accent3">
              <a:hueOff val="3373821"/>
              <a:satOff val="-26317"/>
              <a:lumOff val="-673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al 18"/>
          <p:cNvSpPr/>
          <p:nvPr userDrawn="1"/>
        </p:nvSpPr>
        <p:spPr>
          <a:xfrm>
            <a:off x="8153400" y="1524000"/>
            <a:ext cx="413004" cy="413182"/>
          </a:xfrm>
          <a:prstGeom prst="ellipse">
            <a:avLst/>
          </a:prstGeom>
          <a:solidFill>
            <a:srgbClr val="A7C1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77"/>
              <a:satOff val="-32896"/>
              <a:lumOff val="-841"/>
              <a:alphaOff val="0"/>
            </a:schemeClr>
          </a:fillRef>
          <a:effectRef idx="0">
            <a:schemeClr val="accent3">
              <a:hueOff val="4217277"/>
              <a:satOff val="-32896"/>
              <a:lumOff val="-841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Oval 19"/>
          <p:cNvSpPr/>
          <p:nvPr userDrawn="1"/>
        </p:nvSpPr>
        <p:spPr>
          <a:xfrm>
            <a:off x="8534400" y="6400800"/>
            <a:ext cx="299466" cy="299470"/>
          </a:xfrm>
          <a:prstGeom prst="ellipse">
            <a:avLst/>
          </a:prstGeom>
          <a:solidFill>
            <a:srgbClr val="40454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21728"/>
              <a:satOff val="-3290"/>
              <a:lumOff val="-84"/>
              <a:alphaOff val="0"/>
            </a:schemeClr>
          </a:fillRef>
          <a:effectRef idx="0">
            <a:schemeClr val="accent3">
              <a:hueOff val="421728"/>
              <a:satOff val="-3290"/>
              <a:lumOff val="-84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 userDrawn="1"/>
        </p:nvSpPr>
        <p:spPr>
          <a:xfrm>
            <a:off x="7543800" y="5334000"/>
            <a:ext cx="413004" cy="413182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265183"/>
              <a:satOff val="-9869"/>
              <a:lumOff val="-252"/>
              <a:alphaOff val="0"/>
            </a:schemeClr>
          </a:fillRef>
          <a:effectRef idx="0">
            <a:schemeClr val="accent3">
              <a:hueOff val="1265183"/>
              <a:satOff val="-9869"/>
              <a:lumOff val="-252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 userDrawn="1"/>
        </p:nvSpPr>
        <p:spPr>
          <a:xfrm>
            <a:off x="8686800" y="4805930"/>
            <a:ext cx="299466" cy="299470"/>
          </a:xfrm>
          <a:prstGeom prst="ellipse">
            <a:avLst/>
          </a:prstGeom>
          <a:solidFill>
            <a:srgbClr val="D4D6D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108638"/>
              <a:satOff val="-16448"/>
              <a:lumOff val="-420"/>
              <a:alphaOff val="0"/>
            </a:schemeClr>
          </a:fillRef>
          <a:effectRef idx="0">
            <a:schemeClr val="accent3">
              <a:hueOff val="2108638"/>
              <a:satOff val="-16448"/>
              <a:lumOff val="-42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 userDrawn="1"/>
        </p:nvSpPr>
        <p:spPr>
          <a:xfrm>
            <a:off x="7848600" y="602513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060732"/>
              <a:satOff val="-39475"/>
              <a:lumOff val="-1009"/>
              <a:alphaOff val="0"/>
            </a:schemeClr>
          </a:fillRef>
          <a:effectRef idx="0">
            <a:schemeClr val="accent3">
              <a:hueOff val="5060732"/>
              <a:satOff val="-39475"/>
              <a:lumOff val="-1009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 userDrawn="1"/>
        </p:nvSpPr>
        <p:spPr>
          <a:xfrm>
            <a:off x="8001000" y="4191000"/>
            <a:ext cx="299466" cy="299470"/>
          </a:xfrm>
          <a:prstGeom prst="ellipse">
            <a:avLst/>
          </a:prstGeom>
          <a:solidFill>
            <a:srgbClr val="7B838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904187"/>
              <a:satOff val="-46054"/>
              <a:lumOff val="-1177"/>
              <a:alphaOff val="0"/>
            </a:schemeClr>
          </a:fillRef>
          <a:effectRef idx="0">
            <a:schemeClr val="accent3">
              <a:hueOff val="5904187"/>
              <a:satOff val="-46054"/>
              <a:lumOff val="-1177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976755" y="3681845"/>
            <a:ext cx="1600200" cy="3325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185623" y="2190278"/>
            <a:ext cx="1177636" cy="30228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B838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27" name="Picture 26" descr="logo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602" y="305105"/>
            <a:ext cx="867998" cy="685495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7046185" y="6400800"/>
            <a:ext cx="1412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7B838F"/>
                </a:solidFill>
                <a:latin typeface="Arial Narrow"/>
                <a:cs typeface="Arial Narrow"/>
              </a:rPr>
              <a:t>www.seedsproject.ch</a:t>
            </a:r>
            <a:endParaRPr lang="en-US" sz="1200" dirty="0">
              <a:solidFill>
                <a:srgbClr val="7B838F"/>
              </a:solidFill>
              <a:latin typeface="Arial Narrow"/>
              <a:cs typeface="Arial Narro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3152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2" r:id="rId2"/>
    <p:sldLayoutId id="2147483672" r:id="rId3"/>
    <p:sldLayoutId id="2147483676" r:id="rId4"/>
    <p:sldLayoutId id="2147483675" r:id="rId5"/>
    <p:sldLayoutId id="2147483664" r:id="rId6"/>
    <p:sldLayoutId id="2147483665" r:id="rId7"/>
    <p:sldLayoutId id="2147483666" r:id="rId8"/>
    <p:sldLayoutId id="2147483667" r:id="rId9"/>
    <p:sldLayoutId id="2147483679" r:id="rId10"/>
    <p:sldLayoutId id="2147483668" r:id="rId11"/>
    <p:sldLayoutId id="2147483669" r:id="rId12"/>
    <p:sldLayoutId id="2147483674" r:id="rId13"/>
    <p:sldLayoutId id="2147483670" r:id="rId14"/>
    <p:sldLayoutId id="2147483671" r:id="rId15"/>
    <p:sldLayoutId id="2147483678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cap="none" spc="-100" baseline="0">
          <a:ln>
            <a:noFill/>
          </a:ln>
          <a:solidFill>
            <a:srgbClr val="7B838F"/>
          </a:solidFill>
          <a:effectLst/>
          <a:latin typeface="Arial Narrow"/>
          <a:ea typeface="+mj-ea"/>
          <a:cs typeface="Arial Narrow"/>
        </a:defRPr>
      </a:lvl1pPr>
    </p:titleStyle>
    <p:bodyStyle>
      <a:lvl1pPr marL="1588" indent="0" algn="l" defTabSz="914400" rtl="0" eaLnBrk="1" latinLnBrk="0" hangingPunct="1">
        <a:spcBef>
          <a:spcPts val="1200"/>
        </a:spcBef>
        <a:buClr>
          <a:schemeClr val="accent1"/>
        </a:buClr>
        <a:buFont typeface="Arial" pitchFamily="34" charset="0"/>
        <a:buNone/>
        <a:defRPr sz="2200" kern="1200">
          <a:solidFill>
            <a:srgbClr val="404548"/>
          </a:solidFill>
          <a:latin typeface="+mn-lt"/>
          <a:ea typeface="+mn-ea"/>
          <a:cs typeface="+mn-cs"/>
        </a:defRPr>
      </a:lvl1pPr>
      <a:lvl2pPr marL="285750" indent="-182563" algn="l" defTabSz="914400" rtl="0" eaLnBrk="1" latinLnBrk="0" hangingPunct="1">
        <a:spcBef>
          <a:spcPts val="1200"/>
        </a:spcBef>
        <a:buClr>
          <a:srgbClr val="A7C133"/>
        </a:buClr>
        <a:buFont typeface="Arial" pitchFamily="34" charset="0"/>
        <a:buChar char="•"/>
        <a:defRPr sz="2200" kern="1200">
          <a:solidFill>
            <a:srgbClr val="404548"/>
          </a:solidFill>
          <a:latin typeface="+mn-lt"/>
          <a:ea typeface="+mn-ea"/>
          <a:cs typeface="+mn-cs"/>
        </a:defRPr>
      </a:lvl2pPr>
      <a:lvl3pPr marL="622300" indent="-182563" algn="l" defTabSz="914400" rtl="0" eaLnBrk="1" latinLnBrk="0" hangingPunct="1">
        <a:spcBef>
          <a:spcPts val="600"/>
        </a:spcBef>
        <a:buClr>
          <a:srgbClr val="7B838F"/>
        </a:buClr>
        <a:buFont typeface="Arial" pitchFamily="34" charset="0"/>
        <a:buChar char="•"/>
        <a:defRPr sz="2000" kern="1200">
          <a:solidFill>
            <a:srgbClr val="404548"/>
          </a:solidFill>
          <a:latin typeface="+mn-lt"/>
          <a:ea typeface="+mn-ea"/>
          <a:cs typeface="+mn-cs"/>
        </a:defRPr>
      </a:lvl3pPr>
      <a:lvl4pPr marL="793750" indent="-182563" algn="l" defTabSz="914400" rtl="0" eaLnBrk="1" latinLnBrk="0" hangingPunct="1">
        <a:spcBef>
          <a:spcPts val="600"/>
        </a:spcBef>
        <a:buClr>
          <a:srgbClr val="D4D6D2"/>
        </a:buClr>
        <a:buFont typeface="Arial" pitchFamily="34" charset="0"/>
        <a:buChar char="•"/>
        <a:defRPr sz="1800" kern="1200">
          <a:solidFill>
            <a:srgbClr val="404548"/>
          </a:solidFill>
          <a:latin typeface="+mn-lt"/>
          <a:ea typeface="+mn-ea"/>
          <a:cs typeface="+mn-cs"/>
        </a:defRPr>
      </a:lvl4pPr>
      <a:lvl5pPr marL="992188" indent="-182563" algn="l" defTabSz="914400" rtl="0" eaLnBrk="1" latinLnBrk="0" hangingPunct="1">
        <a:spcBef>
          <a:spcPts val="600"/>
        </a:spcBef>
        <a:buClr>
          <a:srgbClr val="404548"/>
        </a:buClr>
        <a:buFont typeface="Arial" pitchFamily="34" charset="0"/>
        <a:buChar char="•"/>
        <a:defRPr sz="1600" kern="1200" baseline="0">
          <a:solidFill>
            <a:srgbClr val="404548"/>
          </a:solidFill>
          <a:latin typeface="+mn-lt"/>
          <a:ea typeface="+mn-ea"/>
          <a:cs typeface="+mn-cs"/>
        </a:defRPr>
      </a:lvl5pPr>
      <a:lvl6pPr marL="1173163" indent="-182563" algn="l" defTabSz="914400" rtl="0" eaLnBrk="1" latinLnBrk="0" hangingPunct="1">
        <a:spcBef>
          <a:spcPts val="6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54138" indent="-1825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44638" indent="-182563" algn="l" defTabSz="914400" rtl="0" eaLnBrk="1" latinLnBrk="0" hangingPunct="1">
        <a:spcBef>
          <a:spcPts val="600"/>
        </a:spcBef>
        <a:buClr>
          <a:schemeClr val="accent2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17675" indent="-182563" algn="l" defTabSz="914400" rtl="0" eaLnBrk="1" latinLnBrk="0" hangingPunct="1">
        <a:spcBef>
          <a:spcPts val="600"/>
        </a:spcBef>
        <a:buClr>
          <a:schemeClr val="accent3"/>
        </a:buClr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.ccsds.org/publications/archive/650x0m2.pdf" TargetMode="External"/><Relationship Id="rId4" Type="http://schemas.openxmlformats.org/officeDocument/2006/relationships/hyperlink" Target="http://www.iso.org/iso/iso_catalogue/catalogue_tc/catalogue_detail.htm?csnumber=24683" TargetMode="External"/><Relationship Id="rId5" Type="http://schemas.openxmlformats.org/officeDocument/2006/relationships/hyperlink" Target="http://www.iso.org/iso/home/store/catalogue_ics/catalogue_detail_ics.htm?csnumber=5728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google.ch/url?sa=t&amp;rct=j&amp;q=&amp;esrc=s&amp;source=web&amp;cd=7&amp;ved=0CEsQFjAGahUKEwjNoZOn5bLIAhVkZ3IKHdfMDY8&amp;url=http://www.dpconline.org/docs/lavoie_OAIS.pdf&amp;usg=AFQjCNFVhFOjGWoUl87JQo707-8ftDoDrA&amp;sig2=X4W5c4Tg5mg_HR-rQmxpt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352800" cy="990727"/>
          </a:xfrm>
        </p:spPr>
        <p:txBody>
          <a:bodyPr/>
          <a:lstStyle/>
          <a:p>
            <a:r>
              <a:rPr lang="en-US" dirty="0" smtClean="0"/>
              <a:t>OAIS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4572000"/>
            <a:ext cx="646176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Bojana</a:t>
            </a:r>
            <a:r>
              <a:rPr lang="en-US" dirty="0" smtClean="0"/>
              <a:t> </a:t>
            </a:r>
            <a:r>
              <a:rPr lang="en-US" smtClean="0"/>
              <a:t>Tasić</a:t>
            </a:r>
            <a:endParaRPr lang="en-US" dirty="0" smtClean="0"/>
          </a:p>
          <a:p>
            <a:r>
              <a:rPr lang="en-US" dirty="0" smtClean="0"/>
              <a:t>FORS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5715000"/>
            <a:ext cx="6477000" cy="76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SEEDS Workshop I</a:t>
            </a:r>
          </a:p>
          <a:p>
            <a:r>
              <a:rPr lang="en-US" dirty="0" smtClean="0"/>
              <a:t>Belgrade, 13-15 October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5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Actors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r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odu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c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rs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on,</a:t>
            </a:r>
            <a:r>
              <a:rPr lang="en-US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agen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y or a system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hat</a:t>
            </a:r>
            <a:r>
              <a:rPr lang="en-US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deposit</a:t>
            </a:r>
            <a:r>
              <a:rPr lang="en-US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data (data producers, depositors, researchers)</a:t>
            </a:r>
            <a:endParaRPr lang="en-US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Con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s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u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m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e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rs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P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eople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who</a:t>
            </a:r>
            <a:r>
              <a:rPr lang="en-US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lang="en-US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data (reader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re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ear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he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rs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ade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mi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pub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l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er</a:t>
            </a:r>
            <a:r>
              <a:rPr lang="en-US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mm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un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ty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M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anage</a:t>
            </a:r>
            <a:r>
              <a:rPr lang="en-US" dirty="0">
                <a:solidFill>
                  <a:srgbClr val="A7C133"/>
                </a:solidFill>
                <a:latin typeface="Calibri"/>
                <a:cs typeface="Calibri"/>
              </a:rPr>
              <a:t>m</a:t>
            </a:r>
            <a:r>
              <a:rPr lang="en-US" spc="-5" dirty="0">
                <a:solidFill>
                  <a:srgbClr val="A7C133"/>
                </a:solidFill>
                <a:latin typeface="Calibri"/>
                <a:cs typeface="Calibri"/>
              </a:rPr>
              <a:t>ent</a:t>
            </a:r>
          </a:p>
          <a:p>
            <a:pPr lvl="1">
              <a:lnSpc>
                <a:spcPct val="120000"/>
              </a:lnSpc>
            </a:pP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People who work in the archive (data managers, a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v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</a:t>
            </a:r>
            <a:r>
              <a:rPr lang="en-US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progra</a:t>
            </a:r>
            <a:r>
              <a:rPr lang="en-US" spc="-1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rs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, da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aba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anagers,</a:t>
            </a:r>
            <a:r>
              <a:rPr lang="en-US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da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c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en</a:t>
            </a:r>
            <a:r>
              <a:rPr lang="en-US" spc="-10" dirty="0">
                <a:solidFill>
                  <a:srgbClr val="000000"/>
                </a:solidFill>
                <a:latin typeface="Calibri"/>
                <a:cs typeface="Calibri"/>
              </a:rPr>
              <a:t>te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pc="-5" dirty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anager</a:t>
            </a:r>
            <a:r>
              <a:rPr lang="en-US" spc="5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dirty="0">
                <a:solidFill>
                  <a:srgbClr val="000000"/>
                </a:solidFill>
                <a:latin typeface="Calibri"/>
                <a:cs typeface="Calibri"/>
              </a:rPr>
              <a:t>)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2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Ingest</a:t>
            </a:r>
            <a:endParaRPr lang="en-US" dirty="0"/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1219200" y="2514600"/>
            <a:ext cx="648072" cy="5040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Receive submission</a:t>
            </a:r>
          </a:p>
          <a:p>
            <a:pPr lvl="0"/>
            <a:r>
              <a:rPr lang="en-GB" dirty="0"/>
              <a:t>Quality assurance</a:t>
            </a:r>
          </a:p>
          <a:p>
            <a:pPr lvl="0"/>
            <a:r>
              <a:rPr lang="en-GB" dirty="0"/>
              <a:t>Transform SIP into AIP</a:t>
            </a:r>
            <a:endParaRPr lang="en-US" dirty="0"/>
          </a:p>
          <a:p>
            <a:pPr lvl="0"/>
            <a:r>
              <a:rPr lang="en-GB" dirty="0"/>
              <a:t>Extraction of descriptive metadata</a:t>
            </a:r>
            <a:endParaRPr lang="en-US" dirty="0"/>
          </a:p>
          <a:p>
            <a:pPr lvl="0"/>
            <a:r>
              <a:rPr lang="en-GB" dirty="0"/>
              <a:t>Transfer of the AIP to Data Management and Archival </a:t>
            </a:r>
            <a:r>
              <a:rPr lang="en-GB" dirty="0" smtClean="0"/>
              <a:t>Storage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53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1981200" y="2209800"/>
            <a:ext cx="914400" cy="5040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 metadata in database</a:t>
            </a:r>
          </a:p>
          <a:p>
            <a:r>
              <a:rPr lang="en-US" dirty="0"/>
              <a:t>Keep a record of actions</a:t>
            </a:r>
          </a:p>
          <a:p>
            <a:r>
              <a:rPr lang="en-US" dirty="0"/>
              <a:t>Manage UIDs</a:t>
            </a:r>
          </a:p>
          <a:p>
            <a:r>
              <a:rPr lang="en-US" dirty="0"/>
              <a:t> </a:t>
            </a:r>
            <a:r>
              <a:rPr lang="en-GB" dirty="0"/>
              <a:t>Perform queries on databases </a:t>
            </a:r>
          </a:p>
          <a:p>
            <a:r>
              <a:rPr lang="en-GB" dirty="0"/>
              <a:t>Generating reports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5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Archival Storage</a:t>
            </a:r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2057400" y="2772544"/>
            <a:ext cx="685800" cy="4278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Store AIP (physical files)</a:t>
            </a:r>
          </a:p>
          <a:p>
            <a:r>
              <a:rPr lang="en-US" dirty="0"/>
              <a:t>Media migration</a:t>
            </a:r>
          </a:p>
          <a:p>
            <a:r>
              <a:rPr lang="en-US" dirty="0"/>
              <a:t>Media replacement </a:t>
            </a:r>
          </a:p>
          <a:p>
            <a:r>
              <a:rPr lang="en-US" dirty="0"/>
              <a:t>Disaster recovery </a:t>
            </a:r>
          </a:p>
          <a:p>
            <a:r>
              <a:rPr lang="en-US" dirty="0"/>
              <a:t>Security </a:t>
            </a:r>
          </a:p>
        </p:txBody>
      </p:sp>
    </p:spTree>
    <p:extLst>
      <p:ext uri="{BB962C8B-B14F-4D97-AF65-F5344CB8AC3E}">
        <p14:creationId xmlns:p14="http://schemas.microsoft.com/office/powerpoint/2010/main" val="1189631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Preservation planning</a:t>
            </a:r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1676400" y="1752600"/>
            <a:ext cx="1524000" cy="4278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Monitor </a:t>
            </a:r>
            <a:r>
              <a:rPr lang="en-GB" dirty="0"/>
              <a:t>the environment </a:t>
            </a:r>
            <a:r>
              <a:rPr lang="en-US" dirty="0"/>
              <a:t> </a:t>
            </a:r>
          </a:p>
          <a:p>
            <a:r>
              <a:rPr lang="en-GB" dirty="0"/>
              <a:t>Provide recommendations and preservation plans</a:t>
            </a:r>
            <a:r>
              <a:rPr lang="en-US" dirty="0"/>
              <a:t> </a:t>
            </a:r>
          </a:p>
          <a:p>
            <a:r>
              <a:rPr lang="en-US" dirty="0"/>
              <a:t>Policies</a:t>
            </a:r>
          </a:p>
          <a:p>
            <a:r>
              <a:rPr lang="en-US" dirty="0"/>
              <a:t>Technology watch </a:t>
            </a:r>
          </a:p>
        </p:txBody>
      </p:sp>
    </p:spTree>
    <p:extLst>
      <p:ext uri="{BB962C8B-B14F-4D97-AF65-F5344CB8AC3E}">
        <p14:creationId xmlns:p14="http://schemas.microsoft.com/office/powerpoint/2010/main" val="3796076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Administration</a:t>
            </a:r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1219200" y="3276600"/>
            <a:ext cx="2362200" cy="4278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Auditing submissions</a:t>
            </a:r>
          </a:p>
          <a:p>
            <a:r>
              <a:rPr lang="en-US" dirty="0"/>
              <a:t>Negotiating with Producers</a:t>
            </a:r>
          </a:p>
          <a:p>
            <a:r>
              <a:rPr lang="en-US" dirty="0"/>
              <a:t>Managing the configuration of the system </a:t>
            </a:r>
          </a:p>
          <a:p>
            <a:r>
              <a:rPr lang="en-US" dirty="0"/>
              <a:t> Ensure that the system conforms with policies </a:t>
            </a:r>
          </a:p>
        </p:txBody>
      </p:sp>
    </p:spTree>
    <p:extLst>
      <p:ext uri="{BB962C8B-B14F-4D97-AF65-F5344CB8AC3E}">
        <p14:creationId xmlns:p14="http://schemas.microsoft.com/office/powerpoint/2010/main" val="594798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</a:t>
            </a:r>
          </a:p>
        </p:txBody>
      </p:sp>
      <p:pic>
        <p:nvPicPr>
          <p:cNvPr id="8" name="Content Placeholder 11" descr="OAI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285225" y="1601599"/>
            <a:ext cx="4286775" cy="2665601"/>
          </a:xfrm>
        </p:spPr>
      </p:pic>
      <p:sp>
        <p:nvSpPr>
          <p:cNvPr id="9" name="Rectangle 8"/>
          <p:cNvSpPr/>
          <p:nvPr/>
        </p:nvSpPr>
        <p:spPr>
          <a:xfrm>
            <a:off x="3048000" y="2514600"/>
            <a:ext cx="609600" cy="609600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4495800" y="2514600"/>
            <a:ext cx="38100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4488" indent="-342900" algn="l" defTabSz="914400" rtl="0" eaLnBrk="1" latinLnBrk="0" hangingPunct="1">
              <a:spcBef>
                <a:spcPts val="1200"/>
              </a:spcBef>
              <a:buClr>
                <a:srgbClr val="A7C133"/>
              </a:buClr>
              <a:buFont typeface="Arial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1pPr>
            <a:lvl2pPr marL="285750" indent="-182563" algn="l" defTabSz="914400" rtl="0" eaLnBrk="1" latinLnBrk="0" hangingPunct="1">
              <a:spcBef>
                <a:spcPts val="1200"/>
              </a:spcBef>
              <a:buClr>
                <a:srgbClr val="7B838F"/>
              </a:buClr>
              <a:buFont typeface="Arial" pitchFamily="34" charset="0"/>
              <a:buChar char="•"/>
              <a:defRPr sz="22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2pPr>
            <a:lvl3pPr marL="622300" indent="-182563" algn="l" defTabSz="914400" rtl="0" eaLnBrk="1" latinLnBrk="0" hangingPunct="1">
              <a:spcBef>
                <a:spcPts val="600"/>
              </a:spcBef>
              <a:buClr>
                <a:srgbClr val="D4D6D2"/>
              </a:buClr>
              <a:buFont typeface="Arial" pitchFamily="34" charset="0"/>
              <a:buChar char="•"/>
              <a:defRPr sz="20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3pPr>
            <a:lvl4pPr marL="793750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800" kern="120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4pPr>
            <a:lvl5pPr marL="992188" indent="-182563" algn="l" defTabSz="914400" rtl="0" eaLnBrk="1" latinLnBrk="0" hangingPunct="1">
              <a:spcBef>
                <a:spcPts val="600"/>
              </a:spcBef>
              <a:buClr>
                <a:srgbClr val="404548"/>
              </a:buClr>
              <a:buFont typeface="Arial" pitchFamily="34" charset="0"/>
              <a:buChar char="•"/>
              <a:defRPr sz="1600" kern="1200" baseline="0">
                <a:solidFill>
                  <a:srgbClr val="404548"/>
                </a:solidFill>
                <a:latin typeface="+mn-lt"/>
                <a:ea typeface="+mn-ea"/>
                <a:cs typeface="+mn-cs"/>
              </a:defRPr>
            </a:lvl5pPr>
            <a:lvl6pPr marL="1173163" indent="-182563" algn="l" defTabSz="914400" rtl="0" eaLnBrk="1" latinLnBrk="0" hangingPunct="1">
              <a:spcBef>
                <a:spcPts val="6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4138" indent="-182563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44638" indent="-1825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7675" indent="-182563" algn="l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Services and functions that support Consumers</a:t>
            </a:r>
            <a:r>
              <a:rPr lang="en-US" dirty="0"/>
              <a:t> </a:t>
            </a:r>
          </a:p>
          <a:p>
            <a:r>
              <a:rPr lang="en-US" dirty="0"/>
              <a:t>Generate and deliver DIP</a:t>
            </a:r>
          </a:p>
        </p:txBody>
      </p:sp>
    </p:spTree>
    <p:extLst>
      <p:ext uri="{BB962C8B-B14F-4D97-AF65-F5344CB8AC3E}">
        <p14:creationId xmlns:p14="http://schemas.microsoft.com/office/powerpoint/2010/main" val="32148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pic>
        <p:nvPicPr>
          <p:cNvPr id="7" name="Picture 6" descr="oais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90422"/>
            <a:ext cx="8312728" cy="5508358"/>
          </a:xfrm>
          <a:prstGeom prst="rect">
            <a:avLst/>
          </a:prstGeom>
        </p:spPr>
      </p:pic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/>
          <a:lstStyle/>
          <a:p>
            <a:r>
              <a:rPr lang="en-US" dirty="0" smtClean="0"/>
              <a:t>OAIS – detailed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3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resources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05000"/>
            <a:ext cx="7315200" cy="4800600"/>
          </a:xfrm>
        </p:spPr>
        <p:txBody>
          <a:bodyPr/>
          <a:lstStyle/>
          <a:p>
            <a:r>
              <a:rPr lang="en-US" dirty="0">
                <a:hlinkClick r:id="rId2"/>
              </a:rPr>
              <a:t>The Open Archival Information System Reference Model</a:t>
            </a:r>
            <a:endParaRPr lang="en-US" dirty="0"/>
          </a:p>
          <a:p>
            <a:r>
              <a:rPr lang="en-US" dirty="0" smtClean="0">
                <a:hlinkClick r:id="rId3"/>
              </a:rPr>
              <a:t>Recommendation for Space Data System Practices - </a:t>
            </a:r>
            <a:r>
              <a:rPr lang="en-US" dirty="0">
                <a:hlinkClick r:id="rId3"/>
              </a:rPr>
              <a:t>REFERENCE MODEL FOR AN </a:t>
            </a:r>
            <a:r>
              <a:rPr lang="en-US" dirty="0" smtClean="0">
                <a:hlinkClick r:id="rId3"/>
              </a:rPr>
              <a:t>OPEN </a:t>
            </a:r>
            <a:r>
              <a:rPr lang="en-US" dirty="0">
                <a:hlinkClick r:id="rId3"/>
              </a:rPr>
              <a:t>ARCHIVAL </a:t>
            </a:r>
            <a:r>
              <a:rPr lang="en-US" dirty="0" smtClean="0">
                <a:hlinkClick r:id="rId3"/>
              </a:rPr>
              <a:t>INFORMATION </a:t>
            </a:r>
            <a:r>
              <a:rPr lang="en-US" dirty="0">
                <a:hlinkClick r:id="rId3"/>
              </a:rPr>
              <a:t>SYSTEM (OAIS) </a:t>
            </a:r>
            <a:endParaRPr lang="en-US" dirty="0" smtClean="0"/>
          </a:p>
          <a:p>
            <a:r>
              <a:rPr lang="pt-BR" dirty="0">
                <a:hlinkClick r:id="rId4"/>
              </a:rPr>
              <a:t>ISO 14721:</a:t>
            </a:r>
            <a:r>
              <a:rPr lang="pt-BR" dirty="0" smtClean="0">
                <a:hlinkClick r:id="rId4"/>
              </a:rPr>
              <a:t>2003</a:t>
            </a:r>
            <a:endParaRPr lang="pt-BR" dirty="0" smtClean="0"/>
          </a:p>
          <a:p>
            <a:r>
              <a:rPr lang="pt-BR" dirty="0">
                <a:hlinkClick r:id="rId5"/>
              </a:rPr>
              <a:t>ISO 14721:2012</a:t>
            </a:r>
            <a:endParaRPr lang="pt-BR" dirty="0"/>
          </a:p>
          <a:p>
            <a:endParaRPr lang="pt-B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557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 Archival Information System model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00600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Represents the archive</a:t>
            </a:r>
            <a:r>
              <a:rPr lang="en-GB" dirty="0"/>
              <a:t>, consisting of an organization of people and systems, that has accepted the responsibility to preserve information and make it available for a designated </a:t>
            </a:r>
            <a:r>
              <a:rPr lang="en-GB" dirty="0" smtClean="0"/>
              <a:t>community</a:t>
            </a:r>
          </a:p>
          <a:p>
            <a:r>
              <a:rPr lang="en-GB" dirty="0"/>
              <a:t>Framework for understanding the archival concepts needed for long term digital information preservation and </a:t>
            </a:r>
            <a:r>
              <a:rPr lang="en-GB" dirty="0" smtClean="0"/>
              <a:t>access</a:t>
            </a:r>
          </a:p>
          <a:p>
            <a:r>
              <a:rPr lang="pt-BR" dirty="0"/>
              <a:t>ISO 14721:</a:t>
            </a:r>
            <a:r>
              <a:rPr lang="pt-BR" dirty="0" smtClean="0"/>
              <a:t>2012 </a:t>
            </a:r>
            <a:r>
              <a:rPr lang="pt-BR" dirty="0"/>
              <a:t>(revises ISO 14721:</a:t>
            </a:r>
            <a:r>
              <a:rPr lang="pt-BR" dirty="0" smtClean="0"/>
              <a:t>2003)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1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The Open Archival Information System model</a:t>
            </a:r>
          </a:p>
        </p:txBody>
      </p:sp>
      <p:pic>
        <p:nvPicPr>
          <p:cNvPr id="8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9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574394"/>
              </p:ext>
            </p:extLst>
          </p:nvPr>
        </p:nvGraphicFramePr>
        <p:xfrm>
          <a:off x="457200" y="1600200"/>
          <a:ext cx="7315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311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9DAB9BB8-72A0-4C2D-AEDF-91F6B8F7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99A408F2-068C-4816-B56E-CCF1BFDEB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7CF34DEB-A073-4F83-94ED-936336F4E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1F4343FF-FEFE-43CF-8050-F41630386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graphicEl>
                                              <a:dgm id="{41BE56F9-C05C-4158-810E-167445B06D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A072136F-533C-4900-8C58-8E3C87749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Entities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4633" y="1628800"/>
            <a:ext cx="2664296" cy="79208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25216" y="4365104"/>
            <a:ext cx="4032448" cy="79208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81200" y="2996952"/>
            <a:ext cx="1152128" cy="79208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349352" y="2492896"/>
            <a:ext cx="1584176" cy="79208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21360" y="3501008"/>
            <a:ext cx="1296144" cy="720080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21560" y="2996952"/>
            <a:ext cx="1080120" cy="1008112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84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packages</a:t>
            </a:r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36071" y="3429000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70687" y="3861048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83935" y="3861048"/>
            <a:ext cx="576064" cy="360040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93871" y="3886200"/>
            <a:ext cx="576064" cy="432048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4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packages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2438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+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731597" y="2438400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Helvetica"/>
                <a:cs typeface="Helvetica"/>
              </a:rPr>
              <a:t>=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629400" y="2286000"/>
            <a:ext cx="1066800" cy="685800"/>
          </a:xfrm>
          <a:prstGeom prst="ellipse">
            <a:avLst/>
          </a:prstGeom>
          <a:solidFill>
            <a:srgbClr val="9E2454"/>
          </a:solidFill>
          <a:ln>
            <a:noFill/>
          </a:ln>
          <a:effectLst/>
          <a:extLst/>
        </p:spPr>
        <p:txBody>
          <a:bodyPr vert="horz" wrap="square" lIns="102829" tIns="51417" rIns="102829" bIns="51417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 IP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400" y="403413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+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31597" y="4034135"/>
            <a:ext cx="299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=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6800" y="4034135"/>
            <a:ext cx="142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Digital object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72513" y="4038600"/>
            <a:ext cx="1156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Meta data</a:t>
            </a:r>
            <a:endParaRPr lang="en-US" b="0" dirty="0">
              <a:latin typeface="Calibri"/>
              <a:cs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100" y="3886200"/>
            <a:ext cx="1303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Calibri"/>
                <a:cs typeface="Calibri"/>
              </a:rPr>
              <a:t>Information </a:t>
            </a:r>
          </a:p>
          <a:p>
            <a:r>
              <a:rPr lang="en-US" b="0" dirty="0" smtClean="0">
                <a:latin typeface="Calibri"/>
                <a:cs typeface="Calibri"/>
              </a:rPr>
              <a:t>package</a:t>
            </a:r>
            <a:endParaRPr lang="en-US" b="0" dirty="0">
              <a:latin typeface="Calibri"/>
              <a:cs typeface="Calibri"/>
            </a:endParaRPr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45" y="2057400"/>
            <a:ext cx="1864555" cy="1409257"/>
          </a:xfrm>
          <a:prstGeom prst="rect">
            <a:avLst/>
          </a:prstGeom>
        </p:spPr>
      </p:pic>
      <p:pic>
        <p:nvPicPr>
          <p:cNvPr id="24" name="Picture 23" descr="PDF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2387600"/>
            <a:ext cx="10414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1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packages</a:t>
            </a:r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304800" y="1772816"/>
            <a:ext cx="7656985" cy="4176464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50060" indent="0">
              <a:buFont typeface="Wingdings 3"/>
              <a:buNone/>
            </a:pPr>
            <a:r>
              <a:rPr lang="en-US" sz="2500" b="0" spc="-10" dirty="0" smtClean="0">
                <a:latin typeface="Calibri"/>
                <a:cs typeface="Calibri"/>
              </a:rPr>
              <a:t>S</a:t>
            </a:r>
            <a:r>
              <a:rPr lang="en-US" sz="2500" b="0" spc="-15" dirty="0" smtClean="0">
                <a:latin typeface="Calibri"/>
                <a:cs typeface="Calibri"/>
              </a:rPr>
              <a:t>ubmi</a:t>
            </a:r>
            <a:r>
              <a:rPr lang="en-US" sz="2500" b="0" spc="-10" dirty="0" smtClean="0">
                <a:latin typeface="Calibri"/>
                <a:cs typeface="Calibri"/>
              </a:rPr>
              <a:t>ssi</a:t>
            </a:r>
            <a:r>
              <a:rPr lang="en-US" sz="2500" b="0" spc="-15" dirty="0" smtClean="0">
                <a:latin typeface="Calibri"/>
                <a:cs typeface="Calibri"/>
              </a:rPr>
              <a:t>o</a:t>
            </a:r>
            <a:r>
              <a:rPr lang="en-US" sz="2500" b="0" spc="-20" dirty="0" smtClean="0">
                <a:latin typeface="Calibri"/>
                <a:cs typeface="Calibri"/>
              </a:rPr>
              <a:t>n</a:t>
            </a:r>
            <a:r>
              <a:rPr lang="en-US" sz="2500" b="0" spc="20" dirty="0" smtClean="0">
                <a:latin typeface="Calibri"/>
                <a:cs typeface="Calibri"/>
              </a:rPr>
              <a:t> </a:t>
            </a:r>
            <a:r>
              <a:rPr lang="en-US" sz="2500" b="0" dirty="0" smtClean="0">
                <a:latin typeface="Calibri"/>
                <a:cs typeface="Calibri"/>
              </a:rPr>
              <a:t>I</a:t>
            </a:r>
            <a:r>
              <a:rPr lang="en-US" sz="2500" b="0" spc="-15" dirty="0" smtClean="0">
                <a:latin typeface="Calibri"/>
                <a:cs typeface="Calibri"/>
              </a:rPr>
              <a:t>n</a:t>
            </a:r>
            <a:r>
              <a:rPr lang="en-US" sz="2500" b="0" spc="-10" dirty="0" smtClean="0">
                <a:latin typeface="Calibri"/>
                <a:cs typeface="Calibri"/>
              </a:rPr>
              <a:t>for</a:t>
            </a:r>
            <a:r>
              <a:rPr lang="en-US" sz="2500" b="0" spc="-25" dirty="0" smtClean="0">
                <a:latin typeface="Calibri"/>
                <a:cs typeface="Calibri"/>
              </a:rPr>
              <a:t>m</a:t>
            </a:r>
            <a:r>
              <a:rPr lang="en-US" sz="2500" b="0" spc="-15" dirty="0" smtClean="0">
                <a:latin typeface="Calibri"/>
                <a:cs typeface="Calibri"/>
              </a:rPr>
              <a:t>a</a:t>
            </a:r>
            <a:r>
              <a:rPr lang="en-US" sz="2500" b="0" spc="-10" dirty="0" smtClean="0">
                <a:latin typeface="Calibri"/>
                <a:cs typeface="Calibri"/>
              </a:rPr>
              <a:t>ti</a:t>
            </a:r>
            <a:r>
              <a:rPr lang="en-US" sz="2500" b="0" spc="-15" dirty="0" smtClean="0">
                <a:latin typeface="Calibri"/>
                <a:cs typeface="Calibri"/>
              </a:rPr>
              <a:t>o</a:t>
            </a:r>
            <a:r>
              <a:rPr lang="en-US" sz="2500" b="0" spc="-20" dirty="0" smtClean="0">
                <a:latin typeface="Calibri"/>
                <a:cs typeface="Calibri"/>
              </a:rPr>
              <a:t>n</a:t>
            </a:r>
            <a:r>
              <a:rPr lang="en-US" sz="2500" b="0" spc="10" dirty="0" smtClean="0">
                <a:latin typeface="Calibri"/>
                <a:cs typeface="Calibri"/>
              </a:rPr>
              <a:t> </a:t>
            </a:r>
            <a:r>
              <a:rPr lang="en-US" sz="2500" b="0" spc="-10" dirty="0" smtClean="0">
                <a:latin typeface="Calibri"/>
                <a:cs typeface="Calibri"/>
              </a:rPr>
              <a:t>Package</a:t>
            </a:r>
          </a:p>
          <a:p>
            <a:pPr marL="1750060" indent="0">
              <a:buFont typeface="Wingdings 3"/>
              <a:buNone/>
            </a:pPr>
            <a:endParaRPr lang="en-US" sz="2500" b="0" spc="-10" dirty="0" smtClean="0">
              <a:latin typeface="Calibri"/>
              <a:cs typeface="Calibri"/>
            </a:endParaRPr>
          </a:p>
          <a:p>
            <a:pPr marL="1750060" indent="0">
              <a:buFont typeface="Wingdings 3"/>
              <a:buNone/>
            </a:pPr>
            <a:endParaRPr lang="en-US" sz="2500" b="0" spc="-10" dirty="0" smtClean="0">
              <a:latin typeface="Calibri"/>
              <a:cs typeface="Calibri"/>
            </a:endParaRPr>
          </a:p>
          <a:p>
            <a:pPr marL="1750060" indent="0">
              <a:buFont typeface="Wingdings 3"/>
              <a:buNone/>
            </a:pPr>
            <a:r>
              <a:rPr lang="en-US" sz="2500" b="0" spc="-10" dirty="0" smtClean="0">
                <a:latin typeface="Calibri"/>
                <a:cs typeface="Calibri"/>
              </a:rPr>
              <a:t>Archival</a:t>
            </a:r>
            <a:r>
              <a:rPr lang="en-US" sz="2500" b="0" spc="5" dirty="0" smtClean="0">
                <a:latin typeface="Calibri"/>
                <a:cs typeface="Calibri"/>
              </a:rPr>
              <a:t> </a:t>
            </a:r>
            <a:r>
              <a:rPr lang="en-US" sz="2500" b="0" dirty="0" smtClean="0">
                <a:latin typeface="Calibri"/>
                <a:cs typeface="Calibri"/>
              </a:rPr>
              <a:t>I</a:t>
            </a:r>
            <a:r>
              <a:rPr lang="en-US" sz="2500" b="0" spc="-15" dirty="0" smtClean="0">
                <a:latin typeface="Calibri"/>
                <a:cs typeface="Calibri"/>
              </a:rPr>
              <a:t>n</a:t>
            </a:r>
            <a:r>
              <a:rPr lang="en-US" sz="2500" b="0" spc="-10" dirty="0" smtClean="0">
                <a:latin typeface="Calibri"/>
                <a:cs typeface="Calibri"/>
              </a:rPr>
              <a:t>for</a:t>
            </a:r>
            <a:r>
              <a:rPr lang="en-US" sz="2500" b="0" spc="-25" dirty="0" smtClean="0">
                <a:latin typeface="Calibri"/>
                <a:cs typeface="Calibri"/>
              </a:rPr>
              <a:t>m</a:t>
            </a:r>
            <a:r>
              <a:rPr lang="en-US" sz="2500" b="0" spc="-15" dirty="0" smtClean="0">
                <a:latin typeface="Calibri"/>
                <a:cs typeface="Calibri"/>
              </a:rPr>
              <a:t>a</a:t>
            </a:r>
            <a:r>
              <a:rPr lang="en-US" sz="2500" b="0" spc="-10" dirty="0" smtClean="0">
                <a:latin typeface="Calibri"/>
                <a:cs typeface="Calibri"/>
              </a:rPr>
              <a:t>ti</a:t>
            </a:r>
            <a:r>
              <a:rPr lang="en-US" sz="2500" b="0" spc="-15" dirty="0" smtClean="0">
                <a:latin typeface="Calibri"/>
                <a:cs typeface="Calibri"/>
              </a:rPr>
              <a:t>o</a:t>
            </a:r>
            <a:r>
              <a:rPr lang="en-US" sz="2500" b="0" spc="-20" dirty="0" smtClean="0">
                <a:latin typeface="Calibri"/>
                <a:cs typeface="Calibri"/>
              </a:rPr>
              <a:t>n</a:t>
            </a:r>
            <a:r>
              <a:rPr lang="en-US" sz="2500" b="0" spc="10" dirty="0" smtClean="0">
                <a:latin typeface="Calibri"/>
                <a:cs typeface="Calibri"/>
              </a:rPr>
              <a:t> </a:t>
            </a:r>
            <a:r>
              <a:rPr lang="en-US" sz="2500" b="0" spc="-10" dirty="0" smtClean="0">
                <a:latin typeface="Calibri"/>
                <a:cs typeface="Calibri"/>
              </a:rPr>
              <a:t>Package</a:t>
            </a:r>
            <a:r>
              <a:rPr lang="en-US" sz="2500" b="0" spc="-5" dirty="0" smtClean="0">
                <a:latin typeface="Calibri"/>
                <a:cs typeface="Calibri"/>
              </a:rPr>
              <a:t> </a:t>
            </a:r>
          </a:p>
          <a:p>
            <a:pPr marL="1750060" indent="0">
              <a:buFont typeface="Wingdings 3"/>
              <a:buNone/>
            </a:pPr>
            <a:endParaRPr lang="en-US" sz="2500" b="0" spc="-5" dirty="0" smtClean="0">
              <a:latin typeface="Calibri"/>
              <a:cs typeface="Calibri"/>
            </a:endParaRPr>
          </a:p>
          <a:p>
            <a:pPr marL="1750060" indent="0">
              <a:buFont typeface="Wingdings 3"/>
              <a:buNone/>
            </a:pPr>
            <a:endParaRPr lang="en-US" sz="2500" b="0" spc="-30" dirty="0" smtClean="0">
              <a:latin typeface="Calibri"/>
              <a:cs typeface="Calibri"/>
            </a:endParaRPr>
          </a:p>
          <a:p>
            <a:pPr marL="1750060" indent="0">
              <a:buFont typeface="Wingdings 3"/>
              <a:buNone/>
            </a:pPr>
            <a:r>
              <a:rPr lang="en-US" sz="2500" b="0" spc="-30" dirty="0" smtClean="0">
                <a:latin typeface="Calibri"/>
                <a:cs typeface="Calibri"/>
              </a:rPr>
              <a:t>D</a:t>
            </a:r>
            <a:r>
              <a:rPr lang="en-US" sz="2500" b="0" spc="-10" dirty="0" smtClean="0">
                <a:latin typeface="Calibri"/>
                <a:cs typeface="Calibri"/>
              </a:rPr>
              <a:t>isse</a:t>
            </a:r>
            <a:r>
              <a:rPr lang="en-US" sz="2500" b="0" spc="-15" dirty="0" smtClean="0">
                <a:latin typeface="Calibri"/>
                <a:cs typeface="Calibri"/>
              </a:rPr>
              <a:t>mina</a:t>
            </a:r>
            <a:r>
              <a:rPr lang="en-US" sz="2500" b="0" spc="-10" dirty="0" smtClean="0">
                <a:latin typeface="Calibri"/>
                <a:cs typeface="Calibri"/>
              </a:rPr>
              <a:t>ti</a:t>
            </a:r>
            <a:r>
              <a:rPr lang="en-US" sz="2500" b="0" spc="-15" dirty="0" smtClean="0">
                <a:latin typeface="Calibri"/>
                <a:cs typeface="Calibri"/>
              </a:rPr>
              <a:t>o</a:t>
            </a:r>
            <a:r>
              <a:rPr lang="en-US" sz="2500" b="0" spc="-20" dirty="0" smtClean="0">
                <a:latin typeface="Calibri"/>
                <a:cs typeface="Calibri"/>
              </a:rPr>
              <a:t>n</a:t>
            </a:r>
            <a:r>
              <a:rPr lang="en-US" sz="2500" b="0" spc="20" dirty="0" smtClean="0">
                <a:latin typeface="Calibri"/>
                <a:cs typeface="Calibri"/>
              </a:rPr>
              <a:t> </a:t>
            </a:r>
            <a:r>
              <a:rPr lang="en-US" sz="2500" b="0" dirty="0" smtClean="0">
                <a:latin typeface="Calibri"/>
                <a:cs typeface="Calibri"/>
              </a:rPr>
              <a:t>I</a:t>
            </a:r>
            <a:r>
              <a:rPr lang="en-US" sz="2500" b="0" spc="-15" dirty="0" smtClean="0">
                <a:latin typeface="Calibri"/>
                <a:cs typeface="Calibri"/>
              </a:rPr>
              <a:t>n</a:t>
            </a:r>
            <a:r>
              <a:rPr lang="en-US" sz="2500" b="0" spc="-10" dirty="0" smtClean="0">
                <a:latin typeface="Calibri"/>
                <a:cs typeface="Calibri"/>
              </a:rPr>
              <a:t>for</a:t>
            </a:r>
            <a:r>
              <a:rPr lang="en-US" sz="2500" b="0" spc="-25" dirty="0" smtClean="0">
                <a:latin typeface="Calibri"/>
                <a:cs typeface="Calibri"/>
              </a:rPr>
              <a:t>m</a:t>
            </a:r>
            <a:r>
              <a:rPr lang="en-US" sz="2500" b="0" spc="-15" dirty="0" smtClean="0">
                <a:latin typeface="Calibri"/>
                <a:cs typeface="Calibri"/>
              </a:rPr>
              <a:t>a</a:t>
            </a:r>
            <a:r>
              <a:rPr lang="en-US" sz="2500" b="0" spc="-10" dirty="0" smtClean="0">
                <a:latin typeface="Calibri"/>
                <a:cs typeface="Calibri"/>
              </a:rPr>
              <a:t>ti</a:t>
            </a:r>
            <a:r>
              <a:rPr lang="en-US" sz="2500" b="0" spc="-15" dirty="0" smtClean="0">
                <a:latin typeface="Calibri"/>
                <a:cs typeface="Calibri"/>
              </a:rPr>
              <a:t>o</a:t>
            </a:r>
            <a:r>
              <a:rPr lang="en-US" sz="2500" b="0" spc="-20" dirty="0" smtClean="0">
                <a:latin typeface="Calibri"/>
                <a:cs typeface="Calibri"/>
              </a:rPr>
              <a:t>n</a:t>
            </a:r>
            <a:r>
              <a:rPr lang="en-US" sz="2500" b="0" spc="20" dirty="0" smtClean="0">
                <a:latin typeface="Calibri"/>
                <a:cs typeface="Calibri"/>
              </a:rPr>
              <a:t> </a:t>
            </a:r>
            <a:r>
              <a:rPr lang="en-US" sz="2500" b="0" spc="-10" dirty="0" smtClean="0">
                <a:latin typeface="Calibri"/>
                <a:cs typeface="Calibri"/>
              </a:rPr>
              <a:t>Package</a:t>
            </a:r>
            <a:endParaRPr lang="en-US" sz="2500" b="0" dirty="0" smtClean="0">
              <a:latin typeface="Calibri"/>
              <a:cs typeface="Calibri"/>
            </a:endParaRPr>
          </a:p>
          <a:p>
            <a:pPr marL="0" indent="0">
              <a:buFont typeface="Wingdings 3"/>
              <a:buNone/>
            </a:pPr>
            <a:endParaRPr lang="en-US" sz="2500" b="0" dirty="0">
              <a:latin typeface="Calibri"/>
              <a:cs typeface="Calibri"/>
            </a:endParaRPr>
          </a:p>
        </p:txBody>
      </p:sp>
      <p:pic>
        <p:nvPicPr>
          <p:cNvPr id="17" name="Picture 16" descr="I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207423"/>
            <a:ext cx="10058401" cy="710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2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1E8957-5754-4C19-A51A-9C104D1A0E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SEEDS Workshop 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13-15.10.2015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US" dirty="0"/>
          </a:p>
        </p:txBody>
      </p:sp>
      <p:pic>
        <p:nvPicPr>
          <p:cNvPr id="7" name="Content Placeholder 11" descr="OA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5" b="9175"/>
          <a:stretch>
            <a:fillRect/>
          </a:stretch>
        </p:blipFill>
        <p:spPr>
          <a:xfrm>
            <a:off x="381000" y="1412776"/>
            <a:ext cx="7527135" cy="468052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66519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774032" y="5661248"/>
            <a:ext cx="2880320" cy="504056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5800" y="2060848"/>
            <a:ext cx="504057" cy="2736304"/>
          </a:xfrm>
          <a:prstGeom prst="rect">
            <a:avLst/>
          </a:prstGeom>
          <a:solidFill>
            <a:srgbClr val="E479A2">
              <a:alpha val="5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096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 Is All Too Much by Peter Walsh">
  <a:themeElements>
    <a:clrScheme name="Custom 1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A7C034"/>
      </a:hlink>
      <a:folHlink>
        <a:srgbClr val="D4D6D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480</Words>
  <Application>Microsoft Macintosh PowerPoint</Application>
  <PresentationFormat>On-screen Show (4:3)</PresentationFormat>
  <Paragraphs>141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 Is All Too Much by Peter Walsh</vt:lpstr>
      <vt:lpstr>OAIS model</vt:lpstr>
      <vt:lpstr>The Open Archival Information System model</vt:lpstr>
      <vt:lpstr>The Open Archival Information System model</vt:lpstr>
      <vt:lpstr>Elements</vt:lpstr>
      <vt:lpstr>Functional Entities</vt:lpstr>
      <vt:lpstr>Information packages</vt:lpstr>
      <vt:lpstr>Information packages</vt:lpstr>
      <vt:lpstr>Information packages</vt:lpstr>
      <vt:lpstr>Actors</vt:lpstr>
      <vt:lpstr>Actors</vt:lpstr>
      <vt:lpstr>Ingest</vt:lpstr>
      <vt:lpstr>Data Management</vt:lpstr>
      <vt:lpstr>Archival Storage</vt:lpstr>
      <vt:lpstr>Preservation planning</vt:lpstr>
      <vt:lpstr>Administration</vt:lpstr>
      <vt:lpstr>Access</vt:lpstr>
      <vt:lpstr>OAIS – detailed view</vt:lpstr>
      <vt:lpstr>Useful resources </vt:lpstr>
      <vt:lpstr>PowerPoint Presentation</vt:lpstr>
    </vt:vector>
  </TitlesOfParts>
  <Manager/>
  <Company>FORS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SEEDS template</dc:title>
  <dc:subject/>
  <dc:creator>Bojana Tasic</dc:creator>
  <cp:keywords/>
  <dc:description/>
  <cp:lastModifiedBy>Bojana Tasic</cp:lastModifiedBy>
  <cp:revision>188</cp:revision>
  <dcterms:created xsi:type="dcterms:W3CDTF">2010-05-18T20:31:16Z</dcterms:created>
  <dcterms:modified xsi:type="dcterms:W3CDTF">2015-10-09T14:12:17Z</dcterms:modified>
  <cp:category/>
</cp:coreProperties>
</file>