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  <p:sldMasterId id="2147483660" r:id="rId2"/>
    <p:sldMasterId id="2147483662" r:id="rId3"/>
    <p:sldMasterId id="2147483664" r:id="rId4"/>
  </p:sldMasterIdLst>
  <p:notesMasterIdLst>
    <p:notesMasterId r:id="rId31"/>
  </p:notesMasterIdLst>
  <p:handoutMasterIdLst>
    <p:handoutMasterId r:id="rId32"/>
  </p:handoutMasterIdLst>
  <p:sldIdLst>
    <p:sldId id="311" r:id="rId5"/>
    <p:sldId id="336" r:id="rId6"/>
    <p:sldId id="337" r:id="rId7"/>
    <p:sldId id="338" r:id="rId8"/>
    <p:sldId id="344" r:id="rId9"/>
    <p:sldId id="345" r:id="rId10"/>
    <p:sldId id="346" r:id="rId11"/>
    <p:sldId id="347" r:id="rId12"/>
    <p:sldId id="348" r:id="rId13"/>
    <p:sldId id="353" r:id="rId14"/>
    <p:sldId id="365" r:id="rId15"/>
    <p:sldId id="367" r:id="rId16"/>
    <p:sldId id="368" r:id="rId17"/>
    <p:sldId id="359" r:id="rId18"/>
    <p:sldId id="360" r:id="rId19"/>
    <p:sldId id="361" r:id="rId20"/>
    <p:sldId id="349" r:id="rId21"/>
    <p:sldId id="351" r:id="rId22"/>
    <p:sldId id="362" r:id="rId23"/>
    <p:sldId id="350" r:id="rId24"/>
    <p:sldId id="352" r:id="rId25"/>
    <p:sldId id="363" r:id="rId26"/>
    <p:sldId id="364" r:id="rId27"/>
    <p:sldId id="369" r:id="rId28"/>
    <p:sldId id="370" r:id="rId29"/>
    <p:sldId id="366" r:id="rId30"/>
  </p:sldIdLst>
  <p:sldSz cx="9144000" cy="6858000" type="screen4x3"/>
  <p:notesSz cx="6634163" cy="97678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B76"/>
    <a:srgbClr val="FF9AC5"/>
    <a:srgbClr val="9E2454"/>
    <a:srgbClr val="0F8BE3"/>
    <a:srgbClr val="32CA1F"/>
    <a:srgbClr val="C92F6A"/>
    <a:srgbClr val="8EC0DA"/>
    <a:srgbClr val="91B4C5"/>
    <a:srgbClr val="0E75BE"/>
    <a:srgbClr val="2B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60"/>
  </p:normalViewPr>
  <p:slideViewPr>
    <p:cSldViewPr snapToObjects="1">
      <p:cViewPr varScale="1">
        <p:scale>
          <a:sx n="187" d="100"/>
          <a:sy n="187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49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7613" y="0"/>
            <a:ext cx="2874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9198EB1-45F3-C744-9C25-955D13DF0331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77350"/>
            <a:ext cx="28749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7613" y="9277350"/>
            <a:ext cx="2874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F376CDA2-8C82-F744-B31B-3A4D41931E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5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49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9200" y="0"/>
            <a:ext cx="28749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28A5BB4-F948-0F4A-B3EB-A4B8FCD3ED14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1838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640263"/>
            <a:ext cx="486568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78938"/>
            <a:ext cx="28749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9200" y="9278938"/>
            <a:ext cx="28749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EB70BF1-877F-3947-8AC1-D4DAD07E9B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861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5176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FB4EA188-32EE-9241-A50A-0863AA20BE2C}" type="datetime3">
              <a:rPr lang="fr-FR" sz="1200" b="0">
                <a:solidFill>
                  <a:schemeClr val="tx1"/>
                </a:solidFill>
                <a:cs typeface="Arial" charset="0"/>
              </a:rPr>
              <a:pPr/>
              <a:t>4 May 2015</a:t>
            </a:fld>
            <a:endParaRPr lang="fr-FR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3B23FC38-3BFF-2E4C-A134-7EA42AC77E05}" type="slidenum">
              <a:rPr lang="fr-FR" sz="1200" b="0">
                <a:solidFill>
                  <a:schemeClr val="tx1"/>
                </a:solidFill>
                <a:cs typeface="Arial" charset="0"/>
              </a:rPr>
              <a:pPr/>
              <a:t>1</a:t>
            </a:fld>
            <a:endParaRPr lang="fr-FR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Run media checks </a:t>
            </a:r>
          </a:p>
          <a:p>
            <a:r>
              <a:rPr lang="en-US" b="0" dirty="0" smtClean="0"/>
              <a:t>Checksum validation</a:t>
            </a:r>
          </a:p>
          <a:p>
            <a:r>
              <a:rPr lang="en-US" b="0" dirty="0" smtClean="0"/>
              <a:t>Make backups…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8A5BB4-F948-0F4A-B3EB-A4B8FCD3ED14}" type="datetime3">
              <a:rPr lang="fr-FR" smtClean="0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70BF1-877F-3947-8AC1-D4DAD07E9B6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6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504F5-601D-E042-A743-D099BAE793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5" name="Picture 9" descr="logo_for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60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5800" y="1219203"/>
            <a:ext cx="7772400" cy="11271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23607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772400" cy="22860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78E3-ABF7-4740-B77B-DDAEA7767E7B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7776-E8A5-8042-B059-FADC26919A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79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B9D4-1663-E04F-89BC-95AC7AB6A2D9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F2B6-A1E3-FF40-8AEB-515DF751D7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30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820738"/>
            <a:ext cx="1981200" cy="5275262"/>
          </a:xfrm>
        </p:spPr>
        <p:txBody>
          <a:bodyPr vert="eaVert"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20738"/>
            <a:ext cx="5791200" cy="5275262"/>
          </a:xfrm>
        </p:spPr>
        <p:txBody>
          <a:bodyPr vert="eaVert"/>
          <a:lstStyle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C548-C702-E24C-BBC4-53F1B47D8F49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89C0-E6CD-2F42-8BBE-CBA3009C3F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0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5" name="Picture 12" descr="logo_for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31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685800" y="1219203"/>
            <a:ext cx="7772400" cy="1127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751" rIns="95751"/>
          <a:lstStyle>
            <a:lvl1pPr algn="ctr">
              <a:defRPr sz="3200" b="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9631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7724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751" rIns="95751" anchor="ctr"/>
          <a:lstStyle>
            <a:lvl1pPr marL="0" indent="0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9761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14F7-63F3-F64D-841D-3F77F700F33B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48A-FC6F-834D-85B2-3ED43B685B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10EA-DB27-3F48-B537-122B99A8AB75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5E1C-9776-7246-9AB2-0C67C4412A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0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0" indent="0">
              <a:buNone/>
              <a:defRPr sz="1600"/>
            </a:lvl3pPr>
            <a:lvl4pPr marL="1371105" indent="0">
              <a:buNone/>
              <a:defRPr sz="1400"/>
            </a:lvl4pPr>
            <a:lvl5pPr marL="1828141" indent="0">
              <a:buNone/>
              <a:defRPr sz="1400"/>
            </a:lvl5pPr>
            <a:lvl6pPr marL="2285176" indent="0">
              <a:buNone/>
              <a:defRPr sz="1400"/>
            </a:lvl6pPr>
            <a:lvl7pPr marL="2742213" indent="0">
              <a:buNone/>
              <a:defRPr sz="1400"/>
            </a:lvl7pPr>
            <a:lvl8pPr marL="3199248" indent="0">
              <a:buNone/>
              <a:defRPr sz="1400"/>
            </a:lvl8pPr>
            <a:lvl9pPr marL="3656283" indent="0">
              <a:buNone/>
              <a:defRPr sz="14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F51D-E930-4F48-9170-8ACB877475B5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3A7F-5909-384D-86A1-C1AD3AC760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41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815976"/>
            <a:ext cx="1917700" cy="527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00" y="815976"/>
            <a:ext cx="1919288" cy="527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D4BC-0A00-DB4B-ACF8-A65D6B30B21C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6C62-26DF-4D42-86D9-E34CBA859F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00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0731-D3F9-274B-93F7-F1F99D24C451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3C1A-523B-9149-9847-2334BBCF1A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9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6ED2-12BA-7246-8441-A2F385972938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42F1-2240-0C47-BBCD-BB3E815BD2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70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C305-C1D7-4642-A022-A6E9935365BB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F95E-DD0E-1348-86E6-37AF12B8E2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66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C0F0-E820-8940-BD12-A83DDD0EBED3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3DC4-0AE4-314A-80E6-3E30FD2B71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13C5-7545-E246-B98C-72A1F2FB5E0A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CB81-FA7C-8241-9E86-903B0F8C1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86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805F-DD94-1843-9EC0-FD14BE87BCAD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92F0-E6B3-6744-8537-8EB9EE06BA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42ED-1477-E14C-A207-A8EA551C08E0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E1DCB-A751-3449-B582-7DE319D61A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90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815976"/>
            <a:ext cx="2082800" cy="5275263"/>
          </a:xfrm>
        </p:spPr>
        <p:txBody>
          <a:bodyPr vert="eaVert"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15976"/>
            <a:ext cx="6097588" cy="5275263"/>
          </a:xfrm>
        </p:spPr>
        <p:txBody>
          <a:bodyPr vert="eaVert"/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7362-93A2-8940-8520-F7A8ADEB9D9C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FFD5-CF6A-274A-A4C2-DA9682B201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75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Logo-shp-ppt-mini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6" name="Picture 12" descr="logo_for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3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219203"/>
            <a:ext cx="7772400" cy="11271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772400" cy="22860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9761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5391-58B3-E545-9F37-C9EDCAB18CE8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C079-49BE-014C-97C2-975E6C47BA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677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82B1-A474-1B47-9FC0-3B1D66B924FF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175E-FD8A-984D-B427-837D53EFF2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29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0" indent="0">
              <a:buNone/>
              <a:defRPr sz="1600"/>
            </a:lvl3pPr>
            <a:lvl4pPr marL="1371105" indent="0">
              <a:buNone/>
              <a:defRPr sz="1400"/>
            </a:lvl4pPr>
            <a:lvl5pPr marL="1828141" indent="0">
              <a:buNone/>
              <a:defRPr sz="1400"/>
            </a:lvl5pPr>
            <a:lvl6pPr marL="2285176" indent="0">
              <a:buNone/>
              <a:defRPr sz="1400"/>
            </a:lvl6pPr>
            <a:lvl7pPr marL="2742213" indent="0">
              <a:buNone/>
              <a:defRPr sz="1400"/>
            </a:lvl7pPr>
            <a:lvl8pPr marL="3199248" indent="0">
              <a:buNone/>
              <a:defRPr sz="1400"/>
            </a:lvl8pPr>
            <a:lvl9pPr marL="3656283" indent="0">
              <a:buNone/>
              <a:defRPr sz="14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E90D-484E-9A41-B543-9EB970D8E32B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D332-4081-4A43-9314-2018C3442F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0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6388"/>
            <a:ext cx="38862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38862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A989-B84C-AF4C-9B25-7172B83CB34E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42D1-AF4D-5A47-A37B-638D23EA9A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924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0A68-144B-254B-999B-16F99003E6E1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F03F-8481-2E41-A40F-D60B0A159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7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D1DA-F010-CF4A-B3F0-BB797A6BA5A7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3949-D9A0-804D-A148-C381090C24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59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19E0-ECCC-F846-9D59-032AF3B123DF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7810-C942-454D-A8EA-50F6F04CFF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0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0" indent="0">
              <a:buNone/>
              <a:defRPr sz="1600"/>
            </a:lvl3pPr>
            <a:lvl4pPr marL="1371105" indent="0">
              <a:buNone/>
              <a:defRPr sz="1400"/>
            </a:lvl4pPr>
            <a:lvl5pPr marL="1828141" indent="0">
              <a:buNone/>
              <a:defRPr sz="1400"/>
            </a:lvl5pPr>
            <a:lvl6pPr marL="2285176" indent="0">
              <a:buNone/>
              <a:defRPr sz="1400"/>
            </a:lvl6pPr>
            <a:lvl7pPr marL="2742213" indent="0">
              <a:buNone/>
              <a:defRPr sz="1400"/>
            </a:lvl7pPr>
            <a:lvl8pPr marL="3199248" indent="0">
              <a:buNone/>
              <a:defRPr sz="1400"/>
            </a:lvl8pPr>
            <a:lvl9pPr marL="3656283" indent="0">
              <a:buNone/>
              <a:defRPr sz="14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D7DE-5F34-C04D-9098-9063FEEE062D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CB3E-0D18-0547-B97A-D545163228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159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35C5-B0D3-C049-A42E-88BA21F87747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1789-4AC2-434C-97C0-EA02B1F23E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37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4245-C586-1346-AD6E-315C25788E8D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DE1C-C469-6B40-96F6-4B9A31DBD0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86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5592-2CB5-4747-88C4-4D07D88BFA7A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A3F0-8997-6147-ABCA-DC490E1765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1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820738"/>
            <a:ext cx="1981200" cy="5275262"/>
          </a:xfrm>
        </p:spPr>
        <p:txBody>
          <a:bodyPr vert="eaVert"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20738"/>
            <a:ext cx="5791200" cy="5275262"/>
          </a:xfrm>
        </p:spPr>
        <p:txBody>
          <a:bodyPr vert="eaVert"/>
          <a:lstStyle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C45C-5921-7446-A4EB-B2BEF1F5C677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0C9D-414E-E641-9FF5-DC9629C91C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149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5" name="Picture 9" descr="logo_for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219203"/>
            <a:ext cx="7772400" cy="1127125"/>
          </a:xfrm>
        </p:spPr>
        <p:txBody>
          <a:bodyPr lIns="95751" tIns="47879" rIns="95751" bIns="47879"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0074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772400" cy="2286000"/>
          </a:xfrm>
        </p:spPr>
        <p:txBody>
          <a:bodyPr lIns="95751" tIns="47879" rIns="95751" bIns="47879"/>
          <a:lstStyle>
            <a:lvl1pPr marL="0" indent="0" algn="ctr"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BC1C602A-CCF4-7E4F-9C82-C6DF6DB2D46A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96200" y="6297613"/>
            <a:ext cx="838200" cy="287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algn="r" defTabSz="958505">
              <a:defRPr sz="13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fld id="{0FC6E3E9-F4F7-264F-AF94-792423AD83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9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114800" cy="64135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0" indent="0">
              <a:buNone/>
              <a:defRPr sz="1600"/>
            </a:lvl3pPr>
            <a:lvl4pPr marL="1371105" indent="0">
              <a:buNone/>
              <a:defRPr sz="1400"/>
            </a:lvl4pPr>
            <a:lvl5pPr marL="1828141" indent="0">
              <a:buNone/>
              <a:defRPr sz="1400"/>
            </a:lvl5pPr>
            <a:lvl6pPr marL="2285176" indent="0">
              <a:buNone/>
              <a:defRPr sz="1400"/>
            </a:lvl6pPr>
            <a:lvl7pPr marL="2742213" indent="0">
              <a:buNone/>
              <a:defRPr sz="1400"/>
            </a:lvl7pPr>
            <a:lvl8pPr marL="3199248" indent="0">
              <a:buNone/>
              <a:defRPr sz="1400"/>
            </a:lvl8pPr>
            <a:lvl9pPr marL="3656283" indent="0">
              <a:buNone/>
              <a:defRPr sz="14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73050"/>
            <a:ext cx="1981200" cy="641350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273050"/>
            <a:ext cx="1981200" cy="641350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3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6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6388"/>
            <a:ext cx="38862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38862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EBD-460C-904A-862D-C95B7D6DA140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EB00-6F57-B148-9FB8-EC9C0359CC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038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6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800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0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51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8200" y="273050"/>
            <a:ext cx="4114800" cy="641350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9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71512"/>
          </a:xfrm>
        </p:spPr>
        <p:txBody>
          <a:bodyPr vert="eaVert"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71512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8DE0-D4C5-1949-9734-0908E47FA491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29DB-A9D0-F74A-BD0C-E5F52A11E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9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8BB3-8441-0647-B3FB-C2DD58A3B0EC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91E8-17E4-DD4B-8C36-EA2F1A276A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6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7125-E274-4440-9D7E-0F5C162C1739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C02E5-32D2-6A4F-88F4-1960DB14C4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3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ECB3-3619-354D-A496-B45E47FFC6E7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F094-39EB-EB47-8559-17AC6DA13F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0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1542-AF13-7A4A-8BE7-4AE73F938656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250B-ED71-5A47-8A37-7DCF9CDF6A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6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emf"/><Relationship Id="rId14" Type="http://schemas.openxmlformats.org/officeDocument/2006/relationships/image" Target="../media/image4.em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20738"/>
            <a:ext cx="79248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76388"/>
            <a:ext cx="792480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3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defTabSz="958505">
              <a:defRPr sz="13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fld id="{01A95B7D-13FC-0E4E-9D4D-7665360D8ABD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97613"/>
            <a:ext cx="8382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algn="r" defTabSz="958505">
              <a:defRPr sz="13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fld id="{F9683F31-887B-B342-A05D-899D5773F0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1031" name="Picture 7" descr="logo_fors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/>
          <a:ea typeface="+mj-ea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5pPr>
      <a:lvl6pPr marL="457035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070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105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141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57188" indent="-35718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76288" indent="-296863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2000">
          <a:solidFill>
            <a:schemeClr val="tx1"/>
          </a:solidFill>
          <a:latin typeface="Helvetica"/>
          <a:ea typeface="+mn-ea"/>
          <a:cs typeface="Helvetica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600">
          <a:solidFill>
            <a:schemeClr val="tx1"/>
          </a:solidFill>
          <a:latin typeface="Helvetica"/>
          <a:ea typeface="+mn-ea"/>
          <a:cs typeface="Helvetica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5pPr>
      <a:lvl6pPr marL="2610497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6pPr>
      <a:lvl7pPr marL="3067534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7pPr>
      <a:lvl8pPr marL="3524569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8pPr>
      <a:lvl9pPr marL="3981604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2743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4" tIns="47879" rIns="95754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8200" y="815975"/>
            <a:ext cx="3989388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4" tIns="47879" rIns="95754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</p:txBody>
      </p:sp>
      <p:sp>
        <p:nvSpPr>
          <p:cNvPr id="395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97613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defTabSz="958505">
              <a:defRPr sz="1300" b="0">
                <a:solidFill>
                  <a:schemeClr val="tx1"/>
                </a:solidFill>
                <a:latin typeface="Helvetica" charset="0"/>
                <a:cs typeface="Arial" charset="0"/>
              </a:defRPr>
            </a:lvl1pPr>
          </a:lstStyle>
          <a:p>
            <a:pPr>
              <a:defRPr/>
            </a:pPr>
            <a:fld id="{00F063D6-6643-F34D-89C4-D887DBEC5E7E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3952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97613"/>
            <a:ext cx="12192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algn="r" defTabSz="958505">
              <a:defRPr sz="1300" b="0">
                <a:solidFill>
                  <a:schemeClr val="tx1"/>
                </a:solidFill>
                <a:latin typeface="Helvetica" charset="0"/>
                <a:cs typeface="Arial" charset="0"/>
              </a:defRPr>
            </a:lvl1pPr>
          </a:lstStyle>
          <a:p>
            <a:pPr>
              <a:defRPr/>
            </a:pPr>
            <a:fld id="{789E9DF7-E66C-2642-B594-41B80F1454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AutoShape 4"/>
          <p:cNvSpPr>
            <a:spLocks noChangeArrowheads="1"/>
          </p:cNvSpPr>
          <p:nvPr userDrawn="1"/>
        </p:nvSpPr>
        <p:spPr bwMode="auto">
          <a:xfrm>
            <a:off x="138113" y="144463"/>
            <a:ext cx="4378325" cy="2543175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73" rIns="85145" bIns="42573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13319" name="Picture 8" descr="logo_fors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3289300" y="581025"/>
            <a:ext cx="5678488" cy="6099175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73" rIns="85145" bIns="42573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Helvetica"/>
          <a:ea typeface="+mj-ea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5pPr>
      <a:lvl6pPr marL="457035" algn="l" defTabSz="95850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070" algn="l" defTabSz="95850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105" algn="l" defTabSz="95850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141" algn="l" defTabSz="95850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57188" indent="-35718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2000">
          <a:solidFill>
            <a:schemeClr val="tx1"/>
          </a:solidFill>
          <a:latin typeface="Helvetica"/>
          <a:ea typeface="+mn-ea"/>
          <a:cs typeface="Helvetica"/>
        </a:defRPr>
      </a:lvl1pPr>
      <a:lvl2pPr marL="776288" indent="-296863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>
          <a:solidFill>
            <a:schemeClr val="tx1"/>
          </a:solidFill>
          <a:latin typeface="Helvetica"/>
          <a:ea typeface="Arial" charset="0"/>
          <a:cs typeface="Helvetica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600">
          <a:solidFill>
            <a:schemeClr val="tx1"/>
          </a:solidFill>
          <a:latin typeface="Helvetica"/>
          <a:ea typeface="Arial" charset="0"/>
          <a:cs typeface="Helvetica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610497" indent="-238039" algn="l" defTabSz="9585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3067534" indent="-238039" algn="l" defTabSz="9585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524569" indent="-238039" algn="l" defTabSz="9585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981604" indent="-238039" algn="l" defTabSz="9585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20738"/>
            <a:ext cx="79248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76388"/>
            <a:ext cx="792480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97613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defTabSz="958505">
              <a:defRPr sz="13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fld id="{C06F715A-506E-2A46-BB03-31619CA684A4}" type="datetime3">
              <a:rPr lang="fr-FR"/>
              <a:pPr>
                <a:defRPr/>
              </a:pPr>
              <a:t>4 May 2015</a:t>
            </a:fld>
            <a:endParaRPr lang="fr-FR"/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97613"/>
            <a:ext cx="7620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algn="r" defTabSz="958505">
              <a:defRPr sz="13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fld id="{10CB7178-4046-3A46-ADA5-C96CACF57D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25606" name="Picture 17" descr="Logo-shp-ppt-minispa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25608" name="Picture 8" descr="logo_fors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39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/>
          <a:ea typeface="+mj-ea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5pPr>
      <a:lvl6pPr marL="457035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070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105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141" algn="l" defTabSz="95850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57188" indent="-35718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76288" indent="-296863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2000">
          <a:solidFill>
            <a:schemeClr val="tx1"/>
          </a:solidFill>
          <a:latin typeface="Helvetica"/>
          <a:ea typeface="+mn-ea"/>
          <a:cs typeface="Helvetica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600">
          <a:solidFill>
            <a:schemeClr val="tx1"/>
          </a:solidFill>
          <a:latin typeface="Helvetica"/>
          <a:ea typeface="+mn-ea"/>
          <a:cs typeface="Helvetica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5pPr>
      <a:lvl6pPr marL="2610497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6pPr>
      <a:lvl7pPr marL="3067534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7pPr>
      <a:lvl8pPr marL="3524569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8pPr>
      <a:lvl9pPr marL="3981604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3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defTabSz="958505">
              <a:defRPr sz="1300" b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97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038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Laissez </a:t>
            </a:r>
            <a:r>
              <a:rPr lang="en-US" dirty="0" err="1"/>
              <a:t>cette</a:t>
            </a:r>
            <a:r>
              <a:rPr lang="en-US" dirty="0"/>
              <a:t> zone vide</a:t>
            </a:r>
          </a:p>
        </p:txBody>
      </p:sp>
      <p:sp>
        <p:nvSpPr>
          <p:cNvPr id="499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8200" y="27305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Laissez </a:t>
            </a:r>
            <a:r>
              <a:rPr lang="en-US" dirty="0" err="1"/>
              <a:t>cette</a:t>
            </a:r>
            <a:r>
              <a:rPr lang="en-US" dirty="0"/>
              <a:t> zone vide</a:t>
            </a:r>
          </a:p>
        </p:txBody>
      </p:sp>
      <p:pic>
        <p:nvPicPr>
          <p:cNvPr id="37893" name="Picture 1" descr="logo_fors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119313"/>
            <a:ext cx="545306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 userDrawn="1"/>
        </p:nvSpPr>
        <p:spPr bwMode="auto">
          <a:xfrm>
            <a:off x="150813" y="161925"/>
            <a:ext cx="8837612" cy="6535738"/>
          </a:xfrm>
          <a:prstGeom prst="roundRect">
            <a:avLst>
              <a:gd name="adj" fmla="val 3407"/>
            </a:avLst>
          </a:prstGeom>
          <a:noFill/>
          <a:ln w="19050">
            <a:solidFill>
              <a:srgbClr val="008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5145" tIns="42569" rIns="85145" bIns="42569" anchor="ctr"/>
          <a:lstStyle>
            <a:lvl1pPr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5450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24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7793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03388" defTabSz="85248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605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177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749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32188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de-CH" altLang="en-US" sz="2200" b="0" smtClean="0">
              <a:ea typeface="ＭＳ Ｐゴシック" pitchFamily="34" charset="-128"/>
            </a:endParaRPr>
          </a:p>
        </p:txBody>
      </p:sp>
      <p:pic>
        <p:nvPicPr>
          <p:cNvPr id="37895" name="Picture 4" descr="lo_unil06_bleu [Converti]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0"/>
            <a:ext cx="1676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</p:sldLayoutIdLst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Helvetica"/>
          <a:ea typeface="+mj-ea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Helvetica" charset="0"/>
          <a:ea typeface="ＭＳ Ｐゴシック" charset="0"/>
          <a:cs typeface="Helvetica" charset="0"/>
        </a:defRPr>
      </a:lvl5pPr>
      <a:lvl6pPr marL="457035" algn="l" defTabSz="958505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070" algn="l" defTabSz="958505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105" algn="l" defTabSz="958505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141" algn="l" defTabSz="958505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57188" indent="-35718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defRPr sz="1400">
          <a:solidFill>
            <a:schemeClr val="tx1"/>
          </a:solidFill>
          <a:latin typeface="Helvetica"/>
          <a:ea typeface="+mn-ea"/>
          <a:cs typeface="Helvetica"/>
        </a:defRPr>
      </a:lvl1pPr>
      <a:lvl2pPr marL="776288" indent="-296863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defRPr sz="2000">
          <a:solidFill>
            <a:schemeClr val="tx1"/>
          </a:solidFill>
          <a:latin typeface="+mn-lt"/>
          <a:ea typeface="+mn-ea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5pPr>
      <a:lvl6pPr marL="2610497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6pPr>
      <a:lvl7pPr marL="3067534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7pPr>
      <a:lvl8pPr marL="3524569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8pPr>
      <a:lvl9pPr marL="3981604" indent="-238039" algn="l" defTabSz="958505" rtl="0" fontAlgn="base">
        <a:spcBef>
          <a:spcPct val="20000"/>
        </a:spcBef>
        <a:spcAft>
          <a:spcPct val="0"/>
        </a:spcAft>
        <a:buClr>
          <a:srgbClr val="008BCA"/>
        </a:buClr>
        <a:buFont typeface="Wingdings" charset="0"/>
        <a:buChar char="§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271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The OAIS model </a:t>
            </a:r>
            <a:endParaRPr lang="en-US" dirty="0" smtClean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58505" eaLnBrk="1" hangingPunct="1">
              <a:defRPr/>
            </a:pPr>
            <a:r>
              <a:rPr lang="en-US" dirty="0" smtClean="0"/>
              <a:t>SEEDS meeting</a:t>
            </a:r>
            <a:br>
              <a:rPr lang="en-US" dirty="0" smtClean="0"/>
            </a:br>
            <a:endParaRPr lang="en-US" dirty="0" smtClean="0"/>
          </a:p>
          <a:p>
            <a:pPr defTabSz="958505" eaLnBrk="1" hangingPunct="1">
              <a:defRPr/>
            </a:pPr>
            <a:r>
              <a:rPr lang="en-US" dirty="0" smtClean="0"/>
              <a:t>May 5</a:t>
            </a:r>
            <a:r>
              <a:rPr lang="en-US" baseline="30000" dirty="0" smtClean="0"/>
              <a:t>th</a:t>
            </a:r>
            <a:r>
              <a:rPr lang="en-US" dirty="0" smtClean="0"/>
              <a:t>, 2015, Lausanne</a:t>
            </a:r>
            <a:br>
              <a:rPr lang="en-US" dirty="0" smtClean="0"/>
            </a:br>
            <a:r>
              <a:rPr lang="en-US" dirty="0" err="1" smtClean="0"/>
              <a:t>Bojana</a:t>
            </a:r>
            <a:r>
              <a:rPr lang="en-US" dirty="0" smtClean="0"/>
              <a:t> </a:t>
            </a:r>
            <a:r>
              <a:rPr lang="en-US" dirty="0" err="1" smtClean="0"/>
              <a:t>Tasic</a:t>
            </a:r>
            <a:endParaRPr lang="en-US" dirty="0" smtClean="0"/>
          </a:p>
        </p:txBody>
      </p:sp>
      <p:pic>
        <p:nvPicPr>
          <p:cNvPr id="52227" name="Picture 4" descr="Logo_UNIL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178550"/>
            <a:ext cx="1849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7" name="Rectangle 6"/>
          <p:cNvSpPr/>
          <p:nvPr/>
        </p:nvSpPr>
        <p:spPr>
          <a:xfrm>
            <a:off x="1259632" y="2465695"/>
            <a:ext cx="648072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0" y="2795588"/>
            <a:ext cx="441960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marL="357188" indent="-3571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76288" indent="-2968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96975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74813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5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152650" indent="-2365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610497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53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569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60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b="0" dirty="0"/>
              <a:t>Receive submission</a:t>
            </a:r>
          </a:p>
          <a:p>
            <a:pPr lvl="0"/>
            <a:r>
              <a:rPr lang="en-GB" b="0" dirty="0"/>
              <a:t>Quality assurance</a:t>
            </a:r>
          </a:p>
          <a:p>
            <a:pPr lvl="0"/>
            <a:r>
              <a:rPr lang="en-GB" b="0" dirty="0"/>
              <a:t>Transform SIP into AIP</a:t>
            </a:r>
            <a:endParaRPr lang="en-US" b="0" dirty="0"/>
          </a:p>
          <a:p>
            <a:pPr lvl="0"/>
            <a:r>
              <a:rPr lang="en-GB" b="0" dirty="0"/>
              <a:t>Extraction of descriptive metadata</a:t>
            </a:r>
            <a:endParaRPr lang="en-US" b="0" dirty="0"/>
          </a:p>
          <a:p>
            <a:pPr lvl="0"/>
            <a:r>
              <a:rPr lang="en-GB" b="0" dirty="0"/>
              <a:t>Transfer of the AIP to Data Management and Archival </a:t>
            </a:r>
            <a:r>
              <a:rPr lang="en-GB" b="0" dirty="0" smtClean="0"/>
              <a:t>Storage</a:t>
            </a:r>
            <a:endParaRPr lang="en-US" b="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7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pic>
        <p:nvPicPr>
          <p:cNvPr id="11" name="Picture 10" descr="Ingest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2906182"/>
            <a:ext cx="9598604" cy="6782861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Line Callout 1 3"/>
          <p:cNvSpPr/>
          <p:nvPr/>
        </p:nvSpPr>
        <p:spPr bwMode="auto">
          <a:xfrm>
            <a:off x="5105400" y="1295400"/>
            <a:ext cx="2362200" cy="838200"/>
          </a:xfrm>
          <a:prstGeom prst="borderCallout1">
            <a:avLst>
              <a:gd name="adj1" fmla="val 49805"/>
              <a:gd name="adj2" fmla="val -1690"/>
              <a:gd name="adj3" fmla="val 249072"/>
              <a:gd name="adj4" fmla="val -84871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03307"/>
            <a:ext cx="16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cs typeface="Arial" charset="0"/>
              </a:rPr>
              <a:t>Log receipt </a:t>
            </a:r>
          </a:p>
          <a:p>
            <a:r>
              <a:rPr lang="en-US" sz="1200" b="0" dirty="0">
                <a:cs typeface="Arial" charset="0"/>
              </a:rPr>
              <a:t>Virus Scan </a:t>
            </a:r>
          </a:p>
          <a:p>
            <a:r>
              <a:rPr lang="en-US" sz="1200" b="0" dirty="0">
                <a:cs typeface="Arial" charset="0"/>
              </a:rPr>
              <a:t>Checksum creation </a:t>
            </a:r>
          </a:p>
          <a:p>
            <a:r>
              <a:rPr lang="en-US" sz="1200" b="0" dirty="0">
                <a:cs typeface="Arial" charset="0"/>
              </a:rPr>
              <a:t>Generate UID 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5105400" y="2362200"/>
            <a:ext cx="2362200" cy="838200"/>
          </a:xfrm>
          <a:prstGeom prst="borderCallout1">
            <a:avLst>
              <a:gd name="adj1" fmla="val 49805"/>
              <a:gd name="adj2" fmla="val -1690"/>
              <a:gd name="adj3" fmla="val 157671"/>
              <a:gd name="adj4" fmla="val -79611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25146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cs typeface="Arial" charset="0"/>
              </a:rPr>
              <a:t>Identify file formats </a:t>
            </a:r>
          </a:p>
          <a:p>
            <a:r>
              <a:rPr lang="en-US" sz="1200" b="0" dirty="0">
                <a:cs typeface="Arial" charset="0"/>
              </a:rPr>
              <a:t>Validate file formats</a:t>
            </a:r>
          </a:p>
        </p:txBody>
      </p:sp>
      <p:sp>
        <p:nvSpPr>
          <p:cNvPr id="17" name="Line Callout 1 16"/>
          <p:cNvSpPr/>
          <p:nvPr/>
        </p:nvSpPr>
        <p:spPr bwMode="auto">
          <a:xfrm>
            <a:off x="5105400" y="3368876"/>
            <a:ext cx="2362200" cy="593524"/>
          </a:xfrm>
          <a:prstGeom prst="borderCallout1">
            <a:avLst>
              <a:gd name="adj1" fmla="val 49805"/>
              <a:gd name="adj2" fmla="val -1690"/>
              <a:gd name="adj3" fmla="val 84537"/>
              <a:gd name="adj4" fmla="val -78442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521276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Extract technical metadata </a:t>
            </a:r>
            <a:endParaRPr lang="en-US" sz="1200" b="0" dirty="0">
              <a:cs typeface="Arial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5105400" y="4191000"/>
            <a:ext cx="2362200" cy="838200"/>
          </a:xfrm>
          <a:prstGeom prst="borderCallout1">
            <a:avLst>
              <a:gd name="adj1" fmla="val 49805"/>
              <a:gd name="adj2" fmla="val -1690"/>
              <a:gd name="adj3" fmla="val -2075"/>
              <a:gd name="adj4" fmla="val -78734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Any access permission issues? </a:t>
            </a:r>
            <a:endParaRPr lang="en-US" sz="12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3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8" name="Oval 7"/>
          <p:cNvSpPr/>
          <p:nvPr/>
        </p:nvSpPr>
        <p:spPr bwMode="auto">
          <a:xfrm>
            <a:off x="1295400" y="5105400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0" y="5181600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914400" y="1981200"/>
            <a:ext cx="2667331" cy="1524000"/>
          </a:xfrm>
          <a:prstGeom prst="wedgeEllipseCallout">
            <a:avLst>
              <a:gd name="adj1" fmla="val -14498"/>
              <a:gd name="adj2" fmla="val 151719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363916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Helvetica"/>
                <a:cs typeface="Helvetica"/>
              </a:rPr>
              <a:t>I am a submitted file with a transfer date </a:t>
            </a:r>
            <a:r>
              <a:rPr lang="en-US" sz="1400" b="0" dirty="0" smtClean="0">
                <a:latin typeface="Helvetica"/>
                <a:cs typeface="Helvetica"/>
              </a:rPr>
              <a:t>and some metadata</a:t>
            </a:r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4495800" y="1524000"/>
            <a:ext cx="3962400" cy="2057400"/>
          </a:xfrm>
          <a:prstGeom prst="wedgeEllipseCallout">
            <a:avLst>
              <a:gd name="adj1" fmla="val -5168"/>
              <a:gd name="adj2" fmla="val 125753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1828800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Helvetica"/>
                <a:cs typeface="Helvetica"/>
              </a:rPr>
              <a:t>I have a checksum, virus scan report, file format identification metadata, file format validation metadata, rights </a:t>
            </a:r>
            <a:r>
              <a:rPr lang="en-US" sz="1400" b="0" dirty="0" smtClean="0">
                <a:latin typeface="Helvetica"/>
                <a:cs typeface="Helvetica"/>
              </a:rPr>
              <a:t>metadata, digital object converted in archival format…</a:t>
            </a:r>
            <a:r>
              <a:rPr lang="en-US" sz="1400" b="0" dirty="0">
                <a:latin typeface="Helvetica"/>
                <a:cs typeface="Helvetica"/>
              </a:rPr>
              <a:t>and a UID </a:t>
            </a:r>
          </a:p>
        </p:txBody>
      </p:sp>
    </p:spTree>
    <p:extLst>
      <p:ext uri="{BB962C8B-B14F-4D97-AF65-F5344CB8AC3E}">
        <p14:creationId xmlns:p14="http://schemas.microsoft.com/office/powerpoint/2010/main" val="58766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AIP</a:t>
            </a:r>
            <a:endParaRPr lang="en-US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1981200"/>
            <a:ext cx="17526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3352800"/>
            <a:ext cx="1752600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95600" y="1676400"/>
            <a:ext cx="2362200" cy="3505200"/>
          </a:xfrm>
          <a:prstGeom prst="rect">
            <a:avLst/>
          </a:prstGeom>
          <a:noFill/>
          <a:ln w="19050">
            <a:solidFill>
              <a:srgbClr val="0F8BE3"/>
            </a:solidFill>
            <a:prstDash val="lgDash"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29400" y="4474126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 descr="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05200"/>
            <a:ext cx="1041400" cy="104140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286000"/>
            <a:ext cx="952500" cy="7199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29400" y="3121967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Wrapper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334000" y="3352800"/>
            <a:ext cx="1295400" cy="0"/>
          </a:xfrm>
          <a:prstGeom prst="straightConnector1">
            <a:avLst/>
          </a:prstGeom>
          <a:noFill/>
          <a:ln w="28575" cap="flat" cmpd="sng" algn="ctr">
            <a:solidFill>
              <a:srgbClr val="0F8BE3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6356366" y="1898302"/>
            <a:ext cx="714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UID</a:t>
            </a:r>
            <a:endParaRPr lang="en-US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 bwMode="auto">
          <a:xfrm flipV="1">
            <a:off x="4876800" y="2129135"/>
            <a:ext cx="1479566" cy="1"/>
          </a:xfrm>
          <a:prstGeom prst="straightConnector1">
            <a:avLst/>
          </a:prstGeom>
          <a:noFill/>
          <a:ln w="28575" cap="flat" cmpd="sng" algn="ctr">
            <a:solidFill>
              <a:srgbClr val="0F8BE3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4169237" y="1981200"/>
            <a:ext cx="783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F8BE3"/>
                </a:solidFill>
              </a:rPr>
              <a:t>9585236</a:t>
            </a:r>
            <a:endParaRPr lang="en-US" sz="1200" dirty="0">
              <a:solidFill>
                <a:srgbClr val="0F8BE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880" y="2245640"/>
            <a:ext cx="1467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Metadata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1828800" y="2514600"/>
            <a:ext cx="1752600" cy="0"/>
          </a:xfrm>
          <a:prstGeom prst="straightConnector1">
            <a:avLst/>
          </a:prstGeom>
          <a:noFill/>
          <a:ln w="28575" cap="flat" cmpd="sng" algn="ctr">
            <a:solidFill>
              <a:srgbClr val="0F8BE3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>
          <a:xfrm>
            <a:off x="457200" y="3883967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Digital object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514600" y="4114800"/>
            <a:ext cx="1066800" cy="0"/>
          </a:xfrm>
          <a:prstGeom prst="straightConnector1">
            <a:avLst/>
          </a:prstGeom>
          <a:noFill/>
          <a:ln w="28575" cap="flat" cmpd="sng" algn="ctr">
            <a:solidFill>
              <a:srgbClr val="0F8BE3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639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7" name="Rectangle 6"/>
          <p:cNvSpPr/>
          <p:nvPr/>
        </p:nvSpPr>
        <p:spPr>
          <a:xfrm>
            <a:off x="1920404" y="2213667"/>
            <a:ext cx="975196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0" y="2795588"/>
            <a:ext cx="441960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marL="357188" indent="-3571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76288" indent="-2968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96975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74813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5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152650" indent="-2365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610497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53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569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60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/>
              <a:t>Manage metadata in database</a:t>
            </a:r>
          </a:p>
          <a:p>
            <a:r>
              <a:rPr lang="en-US" b="0" dirty="0"/>
              <a:t>Keep a record of actions</a:t>
            </a:r>
          </a:p>
          <a:p>
            <a:r>
              <a:rPr lang="en-US" b="0" dirty="0"/>
              <a:t>Manage UIDs</a:t>
            </a:r>
          </a:p>
          <a:p>
            <a:r>
              <a:rPr lang="en-US" b="0" dirty="0"/>
              <a:t> </a:t>
            </a:r>
            <a:r>
              <a:rPr lang="en-GB" b="0" dirty="0"/>
              <a:t>Perform queries on databases </a:t>
            </a:r>
          </a:p>
          <a:p>
            <a:r>
              <a:rPr lang="en-GB" b="0" dirty="0"/>
              <a:t>Generating reports </a:t>
            </a:r>
            <a:endParaRPr lang="en-US" b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5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Archival Storage</a:t>
            </a:r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7" name="Rectangle 6"/>
          <p:cNvSpPr/>
          <p:nvPr/>
        </p:nvSpPr>
        <p:spPr>
          <a:xfrm>
            <a:off x="1981200" y="2751060"/>
            <a:ext cx="76200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0" y="2795588"/>
            <a:ext cx="441960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marL="357188" indent="-3571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76288" indent="-2968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96975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74813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5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152650" indent="-2365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610497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53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569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60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/>
              <a:t>Store AIP (physical files)</a:t>
            </a:r>
          </a:p>
          <a:p>
            <a:r>
              <a:rPr lang="en-US" b="0" dirty="0"/>
              <a:t>Media migration</a:t>
            </a:r>
          </a:p>
          <a:p>
            <a:r>
              <a:rPr lang="en-US" b="0" dirty="0"/>
              <a:t>Media replacement </a:t>
            </a:r>
          </a:p>
          <a:p>
            <a:r>
              <a:rPr lang="en-US" b="0" dirty="0"/>
              <a:t>Disaster recovery </a:t>
            </a:r>
          </a:p>
          <a:p>
            <a:r>
              <a:rPr lang="en-US" b="0" dirty="0"/>
              <a:t>Security 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69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planning</a:t>
            </a:r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7" name="Rectangle 6"/>
          <p:cNvSpPr/>
          <p:nvPr/>
        </p:nvSpPr>
        <p:spPr>
          <a:xfrm>
            <a:off x="1676400" y="1676400"/>
            <a:ext cx="152400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0" y="2795588"/>
            <a:ext cx="441960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marL="357188" indent="-3571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76288" indent="-2968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96975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74813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5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152650" indent="-2365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610497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53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569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60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/>
              <a:t>Monitor </a:t>
            </a:r>
            <a:r>
              <a:rPr lang="en-GB" b="0" dirty="0"/>
              <a:t>the environment </a:t>
            </a:r>
            <a:r>
              <a:rPr lang="en-US" b="0" dirty="0"/>
              <a:t> </a:t>
            </a:r>
          </a:p>
          <a:p>
            <a:r>
              <a:rPr lang="en-GB" b="0" dirty="0"/>
              <a:t>Provide recommendations and preservation plans</a:t>
            </a:r>
            <a:r>
              <a:rPr lang="en-US" b="0" dirty="0"/>
              <a:t> </a:t>
            </a:r>
          </a:p>
          <a:p>
            <a:r>
              <a:rPr lang="en-US" b="0" dirty="0"/>
              <a:t>Policies</a:t>
            </a:r>
          </a:p>
          <a:p>
            <a:r>
              <a:rPr lang="en-US" b="0" dirty="0"/>
              <a:t>Technology watch 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43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Producer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6624298" cy="4681067"/>
          </a:xfrm>
        </p:spPr>
      </p:pic>
      <p:sp>
        <p:nvSpPr>
          <p:cNvPr id="8" name="Cloud Callout 7"/>
          <p:cNvSpPr/>
          <p:nvPr/>
        </p:nvSpPr>
        <p:spPr>
          <a:xfrm>
            <a:off x="1835696" y="3140968"/>
            <a:ext cx="4680520" cy="2880320"/>
          </a:xfrm>
          <a:prstGeom prst="cloudCallout">
            <a:avLst>
              <a:gd name="adj1" fmla="val -48044"/>
              <a:gd name="adj2" fmla="val -72380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3962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chemeClr val="tx1"/>
                </a:solidFill>
                <a:latin typeface="Helvetica"/>
                <a:cs typeface="Helvetica"/>
              </a:rPr>
              <a:t>D</a:t>
            </a:r>
            <a:r>
              <a:rPr lang="en-US" sz="2000" b="0" spc="-10" dirty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v</a:t>
            </a:r>
            <a:r>
              <a:rPr lang="en-US" sz="2000" b="0" spc="-10" dirty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lang="en-US" sz="2000" b="0" spc="-5" dirty="0">
                <a:solidFill>
                  <a:schemeClr val="tx1"/>
                </a:solidFill>
                <a:latin typeface="Helvetica"/>
                <a:cs typeface="Helvetica"/>
              </a:rPr>
              <a:t>l</a:t>
            </a:r>
            <a:r>
              <a:rPr lang="en-US" sz="2000" b="0" spc="-10" dirty="0">
                <a:solidFill>
                  <a:schemeClr val="tx1"/>
                </a:solidFill>
                <a:latin typeface="Helvetica"/>
                <a:cs typeface="Helvetica"/>
              </a:rPr>
              <a:t>o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p</a:t>
            </a:r>
            <a:r>
              <a:rPr lang="en-US" sz="2000" b="0" spc="2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pr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s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rv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t</a:t>
            </a:r>
            <a:r>
              <a:rPr lang="en-US" sz="2000" b="0" spc="-5" dirty="0" smtClean="0">
                <a:solidFill>
                  <a:schemeClr val="tx1"/>
                </a:solidFill>
                <a:latin typeface="Helvetica"/>
                <a:cs typeface="Helvetica"/>
              </a:rPr>
              <a:t>i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on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str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t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eg</a:t>
            </a:r>
            <a:r>
              <a:rPr lang="en-US" sz="2000" b="0" spc="-5" dirty="0" smtClean="0">
                <a:solidFill>
                  <a:schemeClr val="tx1"/>
                </a:solidFill>
                <a:latin typeface="Helvetica"/>
                <a:cs typeface="Helvetica"/>
              </a:rPr>
              <a:t>i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es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chemeClr val="tx1"/>
                </a:solidFill>
                <a:latin typeface="Helvetica"/>
                <a:cs typeface="Helvetica"/>
              </a:rPr>
              <a:t>D</a:t>
            </a:r>
            <a:r>
              <a:rPr lang="en-US" sz="2000" b="0" spc="-10" dirty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v</a:t>
            </a:r>
            <a:r>
              <a:rPr lang="en-US" sz="2000" b="0" spc="-10" dirty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lang="en-US" sz="2000" b="0" spc="-5" dirty="0">
                <a:solidFill>
                  <a:schemeClr val="tx1"/>
                </a:solidFill>
                <a:latin typeface="Helvetica"/>
                <a:cs typeface="Helvetica"/>
              </a:rPr>
              <a:t>l</a:t>
            </a:r>
            <a:r>
              <a:rPr lang="en-US" sz="2000" b="0" spc="-10" dirty="0">
                <a:solidFill>
                  <a:schemeClr val="tx1"/>
                </a:solidFill>
                <a:latin typeface="Helvetica"/>
                <a:cs typeface="Helvetica"/>
              </a:rPr>
              <a:t>o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p</a:t>
            </a:r>
            <a:r>
              <a:rPr lang="en-US" sz="2000" b="0" spc="2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st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anda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ds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99085" marR="63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chemeClr val="tx1"/>
                </a:solidFill>
                <a:latin typeface="Helvetica"/>
                <a:cs typeface="Helvetica"/>
              </a:rPr>
              <a:t>Design </a:t>
            </a:r>
            <a:r>
              <a:rPr lang="en-US" sz="2000" b="0" spc="-10" dirty="0" smtClean="0">
                <a:solidFill>
                  <a:schemeClr val="tx1"/>
                </a:solidFill>
                <a:latin typeface="Helvetica"/>
                <a:cs typeface="Helvetica"/>
              </a:rPr>
              <a:t>IP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34206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7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Consumer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128792" cy="5037566"/>
          </a:xfrm>
        </p:spPr>
      </p:pic>
      <p:sp>
        <p:nvSpPr>
          <p:cNvPr id="8" name="Cloud Callout 7"/>
          <p:cNvSpPr/>
          <p:nvPr/>
        </p:nvSpPr>
        <p:spPr>
          <a:xfrm>
            <a:off x="1835696" y="3140968"/>
            <a:ext cx="4680520" cy="2880320"/>
          </a:xfrm>
          <a:prstGeom prst="cloudCallout">
            <a:avLst>
              <a:gd name="adj1" fmla="val 55932"/>
              <a:gd name="adj2" fmla="val -74849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3781961"/>
            <a:ext cx="358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Monitor the community</a:t>
            </a: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What </a:t>
            </a: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do they want?</a:t>
            </a: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Monitor </a:t>
            </a: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technology</a:t>
            </a: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How can </a:t>
            </a: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we </a:t>
            </a: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deliver </a:t>
            </a: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data?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34206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29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7" name="Rectangle 6"/>
          <p:cNvSpPr/>
          <p:nvPr/>
        </p:nvSpPr>
        <p:spPr>
          <a:xfrm>
            <a:off x="1295400" y="3229744"/>
            <a:ext cx="228600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0" y="2795588"/>
            <a:ext cx="441960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marL="357188" indent="-3571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76288" indent="-2968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96975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74813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5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152650" indent="-2365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610497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53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569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60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/>
              <a:t>Auditing submissions</a:t>
            </a:r>
          </a:p>
          <a:p>
            <a:r>
              <a:rPr lang="en-US" b="0" dirty="0"/>
              <a:t>Negotiating with Producers</a:t>
            </a:r>
          </a:p>
          <a:p>
            <a:r>
              <a:rPr lang="en-US" b="0" dirty="0"/>
              <a:t>Managing the configuration of the system </a:t>
            </a:r>
          </a:p>
          <a:p>
            <a:r>
              <a:rPr lang="en-US" b="0" dirty="0"/>
              <a:t> Ensure that the system conforms with policies 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52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 smtClean="0"/>
              <a:t>Open </a:t>
            </a:r>
            <a:r>
              <a:rPr lang="en-US" dirty="0"/>
              <a:t>Archival Information System </a:t>
            </a:r>
            <a:r>
              <a:rPr lang="en-US" dirty="0" smtClean="0">
                <a:latin typeface="Arial"/>
                <a:cs typeface="Arial"/>
              </a:rPr>
              <a:t>model</a:t>
            </a:r>
            <a:endParaRPr lang="sl-SI" dirty="0">
              <a:latin typeface="Arial"/>
              <a:cs typeface="Arial"/>
            </a:endParaRPr>
          </a:p>
        </p:txBody>
      </p:sp>
      <p:pic>
        <p:nvPicPr>
          <p:cNvPr id="5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61289" y="1412776"/>
            <a:ext cx="7527135" cy="4680520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81000" y="6172200"/>
            <a:ext cx="2443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Helvetica"/>
                <a:cs typeface="Helvetica"/>
              </a:rPr>
              <a:t>ISO 14721:2003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254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Producer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5"/>
            <a:ext cx="6624298" cy="4681065"/>
          </a:xfrm>
        </p:spPr>
      </p:pic>
      <p:sp>
        <p:nvSpPr>
          <p:cNvPr id="8" name="Cloud Callout 7"/>
          <p:cNvSpPr/>
          <p:nvPr/>
        </p:nvSpPr>
        <p:spPr>
          <a:xfrm>
            <a:off x="1835696" y="1463080"/>
            <a:ext cx="4896544" cy="2880320"/>
          </a:xfrm>
          <a:prstGeom prst="cloudCallout">
            <a:avLst>
              <a:gd name="adj1" fmla="val -58688"/>
              <a:gd name="adj2" fmla="val 72948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20263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Negotiate with Producer</a:t>
            </a: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Audit </a:t>
            </a: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submissions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Agree format standards</a:t>
            </a: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Define access permission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Define metadata for SIP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34206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7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with Consumer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03" y="1628255"/>
            <a:ext cx="6624297" cy="4681065"/>
          </a:xfrm>
        </p:spPr>
      </p:pic>
      <p:sp>
        <p:nvSpPr>
          <p:cNvPr id="8" name="Cloud Callout 7"/>
          <p:cNvSpPr/>
          <p:nvPr/>
        </p:nvSpPr>
        <p:spPr>
          <a:xfrm>
            <a:off x="1835696" y="1484784"/>
            <a:ext cx="4896544" cy="2880320"/>
          </a:xfrm>
          <a:prstGeom prst="cloudCallout">
            <a:avLst>
              <a:gd name="adj1" fmla="val 55433"/>
              <a:gd name="adj2" fmla="val 83883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21847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Support service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How they can access the data?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99085" marR="1079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What </a:t>
            </a:r>
            <a:r>
              <a:rPr lang="en-US" sz="2000" b="0" spc="-5" dirty="0">
                <a:solidFill>
                  <a:srgbClr val="000000"/>
                </a:solidFill>
                <a:latin typeface="Helvetica"/>
                <a:cs typeface="Helvetica"/>
              </a:rPr>
              <a:t>file formats do they </a:t>
            </a:r>
            <a:r>
              <a:rPr lang="en-US" sz="2000" b="0" spc="-5" dirty="0" smtClean="0">
                <a:solidFill>
                  <a:srgbClr val="000000"/>
                </a:solidFill>
                <a:latin typeface="Helvetica"/>
                <a:cs typeface="Helvetica"/>
              </a:rPr>
              <a:t>want?</a:t>
            </a:r>
            <a:endParaRPr lang="en-US" sz="2000" b="0" spc="-5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34206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17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7" name="Rectangle 6"/>
          <p:cNvSpPr/>
          <p:nvPr/>
        </p:nvSpPr>
        <p:spPr>
          <a:xfrm>
            <a:off x="2971800" y="2438400"/>
            <a:ext cx="685800" cy="76200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0" y="2795588"/>
            <a:ext cx="441960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51" tIns="47879" rIns="95751" bIns="47879" numCol="1" anchor="t" anchorCtr="0" compatLnSpc="1">
            <a:prstTxWarp prst="textNoShape">
              <a:avLst/>
            </a:prstTxWarp>
          </a:bodyPr>
          <a:lstStyle>
            <a:lvl1pPr marL="357188" indent="-3571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76288" indent="-2968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96975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74813" indent="-23812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5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152650" indent="-2365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610497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53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569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604" indent="-238039" algn="l" defTabSz="958505" rtl="0" fontAlgn="base">
              <a:spcBef>
                <a:spcPct val="20000"/>
              </a:spcBef>
              <a:spcAft>
                <a:spcPct val="0"/>
              </a:spcAft>
              <a:buClr>
                <a:srgbClr val="008BCA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b="0" dirty="0"/>
              <a:t>Services and functions that support Consumers</a:t>
            </a:r>
            <a:r>
              <a:rPr lang="en-US" b="0" dirty="0"/>
              <a:t> </a:t>
            </a:r>
          </a:p>
          <a:p>
            <a:r>
              <a:rPr lang="en-US" b="0" dirty="0"/>
              <a:t>Generate and deliver DIP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97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3276600"/>
            <a:ext cx="9598603" cy="6782861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8" name="Line Callout 1 7"/>
          <p:cNvSpPr/>
          <p:nvPr/>
        </p:nvSpPr>
        <p:spPr bwMode="auto">
          <a:xfrm>
            <a:off x="5181600" y="1676400"/>
            <a:ext cx="2362200" cy="838200"/>
          </a:xfrm>
          <a:prstGeom prst="borderCallout1">
            <a:avLst>
              <a:gd name="adj1" fmla="val 49805"/>
              <a:gd name="adj2" fmla="val -1690"/>
              <a:gd name="adj3" fmla="val 249072"/>
              <a:gd name="adj4" fmla="val -84871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163966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dirty="0"/>
          </a:p>
          <a:p>
            <a:r>
              <a:rPr lang="en-US" sz="1200" b="0" dirty="0"/>
              <a:t>Add catalogue information (descriptive metadata) 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5181600" y="2743200"/>
            <a:ext cx="2362200" cy="838200"/>
          </a:xfrm>
          <a:prstGeom prst="borderCallout1">
            <a:avLst>
              <a:gd name="adj1" fmla="val 49805"/>
              <a:gd name="adj2" fmla="val -1690"/>
              <a:gd name="adj3" fmla="val 157671"/>
              <a:gd name="adj4" fmla="val -79611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26670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dirty="0"/>
          </a:p>
          <a:p>
            <a:r>
              <a:rPr lang="en-US" sz="1200" b="0" dirty="0"/>
              <a:t>Basic technical metadata </a:t>
            </a:r>
          </a:p>
          <a:p>
            <a:r>
              <a:rPr lang="en-US" sz="1200" b="0" dirty="0" smtClean="0"/>
              <a:t>Ensure </a:t>
            </a:r>
            <a:r>
              <a:rPr lang="en-US" sz="1200" b="0" dirty="0"/>
              <a:t>file format can be read by Consumer 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5181600" y="3749876"/>
            <a:ext cx="2362200" cy="593524"/>
          </a:xfrm>
          <a:prstGeom prst="borderCallout1">
            <a:avLst>
              <a:gd name="adj1" fmla="val 49805"/>
              <a:gd name="adj2" fmla="val -1690"/>
              <a:gd name="adj3" fmla="val 84537"/>
              <a:gd name="adj4" fmla="val -78442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902276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Add </a:t>
            </a:r>
            <a:r>
              <a:rPr lang="en-US" sz="1200" b="0" dirty="0"/>
              <a:t>rights metadata </a:t>
            </a:r>
          </a:p>
        </p:txBody>
      </p:sp>
      <p:sp>
        <p:nvSpPr>
          <p:cNvPr id="17" name="Line Callout 1 16"/>
          <p:cNvSpPr/>
          <p:nvPr/>
        </p:nvSpPr>
        <p:spPr bwMode="auto">
          <a:xfrm>
            <a:off x="5181600" y="4572000"/>
            <a:ext cx="2362200" cy="838200"/>
          </a:xfrm>
          <a:prstGeom prst="borderCallout1">
            <a:avLst>
              <a:gd name="adj1" fmla="val 49805"/>
              <a:gd name="adj2" fmla="val -1690"/>
              <a:gd name="adj3" fmla="val -2075"/>
              <a:gd name="adj4" fmla="val -78734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48284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Change </a:t>
            </a:r>
            <a:r>
              <a:rPr lang="en-US" sz="1200" b="0" dirty="0"/>
              <a:t>file format? </a:t>
            </a:r>
          </a:p>
        </p:txBody>
      </p:sp>
    </p:spTree>
    <p:extLst>
      <p:ext uri="{BB962C8B-B14F-4D97-AF65-F5344CB8AC3E}">
        <p14:creationId xmlns:p14="http://schemas.microsoft.com/office/powerpoint/2010/main" val="111693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8" name="Oval 7"/>
          <p:cNvSpPr/>
          <p:nvPr/>
        </p:nvSpPr>
        <p:spPr bwMode="auto">
          <a:xfrm>
            <a:off x="1295400" y="5105400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0" y="5181600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914400" y="1981200"/>
            <a:ext cx="2667331" cy="1524000"/>
          </a:xfrm>
          <a:prstGeom prst="wedgeEllipseCallout">
            <a:avLst>
              <a:gd name="adj1" fmla="val -14498"/>
              <a:gd name="adj2" fmla="val 151719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I am a </a:t>
            </a:r>
            <a:r>
              <a:rPr lang="en-US" sz="1400" b="0" dirty="0" smtClean="0"/>
              <a:t>digital object stored in the </a:t>
            </a:r>
            <a:r>
              <a:rPr lang="en-US" sz="1400" b="0" dirty="0"/>
              <a:t>digital archive </a:t>
            </a:r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4495800" y="1524000"/>
            <a:ext cx="3962400" cy="2057400"/>
          </a:xfrm>
          <a:prstGeom prst="wedgeEllipseCallout">
            <a:avLst>
              <a:gd name="adj1" fmla="val -5168"/>
              <a:gd name="adj2" fmla="val 125753"/>
            </a:avLst>
          </a:prstGeom>
          <a:solidFill>
            <a:schemeClr val="bg1">
              <a:lumMod val="95000"/>
            </a:schemeClr>
          </a:solidFill>
          <a:ln>
            <a:solidFill>
              <a:srgbClr val="0F8BE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1981200"/>
            <a:ext cx="3276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Helvetica"/>
                <a:cs typeface="Helvetica"/>
              </a:rPr>
              <a:t>I have been catalogued with descriptive information, I have a technical profile, I’ve got a license for use, and I am in a common readable format…</a:t>
            </a:r>
          </a:p>
        </p:txBody>
      </p:sp>
    </p:spTree>
    <p:extLst>
      <p:ext uri="{BB962C8B-B14F-4D97-AF65-F5344CB8AC3E}">
        <p14:creationId xmlns:p14="http://schemas.microsoft.com/office/powerpoint/2010/main" val="2776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Arial"/>
                <a:cs typeface="Arial"/>
              </a:rPr>
              <a:t>The </a:t>
            </a:r>
            <a:r>
              <a:rPr lang="en-US" smtClean="0"/>
              <a:t>OAIS </a:t>
            </a:r>
            <a:r>
              <a:rPr lang="en-US" dirty="0" smtClean="0">
                <a:latin typeface="Arial"/>
                <a:cs typeface="Arial"/>
              </a:rPr>
              <a:t>model</a:t>
            </a:r>
            <a:endParaRPr lang="sl-SI" dirty="0">
              <a:latin typeface="Arial"/>
              <a:cs typeface="Arial"/>
            </a:endParaRPr>
          </a:p>
        </p:txBody>
      </p:sp>
      <p:pic>
        <p:nvPicPr>
          <p:cNvPr id="5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61289" y="1412776"/>
            <a:ext cx="7527135" cy="4680520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4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s-nur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620000" cy="55441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91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/>
              <a:t>happen: </a:t>
            </a:r>
            <a:r>
              <a:rPr lang="en-US" dirty="0">
                <a:solidFill>
                  <a:srgbClr val="0E75BE"/>
                </a:solidFill>
              </a:rPr>
              <a:t>Functional Entities </a:t>
            </a:r>
          </a:p>
          <a:p>
            <a:r>
              <a:rPr lang="en-US" dirty="0"/>
              <a:t>People make them happen: </a:t>
            </a:r>
            <a:r>
              <a:rPr lang="en-US" dirty="0">
                <a:solidFill>
                  <a:srgbClr val="0E75BE"/>
                </a:solidFill>
              </a:rPr>
              <a:t>Actors </a:t>
            </a:r>
          </a:p>
          <a:p>
            <a:r>
              <a:rPr lang="en-US" dirty="0"/>
              <a:t>Data is stored: </a:t>
            </a:r>
            <a:r>
              <a:rPr lang="en-US" dirty="0">
                <a:solidFill>
                  <a:srgbClr val="0E75BE"/>
                </a:solidFill>
              </a:rPr>
              <a:t>Information packages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</a:t>
            </a:r>
            <a:r>
              <a:rPr lang="en-US" dirty="0">
                <a:latin typeface="Arial"/>
                <a:cs typeface="Arial"/>
              </a:rPr>
              <a:t> Entities</a:t>
            </a:r>
            <a:endParaRPr lang="sl-SI" dirty="0">
              <a:latin typeface="Arial"/>
              <a:cs typeface="Arial"/>
            </a:endParaRPr>
          </a:p>
        </p:txBody>
      </p:sp>
      <p:pic>
        <p:nvPicPr>
          <p:cNvPr id="6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931065" y="1412776"/>
            <a:ext cx="7527135" cy="4680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5504" y="1628800"/>
            <a:ext cx="266429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6087" y="4365104"/>
            <a:ext cx="403244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2071" y="2996952"/>
            <a:ext cx="115212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0223" y="2492896"/>
            <a:ext cx="158417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231" y="3501008"/>
            <a:ext cx="1296144" cy="72008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62431" y="2996952"/>
            <a:ext cx="1080120" cy="1008112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</a:t>
            </a:r>
            <a:r>
              <a:rPr lang="en-US" dirty="0">
                <a:latin typeface="Arial"/>
                <a:cs typeface="Arial"/>
              </a:rPr>
              <a:t> packages</a:t>
            </a:r>
            <a:endParaRPr lang="sl-SI" dirty="0">
              <a:latin typeface="Arial"/>
              <a:cs typeface="Arial"/>
            </a:endParaRPr>
          </a:p>
        </p:txBody>
      </p:sp>
      <p:pic>
        <p:nvPicPr>
          <p:cNvPr id="6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931065" y="1412776"/>
            <a:ext cx="7527135" cy="4680520"/>
          </a:xfrm>
          <a:prstGeom prst="rect">
            <a:avLst/>
          </a:prstGeom>
        </p:spPr>
      </p:pic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786136" y="3429000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0752" y="3861048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3861048"/>
            <a:ext cx="576064" cy="36004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43936" y="3886200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</a:t>
            </a:r>
            <a:r>
              <a:rPr lang="en-US" dirty="0">
                <a:latin typeface="Arial"/>
                <a:cs typeface="Arial"/>
              </a:rPr>
              <a:t> packages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19400" y="24384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+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31597" y="24384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=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629400" y="2286000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44913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+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31597" y="44913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91335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Digital object</a:t>
            </a: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3419" y="4495800"/>
            <a:ext cx="155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Meta data</a:t>
            </a: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0" y="4343400"/>
            <a:ext cx="1724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Information </a:t>
            </a:r>
          </a:p>
          <a:p>
            <a:r>
              <a:rPr lang="en-US" b="0" dirty="0" smtClean="0">
                <a:latin typeface="Helvetica"/>
                <a:cs typeface="Helvetica"/>
              </a:rPr>
              <a:t>package</a:t>
            </a:r>
            <a:endParaRPr lang="en-US" b="0" dirty="0">
              <a:latin typeface="Helvetica"/>
              <a:cs typeface="Helvetica"/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45" y="2057400"/>
            <a:ext cx="1864555" cy="1409257"/>
          </a:xfrm>
          <a:prstGeom prst="rect">
            <a:avLst/>
          </a:prstGeom>
        </p:spPr>
      </p:pic>
      <p:pic>
        <p:nvPicPr>
          <p:cNvPr id="15" name="Picture 14" descr="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387600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</a:t>
            </a:r>
            <a:r>
              <a:rPr lang="en-US" dirty="0">
                <a:latin typeface="Arial"/>
                <a:cs typeface="Arial"/>
              </a:rPr>
              <a:t> packages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4" name="Picture 3" descr="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889" y="228600"/>
            <a:ext cx="10058401" cy="7107777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47462" y="1772816"/>
            <a:ext cx="7656985" cy="41764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060" indent="0">
              <a:buFont typeface="Wingdings 3"/>
              <a:buNone/>
            </a:pPr>
            <a:r>
              <a:rPr lang="en-US" sz="2500" b="0" spc="-10" dirty="0" smtClean="0">
                <a:latin typeface="Helvetica"/>
                <a:cs typeface="Helvetica"/>
              </a:rPr>
              <a:t>S</a:t>
            </a:r>
            <a:r>
              <a:rPr lang="en-US" sz="2500" b="0" spc="-15" dirty="0" smtClean="0">
                <a:latin typeface="Helvetica"/>
                <a:cs typeface="Helvetica"/>
              </a:rPr>
              <a:t>ubmi</a:t>
            </a:r>
            <a:r>
              <a:rPr lang="en-US" sz="2500" b="0" spc="-10" dirty="0" smtClean="0">
                <a:latin typeface="Helvetica"/>
                <a:cs typeface="Helvetica"/>
              </a:rPr>
              <a:t>ssi</a:t>
            </a:r>
            <a:r>
              <a:rPr lang="en-US" sz="2500" b="0" spc="-15" dirty="0" smtClean="0">
                <a:latin typeface="Helvetica"/>
                <a:cs typeface="Helvetica"/>
              </a:rPr>
              <a:t>o</a:t>
            </a:r>
            <a:r>
              <a:rPr lang="en-US" sz="2500" b="0" spc="-20" dirty="0" smtClean="0">
                <a:latin typeface="Helvetica"/>
                <a:cs typeface="Helvetica"/>
              </a:rPr>
              <a:t>n</a:t>
            </a:r>
            <a:r>
              <a:rPr lang="en-US" sz="2500" b="0" spc="20" dirty="0" smtClean="0">
                <a:latin typeface="Helvetica"/>
                <a:cs typeface="Helvetica"/>
              </a:rPr>
              <a:t> </a:t>
            </a:r>
            <a:r>
              <a:rPr lang="en-US" sz="2500" b="0" dirty="0" smtClean="0">
                <a:latin typeface="Helvetica"/>
                <a:cs typeface="Helvetica"/>
              </a:rPr>
              <a:t>I</a:t>
            </a:r>
            <a:r>
              <a:rPr lang="en-US" sz="2500" b="0" spc="-15" dirty="0" smtClean="0">
                <a:latin typeface="Helvetica"/>
                <a:cs typeface="Helvetica"/>
              </a:rPr>
              <a:t>n</a:t>
            </a:r>
            <a:r>
              <a:rPr lang="en-US" sz="2500" b="0" spc="-10" dirty="0" smtClean="0">
                <a:latin typeface="Helvetica"/>
                <a:cs typeface="Helvetica"/>
              </a:rPr>
              <a:t>for</a:t>
            </a:r>
            <a:r>
              <a:rPr lang="en-US" sz="2500" b="0" spc="-25" dirty="0" smtClean="0">
                <a:latin typeface="Helvetica"/>
                <a:cs typeface="Helvetica"/>
              </a:rPr>
              <a:t>m</a:t>
            </a:r>
            <a:r>
              <a:rPr lang="en-US" sz="2500" b="0" spc="-15" dirty="0" smtClean="0">
                <a:latin typeface="Helvetica"/>
                <a:cs typeface="Helvetica"/>
              </a:rPr>
              <a:t>a</a:t>
            </a:r>
            <a:r>
              <a:rPr lang="en-US" sz="2500" b="0" spc="-10" dirty="0" smtClean="0">
                <a:latin typeface="Helvetica"/>
                <a:cs typeface="Helvetica"/>
              </a:rPr>
              <a:t>ti</a:t>
            </a:r>
            <a:r>
              <a:rPr lang="en-US" sz="2500" b="0" spc="-15" dirty="0" smtClean="0">
                <a:latin typeface="Helvetica"/>
                <a:cs typeface="Helvetica"/>
              </a:rPr>
              <a:t>o</a:t>
            </a:r>
            <a:r>
              <a:rPr lang="en-US" sz="2500" b="0" spc="-20" dirty="0" smtClean="0">
                <a:latin typeface="Helvetica"/>
                <a:cs typeface="Helvetica"/>
              </a:rPr>
              <a:t>n</a:t>
            </a:r>
            <a:r>
              <a:rPr lang="en-US" sz="2500" b="0" spc="10" dirty="0" smtClean="0">
                <a:latin typeface="Helvetica"/>
                <a:cs typeface="Helvetica"/>
              </a:rPr>
              <a:t> </a:t>
            </a:r>
            <a:r>
              <a:rPr lang="en-US" sz="2500" b="0" spc="-10" dirty="0" smtClean="0">
                <a:latin typeface="Helvetica"/>
                <a:cs typeface="Helvetica"/>
              </a:rPr>
              <a:t>Package</a:t>
            </a:r>
          </a:p>
          <a:p>
            <a:pPr marL="1750060" indent="0">
              <a:buFont typeface="Wingdings 3"/>
              <a:buNone/>
            </a:pPr>
            <a:endParaRPr lang="en-US" sz="2500" b="0" spc="-10" dirty="0" smtClean="0">
              <a:latin typeface="Helvetica"/>
              <a:cs typeface="Helvetica"/>
            </a:endParaRPr>
          </a:p>
          <a:p>
            <a:pPr marL="1750060" indent="0">
              <a:buFont typeface="Wingdings 3"/>
              <a:buNone/>
            </a:pPr>
            <a:endParaRPr lang="en-US" sz="2500" b="0" spc="-10" dirty="0" smtClean="0">
              <a:latin typeface="Helvetica"/>
              <a:cs typeface="Helvetica"/>
            </a:endParaRPr>
          </a:p>
          <a:p>
            <a:pPr marL="1750060" indent="0">
              <a:buFont typeface="Wingdings 3"/>
              <a:buNone/>
            </a:pPr>
            <a:r>
              <a:rPr lang="en-US" sz="2500" b="0" spc="-10" dirty="0" smtClean="0">
                <a:latin typeface="Helvetica"/>
                <a:cs typeface="Helvetica"/>
              </a:rPr>
              <a:t>Archival</a:t>
            </a:r>
            <a:r>
              <a:rPr lang="en-US" sz="2500" b="0" spc="5" dirty="0" smtClean="0">
                <a:latin typeface="Helvetica"/>
                <a:cs typeface="Helvetica"/>
              </a:rPr>
              <a:t> </a:t>
            </a:r>
            <a:r>
              <a:rPr lang="en-US" sz="2500" b="0" dirty="0" smtClean="0">
                <a:latin typeface="Helvetica"/>
                <a:cs typeface="Helvetica"/>
              </a:rPr>
              <a:t>I</a:t>
            </a:r>
            <a:r>
              <a:rPr lang="en-US" sz="2500" b="0" spc="-15" dirty="0" smtClean="0">
                <a:latin typeface="Helvetica"/>
                <a:cs typeface="Helvetica"/>
              </a:rPr>
              <a:t>n</a:t>
            </a:r>
            <a:r>
              <a:rPr lang="en-US" sz="2500" b="0" spc="-10" dirty="0" smtClean="0">
                <a:latin typeface="Helvetica"/>
                <a:cs typeface="Helvetica"/>
              </a:rPr>
              <a:t>for</a:t>
            </a:r>
            <a:r>
              <a:rPr lang="en-US" sz="2500" b="0" spc="-25" dirty="0" smtClean="0">
                <a:latin typeface="Helvetica"/>
                <a:cs typeface="Helvetica"/>
              </a:rPr>
              <a:t>m</a:t>
            </a:r>
            <a:r>
              <a:rPr lang="en-US" sz="2500" b="0" spc="-15" dirty="0" smtClean="0">
                <a:latin typeface="Helvetica"/>
                <a:cs typeface="Helvetica"/>
              </a:rPr>
              <a:t>a</a:t>
            </a:r>
            <a:r>
              <a:rPr lang="en-US" sz="2500" b="0" spc="-10" dirty="0" smtClean="0">
                <a:latin typeface="Helvetica"/>
                <a:cs typeface="Helvetica"/>
              </a:rPr>
              <a:t>ti</a:t>
            </a:r>
            <a:r>
              <a:rPr lang="en-US" sz="2500" b="0" spc="-15" dirty="0" smtClean="0">
                <a:latin typeface="Helvetica"/>
                <a:cs typeface="Helvetica"/>
              </a:rPr>
              <a:t>o</a:t>
            </a:r>
            <a:r>
              <a:rPr lang="en-US" sz="2500" b="0" spc="-20" dirty="0" smtClean="0">
                <a:latin typeface="Helvetica"/>
                <a:cs typeface="Helvetica"/>
              </a:rPr>
              <a:t>n</a:t>
            </a:r>
            <a:r>
              <a:rPr lang="en-US" sz="2500" b="0" spc="10" dirty="0" smtClean="0">
                <a:latin typeface="Helvetica"/>
                <a:cs typeface="Helvetica"/>
              </a:rPr>
              <a:t> </a:t>
            </a:r>
            <a:r>
              <a:rPr lang="en-US" sz="2500" b="0" spc="-10" dirty="0" smtClean="0">
                <a:latin typeface="Helvetica"/>
                <a:cs typeface="Helvetica"/>
              </a:rPr>
              <a:t>Package</a:t>
            </a:r>
            <a:r>
              <a:rPr lang="en-US" sz="2500" b="0" spc="-5" dirty="0" smtClean="0">
                <a:latin typeface="Helvetica"/>
                <a:cs typeface="Helvetica"/>
              </a:rPr>
              <a:t> </a:t>
            </a:r>
          </a:p>
          <a:p>
            <a:pPr marL="1750060" indent="0">
              <a:buFont typeface="Wingdings 3"/>
              <a:buNone/>
            </a:pPr>
            <a:endParaRPr lang="en-US" sz="2500" b="0" spc="-5" dirty="0" smtClean="0">
              <a:latin typeface="Helvetica"/>
              <a:cs typeface="Helvetica"/>
            </a:endParaRPr>
          </a:p>
          <a:p>
            <a:pPr marL="1750060" indent="0">
              <a:buFont typeface="Wingdings 3"/>
              <a:buNone/>
            </a:pPr>
            <a:endParaRPr lang="en-US" sz="2500" b="0" spc="-30" dirty="0" smtClean="0">
              <a:latin typeface="Helvetica"/>
              <a:cs typeface="Helvetica"/>
            </a:endParaRPr>
          </a:p>
          <a:p>
            <a:pPr marL="1750060" indent="0">
              <a:buFont typeface="Wingdings 3"/>
              <a:buNone/>
            </a:pPr>
            <a:r>
              <a:rPr lang="en-US" sz="2500" b="0" spc="-30" dirty="0" smtClean="0">
                <a:latin typeface="Helvetica"/>
                <a:cs typeface="Helvetica"/>
              </a:rPr>
              <a:t>D</a:t>
            </a:r>
            <a:r>
              <a:rPr lang="en-US" sz="2500" b="0" spc="-10" dirty="0" smtClean="0">
                <a:latin typeface="Helvetica"/>
                <a:cs typeface="Helvetica"/>
              </a:rPr>
              <a:t>isse</a:t>
            </a:r>
            <a:r>
              <a:rPr lang="en-US" sz="2500" b="0" spc="-15" dirty="0" smtClean="0">
                <a:latin typeface="Helvetica"/>
                <a:cs typeface="Helvetica"/>
              </a:rPr>
              <a:t>mina</a:t>
            </a:r>
            <a:r>
              <a:rPr lang="en-US" sz="2500" b="0" spc="-10" dirty="0" smtClean="0">
                <a:latin typeface="Helvetica"/>
                <a:cs typeface="Helvetica"/>
              </a:rPr>
              <a:t>ti</a:t>
            </a:r>
            <a:r>
              <a:rPr lang="en-US" sz="2500" b="0" spc="-15" dirty="0" smtClean="0">
                <a:latin typeface="Helvetica"/>
                <a:cs typeface="Helvetica"/>
              </a:rPr>
              <a:t>o</a:t>
            </a:r>
            <a:r>
              <a:rPr lang="en-US" sz="2500" b="0" spc="-20" dirty="0" smtClean="0">
                <a:latin typeface="Helvetica"/>
                <a:cs typeface="Helvetica"/>
              </a:rPr>
              <a:t>n</a:t>
            </a:r>
            <a:r>
              <a:rPr lang="en-US" sz="2500" b="0" spc="20" dirty="0" smtClean="0">
                <a:latin typeface="Helvetica"/>
                <a:cs typeface="Helvetica"/>
              </a:rPr>
              <a:t> </a:t>
            </a:r>
            <a:r>
              <a:rPr lang="en-US" sz="2500" b="0" dirty="0" smtClean="0">
                <a:latin typeface="Helvetica"/>
                <a:cs typeface="Helvetica"/>
              </a:rPr>
              <a:t>I</a:t>
            </a:r>
            <a:r>
              <a:rPr lang="en-US" sz="2500" b="0" spc="-15" dirty="0" smtClean="0">
                <a:latin typeface="Helvetica"/>
                <a:cs typeface="Helvetica"/>
              </a:rPr>
              <a:t>n</a:t>
            </a:r>
            <a:r>
              <a:rPr lang="en-US" sz="2500" b="0" spc="-10" dirty="0" smtClean="0">
                <a:latin typeface="Helvetica"/>
                <a:cs typeface="Helvetica"/>
              </a:rPr>
              <a:t>for</a:t>
            </a:r>
            <a:r>
              <a:rPr lang="en-US" sz="2500" b="0" spc="-25" dirty="0" smtClean="0">
                <a:latin typeface="Helvetica"/>
                <a:cs typeface="Helvetica"/>
              </a:rPr>
              <a:t>m</a:t>
            </a:r>
            <a:r>
              <a:rPr lang="en-US" sz="2500" b="0" spc="-15" dirty="0" smtClean="0">
                <a:latin typeface="Helvetica"/>
                <a:cs typeface="Helvetica"/>
              </a:rPr>
              <a:t>a</a:t>
            </a:r>
            <a:r>
              <a:rPr lang="en-US" sz="2500" b="0" spc="-10" dirty="0" smtClean="0">
                <a:latin typeface="Helvetica"/>
                <a:cs typeface="Helvetica"/>
              </a:rPr>
              <a:t>ti</a:t>
            </a:r>
            <a:r>
              <a:rPr lang="en-US" sz="2500" b="0" spc="-15" dirty="0" smtClean="0">
                <a:latin typeface="Helvetica"/>
                <a:cs typeface="Helvetica"/>
              </a:rPr>
              <a:t>o</a:t>
            </a:r>
            <a:r>
              <a:rPr lang="en-US" sz="2500" b="0" spc="-20" dirty="0" smtClean="0">
                <a:latin typeface="Helvetica"/>
                <a:cs typeface="Helvetica"/>
              </a:rPr>
              <a:t>n</a:t>
            </a:r>
            <a:r>
              <a:rPr lang="en-US" sz="2500" b="0" spc="20" dirty="0" smtClean="0">
                <a:latin typeface="Helvetica"/>
                <a:cs typeface="Helvetica"/>
              </a:rPr>
              <a:t> </a:t>
            </a:r>
            <a:r>
              <a:rPr lang="en-US" sz="2500" b="0" spc="-10" dirty="0" smtClean="0">
                <a:latin typeface="Helvetica"/>
                <a:cs typeface="Helvetica"/>
              </a:rPr>
              <a:t>Package</a:t>
            </a:r>
            <a:endParaRPr lang="en-US" sz="2500" b="0" dirty="0" smtClean="0">
              <a:latin typeface="Helvetica"/>
              <a:cs typeface="Helvetica"/>
            </a:endParaRPr>
          </a:p>
          <a:p>
            <a:pPr marL="0" indent="0">
              <a:buFont typeface="Wingdings 3"/>
              <a:buNone/>
            </a:pPr>
            <a:endParaRPr lang="en-US" sz="2500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797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Actors</a:t>
            </a:r>
            <a:endParaRPr lang="sl-SI" dirty="0">
              <a:latin typeface="Arial"/>
              <a:cs typeface="Arial"/>
            </a:endParaRPr>
          </a:p>
        </p:txBody>
      </p:sp>
      <p:pic>
        <p:nvPicPr>
          <p:cNvPr id="13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404392"/>
            <a:ext cx="7527135" cy="46805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68343" y="2060848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5856" y="5661248"/>
            <a:ext cx="288032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87624" y="2060848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94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pc="-5" dirty="0">
                <a:solidFill>
                  <a:srgbClr val="0F8BE3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F8BE3"/>
                </a:solidFill>
                <a:latin typeface="Arial"/>
                <a:cs typeface="Arial"/>
              </a:rPr>
              <a:t>r</a:t>
            </a:r>
            <a:r>
              <a:rPr lang="en-US" spc="-5" dirty="0">
                <a:solidFill>
                  <a:srgbClr val="0F8BE3"/>
                </a:solidFill>
                <a:latin typeface="Arial"/>
                <a:cs typeface="Arial"/>
              </a:rPr>
              <a:t>odu</a:t>
            </a:r>
            <a:r>
              <a:rPr lang="en-US" dirty="0">
                <a:solidFill>
                  <a:srgbClr val="0F8BE3"/>
                </a:solidFill>
                <a:latin typeface="Arial"/>
                <a:cs typeface="Arial"/>
              </a:rPr>
              <a:t>c</a:t>
            </a:r>
            <a:r>
              <a:rPr lang="en-US" spc="-5" dirty="0">
                <a:solidFill>
                  <a:srgbClr val="0F8BE3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0F8BE3"/>
                </a:solidFill>
                <a:latin typeface="Arial"/>
                <a:cs typeface="Arial"/>
              </a:rPr>
              <a:t>rs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on,</a:t>
            </a:r>
            <a:r>
              <a:rPr lang="en-US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agen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y or a system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hat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deposit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 (data producers, depositors, researchers)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pc="-5" dirty="0" smtClean="0">
                <a:solidFill>
                  <a:srgbClr val="0F8BE3"/>
                </a:solidFill>
                <a:latin typeface="Arial"/>
                <a:cs typeface="Arial"/>
              </a:rPr>
              <a:t>Con</a:t>
            </a:r>
            <a:r>
              <a:rPr lang="en-US" dirty="0" smtClean="0">
                <a:solidFill>
                  <a:srgbClr val="0F8BE3"/>
                </a:solidFill>
                <a:latin typeface="Arial"/>
                <a:cs typeface="Arial"/>
              </a:rPr>
              <a:t>s</a:t>
            </a:r>
            <a:r>
              <a:rPr lang="en-US" spc="-5" dirty="0" smtClean="0">
                <a:solidFill>
                  <a:srgbClr val="0F8BE3"/>
                </a:solidFill>
                <a:latin typeface="Arial"/>
                <a:cs typeface="Arial"/>
              </a:rPr>
              <a:t>u</a:t>
            </a:r>
            <a:r>
              <a:rPr lang="en-US" dirty="0" smtClean="0">
                <a:solidFill>
                  <a:srgbClr val="0F8BE3"/>
                </a:solidFill>
                <a:latin typeface="Arial"/>
                <a:cs typeface="Arial"/>
              </a:rPr>
              <a:t>m</a:t>
            </a:r>
            <a:r>
              <a:rPr lang="en-US" spc="-5" dirty="0" smtClean="0">
                <a:solidFill>
                  <a:srgbClr val="0F8BE3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0F8BE3"/>
                </a:solidFill>
                <a:latin typeface="Arial"/>
                <a:cs typeface="Arial"/>
              </a:rPr>
              <a:t>rs</a:t>
            </a:r>
            <a:endParaRPr lang="en-US" dirty="0">
              <a:solidFill>
                <a:srgbClr val="0F8BE3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eople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who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 (reader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ear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ade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pub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ty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F8BE3"/>
                </a:solidFill>
                <a:latin typeface="Arial"/>
                <a:cs typeface="Arial"/>
              </a:rPr>
              <a:t>M</a:t>
            </a:r>
            <a:r>
              <a:rPr lang="en-US" spc="-5" dirty="0">
                <a:solidFill>
                  <a:srgbClr val="0F8BE3"/>
                </a:solidFill>
                <a:latin typeface="Arial"/>
                <a:cs typeface="Arial"/>
              </a:rPr>
              <a:t>anage</a:t>
            </a:r>
            <a:r>
              <a:rPr lang="en-US" dirty="0">
                <a:solidFill>
                  <a:srgbClr val="0F8BE3"/>
                </a:solidFill>
                <a:latin typeface="Arial"/>
                <a:cs typeface="Arial"/>
              </a:rPr>
              <a:t>m</a:t>
            </a:r>
            <a:r>
              <a:rPr lang="en-US" spc="-5" dirty="0">
                <a:solidFill>
                  <a:srgbClr val="0F8BE3"/>
                </a:solidFill>
                <a:latin typeface="Arial"/>
                <a:cs typeface="Arial"/>
              </a:rPr>
              <a:t>ent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People who work in the archive (data managers, 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progra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da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aba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anagers,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anager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96200" y="6297613"/>
            <a:ext cx="838200" cy="287337"/>
          </a:xfrm>
        </p:spPr>
        <p:txBody>
          <a:bodyPr/>
          <a:lstStyle/>
          <a:p>
            <a:pPr>
              <a:defRPr/>
            </a:pPr>
            <a:fld id="{69FDCA5B-65B6-4BB8-9FBF-A59FDF73851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31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NE FRAME">
  <a:themeElements>
    <a:clrScheme name="ONE FR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FRA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NE FR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WO FRAMES">
  <a:themeElements>
    <a:clrScheme name="TWO FRA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WO FRAME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WO FRA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 FRAM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 FRAM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 FRAM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 FRAM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 FRAM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 FRAM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 FRAM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 FRAM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 FRAM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 FRAM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 FRAM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E FRAME PSM">
  <a:themeElements>
    <a:clrScheme name="ONE FRAME PS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FRAME PS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NE FRAME PS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PS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PS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PS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PS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FRAME PS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PS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PS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PS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PS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PS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FRAME PS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NE FRAME">
  <a:themeElements>
    <a:clrScheme name="1_ONE FR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NE FRA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102829" tIns="51417" rIns="102829" bIns="51417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ONE FR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 FRA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 FRA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 FRA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 FRA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 FRA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 FRA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 FRA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 FRA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 FRA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 FRA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481</Words>
  <Application>Microsoft Macintosh PowerPoint</Application>
  <PresentationFormat>On-screen Show (4:3)</PresentationFormat>
  <Paragraphs>156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ONE FRAME</vt:lpstr>
      <vt:lpstr>TWO FRAMES</vt:lpstr>
      <vt:lpstr>ONE FRAME PSM</vt:lpstr>
      <vt:lpstr>1_ONE FRAME</vt:lpstr>
      <vt:lpstr>  The OAIS model </vt:lpstr>
      <vt:lpstr>The Open Archival Information System model</vt:lpstr>
      <vt:lpstr>Elements</vt:lpstr>
      <vt:lpstr>Functional Entities</vt:lpstr>
      <vt:lpstr>Information packages</vt:lpstr>
      <vt:lpstr>Information packages</vt:lpstr>
      <vt:lpstr>Information packages</vt:lpstr>
      <vt:lpstr>Actors</vt:lpstr>
      <vt:lpstr>Actors</vt:lpstr>
      <vt:lpstr>Ingest</vt:lpstr>
      <vt:lpstr>Ingest</vt:lpstr>
      <vt:lpstr>Ingest</vt:lpstr>
      <vt:lpstr>Anatomy of an AIP</vt:lpstr>
      <vt:lpstr>Data management</vt:lpstr>
      <vt:lpstr>Archival Storage</vt:lpstr>
      <vt:lpstr>Preservation planning</vt:lpstr>
      <vt:lpstr>Communication with Producer</vt:lpstr>
      <vt:lpstr>Communication with Consumer</vt:lpstr>
      <vt:lpstr>Administration</vt:lpstr>
      <vt:lpstr>Communication with Producer</vt:lpstr>
      <vt:lpstr>Communication with Consumer</vt:lpstr>
      <vt:lpstr>Access</vt:lpstr>
      <vt:lpstr>Access</vt:lpstr>
      <vt:lpstr>Access</vt:lpstr>
      <vt:lpstr>The OAIS model</vt:lpstr>
      <vt:lpstr>Any questions?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/>
  <dc:creator>Bojana Tasic</dc:creator>
  <cp:keywords/>
  <dc:description/>
  <cp:lastModifiedBy>Bojana Tasic</cp:lastModifiedBy>
  <cp:revision>372</cp:revision>
  <cp:lastPrinted>2008-02-27T11:26:52Z</cp:lastPrinted>
  <dcterms:created xsi:type="dcterms:W3CDTF">2008-11-04T06:52:19Z</dcterms:created>
  <dcterms:modified xsi:type="dcterms:W3CDTF">2015-05-04T17:22:51Z</dcterms:modified>
  <cp:category/>
</cp:coreProperties>
</file>