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61" r:id="rId4"/>
    <p:sldId id="259" r:id="rId5"/>
    <p:sldId id="260" r:id="rId6"/>
    <p:sldId id="262" r:id="rId7"/>
    <p:sldId id="264" r:id="rId8"/>
    <p:sldId id="268" r:id="rId9"/>
    <p:sldId id="267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9579" autoAdjust="0"/>
  </p:normalViewPr>
  <p:slideViewPr>
    <p:cSldViewPr snapToGrid="0">
      <p:cViewPr>
        <p:scale>
          <a:sx n="116" d="100"/>
          <a:sy n="116" d="100"/>
        </p:scale>
        <p:origin x="-132" y="-3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EF27A-1985-4E63-BA43-2E4F88693CC1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47B2A-AC3A-4835-83EB-549A1C12A54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4127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3F95EF-612B-4101-8F75-A30D9B492992}" type="datetimeFigureOut">
              <a:rPr lang="en-US" smtClean="0"/>
              <a:pPr/>
              <a:t>2/5/2016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00D75-96B1-4538-B8A8-DA5D3B36A88C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00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00D75-96B1-4538-B8A8-DA5D3B36A88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00D75-96B1-4538-B8A8-DA5D3B36A88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7A4DFB1-6738-456D-8AB5-271A929EA1BF}" type="datetime1">
              <a:rPr lang="en-US" smtClean="0"/>
              <a:pPr/>
              <a:t>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7370-CEFC-491F-BAA9-CCCD7DD102CE}" type="datetime1">
              <a:rPr lang="en-US" smtClean="0"/>
              <a:pPr/>
              <a:t>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AA26-AA03-477F-A17D-4B561E8F6BE0}" type="datetime1">
              <a:rPr lang="en-US" smtClean="0"/>
              <a:pPr/>
              <a:t>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9B867-11BD-450A-B7D6-3B968248A6FA}" type="datetime1">
              <a:rPr lang="en-US" smtClean="0"/>
              <a:pPr/>
              <a:t>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9B3BBA-4799-41D4-A2AD-2229A8D064AF}" type="datetime1">
              <a:rPr lang="en-US" smtClean="0"/>
              <a:pPr/>
              <a:t>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BB44-0B4F-4587-8EF9-B46E5C62B138}" type="datetime1">
              <a:rPr lang="en-US" smtClean="0"/>
              <a:pPr/>
              <a:t>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3285-27C3-4022-950C-174502753EB6}" type="datetime1">
              <a:rPr lang="en-US" smtClean="0"/>
              <a:pPr/>
              <a:t>2/5/2016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D2FA-5902-4910-9E2F-A3E3DF709738}" type="datetime1">
              <a:rPr lang="en-US" smtClean="0"/>
              <a:pPr/>
              <a:t>2/5/2016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3AC56-EA31-45B0-A361-C15FCECB7420}" type="datetime1">
              <a:rPr lang="en-US" smtClean="0"/>
              <a:pPr/>
              <a:t>2/5/2016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A3A5DB-F8BB-4993-9448-9F587829E97A}" type="datetime1">
              <a:rPr lang="en-US" smtClean="0"/>
              <a:pPr/>
              <a:t>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FC3B7F-9C4C-438B-8C9E-7EAB0A3797D5}" type="datetime1">
              <a:rPr lang="en-US" smtClean="0"/>
              <a:pPr/>
              <a:t>2/5/2016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08923A94-E674-4CE9-B0BF-7AF2C6B1A20D}" type="datetime1">
              <a:rPr lang="en-US" smtClean="0"/>
              <a:pPr/>
              <a:t>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1948659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5400" b="1" dirty="0" smtClean="0"/>
              <a:t>South-Eastern European Data Services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679906" y="4300836"/>
            <a:ext cx="6831673" cy="1086237"/>
          </a:xfrm>
        </p:spPr>
        <p:txBody>
          <a:bodyPr>
            <a:normAutofit fontScale="92500" lnSpcReduction="10000"/>
          </a:bodyPr>
          <a:lstStyle/>
          <a:p>
            <a:r>
              <a:rPr lang="en-US" sz="3000" b="1" dirty="0" smtClean="0"/>
              <a:t>Institute for Democracy and Mediation</a:t>
            </a:r>
          </a:p>
          <a:p>
            <a:endParaRPr lang="en-US" sz="1100" dirty="0" smtClean="0"/>
          </a:p>
          <a:p>
            <a:r>
              <a:rPr lang="en-US" dirty="0" smtClean="0"/>
              <a:t>www.idmalbania.org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87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58348" y="2385392"/>
            <a:ext cx="9601200" cy="1615109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Thank you for your attention!</a:t>
            </a:r>
            <a:endParaRPr lang="en-US" sz="4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75862"/>
            <a:ext cx="9601200" cy="1245704"/>
          </a:xfrm>
        </p:spPr>
        <p:txBody>
          <a:bodyPr/>
          <a:lstStyle/>
          <a:p>
            <a:r>
              <a:rPr lang="en-US" dirty="0" smtClean="0"/>
              <a:t>Who we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95061"/>
            <a:ext cx="9667461" cy="443947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b="1" dirty="0" smtClean="0"/>
              <a:t>“Inform, Develop and Motivate for a democratic and prosperous society”</a:t>
            </a:r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r>
              <a:rPr lang="en-US" sz="2400" dirty="0" smtClean="0"/>
              <a:t>IDM provides expertise, policy analysis, applied research, and capacity building for key societal actors to drive reforms and engage in evidence-based policy processes.</a:t>
            </a:r>
          </a:p>
          <a:p>
            <a:pPr algn="ctr">
              <a:buNone/>
            </a:pPr>
            <a:endParaRPr lang="en-US" sz="1600" dirty="0" smtClean="0"/>
          </a:p>
          <a:p>
            <a:pPr algn="ctr">
              <a:buNone/>
            </a:pPr>
            <a:r>
              <a:rPr lang="en-US" sz="2400" dirty="0" smtClean="0"/>
              <a:t>Our mission is to advance societal capacities, generate and provide knowledge, skills and expertise for inclusive policy-making and evidence-based alternatives to bolster democracy and sustainable development.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 t="8206" r="1985" b="4389"/>
          <a:stretch>
            <a:fillRect/>
          </a:stretch>
        </p:blipFill>
        <p:spPr bwMode="auto">
          <a:xfrm>
            <a:off x="1643270" y="516835"/>
            <a:ext cx="9515061" cy="5844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56252"/>
          </a:xfrm>
        </p:spPr>
        <p:txBody>
          <a:bodyPr/>
          <a:lstStyle/>
          <a:p>
            <a:r>
              <a:rPr lang="en-US" dirty="0" smtClean="0"/>
              <a:t>Field of Expertise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855304"/>
            <a:ext cx="9627705" cy="4572000"/>
          </a:xfrm>
        </p:spPr>
        <p:txBody>
          <a:bodyPr>
            <a:normAutofit/>
          </a:bodyPr>
          <a:lstStyle/>
          <a:p>
            <a:pPr algn="just" fontAlgn="base">
              <a:buNone/>
            </a:pPr>
            <a:r>
              <a:rPr lang="en-US" b="1" dirty="0" smtClean="0"/>
              <a:t>By combining the advantages of a knowledgeable think-tank and a resourceful operational non-governmental actor, the Institute’s expertise extends in the following thematic areas:</a:t>
            </a:r>
          </a:p>
          <a:p>
            <a:pPr fontAlgn="base">
              <a:buNone/>
            </a:pPr>
            <a:endParaRPr lang="en-US" sz="1400" dirty="0" smtClean="0"/>
          </a:p>
          <a:p>
            <a:pPr algn="just" fontAlgn="base"/>
            <a:r>
              <a:rPr lang="en-US" dirty="0" smtClean="0"/>
              <a:t>EU enlargement process with a specific focus on Western Balkans’ accession;</a:t>
            </a:r>
          </a:p>
          <a:p>
            <a:pPr algn="just" fontAlgn="base"/>
            <a:r>
              <a:rPr lang="en-US" dirty="0" smtClean="0"/>
              <a:t>Human capital development, management and result oriented performance;</a:t>
            </a:r>
          </a:p>
          <a:p>
            <a:pPr algn="just" fontAlgn="base"/>
            <a:r>
              <a:rPr lang="en-US" dirty="0" smtClean="0"/>
              <a:t>Good governance, decentralization reforms and inclusive policy processes;</a:t>
            </a:r>
          </a:p>
          <a:p>
            <a:pPr algn="just" fontAlgn="base"/>
            <a:r>
              <a:rPr lang="en-US" dirty="0" smtClean="0"/>
              <a:t>Sustainable integrated development with particular focus on EU development policies;</a:t>
            </a:r>
          </a:p>
          <a:p>
            <a:pPr algn="just" fontAlgn="base"/>
            <a:r>
              <a:rPr lang="en-US" dirty="0" smtClean="0"/>
              <a:t>Consolidation and development of civil society sector as a powerful actor to generate broad consent, values and positive change;</a:t>
            </a:r>
          </a:p>
          <a:p>
            <a:pPr algn="just" fontAlgn="base"/>
            <a:r>
              <a:rPr lang="en-US" dirty="0" smtClean="0"/>
              <a:t>Security sector reform and specialized studies on security issues.</a:t>
            </a:r>
          </a:p>
          <a:p>
            <a:pPr fontAlgn="base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461" y="1696279"/>
            <a:ext cx="10190922" cy="4638260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b="1" dirty="0" smtClean="0"/>
              <a:t>IDM delivers a broad range of services as follows</a:t>
            </a:r>
            <a:r>
              <a:rPr lang="en-US" dirty="0" smtClean="0"/>
              <a:t>:</a:t>
            </a:r>
          </a:p>
          <a:p>
            <a:pPr fontAlgn="base">
              <a:buNone/>
            </a:pPr>
            <a:endParaRPr lang="en-US" sz="1600" dirty="0" smtClean="0"/>
          </a:p>
          <a:p>
            <a:pPr fontAlgn="base"/>
            <a:r>
              <a:rPr lang="en-US" i="1" dirty="0" smtClean="0"/>
              <a:t>Education and capacity building services </a:t>
            </a:r>
            <a:r>
              <a:rPr lang="en-US" dirty="0" smtClean="0"/>
              <a:t>specifically tailored for individual target groups, needs and thematic interest;</a:t>
            </a:r>
          </a:p>
          <a:p>
            <a:pPr fontAlgn="base"/>
            <a:r>
              <a:rPr lang="en-US" i="1" dirty="0" smtClean="0"/>
              <a:t>Research, policy design, analysis and assessment of policy processes</a:t>
            </a:r>
            <a:r>
              <a:rPr lang="en-US" dirty="0" smtClean="0"/>
              <a:t>, as well as advocacy for </a:t>
            </a:r>
            <a:r>
              <a:rPr lang="en-US" i="1" dirty="0" smtClean="0"/>
              <a:t>evidence-based alternatives </a:t>
            </a:r>
            <a:r>
              <a:rPr lang="en-US" dirty="0" smtClean="0"/>
              <a:t>to improve governance and sectoral policies;</a:t>
            </a:r>
          </a:p>
          <a:p>
            <a:pPr fontAlgn="base"/>
            <a:r>
              <a:rPr lang="en-US" dirty="0" smtClean="0"/>
              <a:t>Advancement of </a:t>
            </a:r>
            <a:r>
              <a:rPr lang="en-US" i="1" dirty="0" smtClean="0"/>
              <a:t>studies, approaches and methodologies for applied research </a:t>
            </a:r>
            <a:r>
              <a:rPr lang="en-US" dirty="0" smtClean="0"/>
              <a:t>in relation to IDM’s traditional focus areas;</a:t>
            </a:r>
          </a:p>
          <a:p>
            <a:pPr fontAlgn="base"/>
            <a:r>
              <a:rPr lang="en-US" i="1" dirty="0" smtClean="0"/>
              <a:t>Consultancy</a:t>
            </a:r>
            <a:r>
              <a:rPr lang="en-US" dirty="0" smtClean="0"/>
              <a:t> and </a:t>
            </a:r>
            <a:r>
              <a:rPr lang="en-US" i="1" dirty="0" smtClean="0"/>
              <a:t>assistance to institutional building </a:t>
            </a:r>
            <a:r>
              <a:rPr lang="en-US" dirty="0" smtClean="0"/>
              <a:t>and result oriented performance for public authorities, national and international civic and private institutions;</a:t>
            </a:r>
          </a:p>
          <a:p>
            <a:pPr fontAlgn="base"/>
            <a:r>
              <a:rPr lang="en-US" i="1" dirty="0" smtClean="0"/>
              <a:t>Design and implementation of large-scale information and awareness campaigns.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and Development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68557"/>
            <a:ext cx="5188226" cy="4068417"/>
          </a:xfrm>
        </p:spPr>
        <p:txBody>
          <a:bodyPr>
            <a:normAutofit/>
          </a:bodyPr>
          <a:lstStyle/>
          <a:p>
            <a:pPr algn="just" fontAlgn="base">
              <a:buNone/>
            </a:pPr>
            <a:r>
              <a:rPr lang="en-US" dirty="0" smtClean="0"/>
              <a:t>      RDC aims to foster scientific research, promote evidence-based policy-making, sustainable development and uphold civil society progress.</a:t>
            </a:r>
          </a:p>
          <a:p>
            <a:pPr algn="just" fontAlgn="base">
              <a:buNone/>
            </a:pPr>
            <a:endParaRPr lang="en-US" dirty="0" smtClean="0"/>
          </a:p>
          <a:p>
            <a:pPr algn="just" fontAlgn="base">
              <a:buNone/>
            </a:pPr>
            <a:r>
              <a:rPr lang="en-US" dirty="0" smtClean="0"/>
              <a:t>      RDC engages in examining and supporting </a:t>
            </a:r>
            <a:r>
              <a:rPr lang="en-US" b="1" dirty="0" smtClean="0"/>
              <a:t>civil society </a:t>
            </a:r>
            <a:r>
              <a:rPr lang="en-US" dirty="0" smtClean="0"/>
              <a:t>development, developing synergies with </a:t>
            </a:r>
            <a:r>
              <a:rPr lang="en-US" b="1" dirty="0" smtClean="0"/>
              <a:t>academia</a:t>
            </a:r>
            <a:r>
              <a:rPr lang="en-US" dirty="0" smtClean="0"/>
              <a:t>, refining </a:t>
            </a:r>
            <a:r>
              <a:rPr lang="en-US" b="1" dirty="0" smtClean="0"/>
              <a:t>applied research</a:t>
            </a:r>
            <a:r>
              <a:rPr lang="en-US" dirty="0" smtClean="0"/>
              <a:t> methodologies and knowledge to serve </a:t>
            </a:r>
            <a:r>
              <a:rPr lang="en-US" b="1" dirty="0" smtClean="0"/>
              <a:t>open governance </a:t>
            </a:r>
            <a:r>
              <a:rPr lang="en-US" dirty="0" smtClean="0"/>
              <a:t>reforms and </a:t>
            </a:r>
            <a:r>
              <a:rPr lang="en-US" b="1" dirty="0" smtClean="0"/>
              <a:t>social development.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 l="11218" t="11422" r="37179" b="8818"/>
          <a:stretch>
            <a:fillRect/>
          </a:stretch>
        </p:blipFill>
        <p:spPr bwMode="auto">
          <a:xfrm>
            <a:off x="6983896" y="1639541"/>
            <a:ext cx="4890052" cy="48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Context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5582" y="1709531"/>
            <a:ext cx="10025270" cy="4717774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Law on Archives </a:t>
            </a:r>
            <a:r>
              <a:rPr lang="en-US" dirty="0" smtClean="0"/>
              <a:t>(2003) defines the organization and functioning of the archive service in Albania, the responsible institutions and the legal obligations on the establishment, conservation and usage of the archival resources.</a:t>
            </a:r>
          </a:p>
          <a:p>
            <a:pPr algn="just">
              <a:buNone/>
            </a:pPr>
            <a:endParaRPr lang="en-US" sz="600" dirty="0" smtClean="0"/>
          </a:p>
          <a:p>
            <a:pPr algn="just"/>
            <a:r>
              <a:rPr lang="en-US" b="1" dirty="0" smtClean="0"/>
              <a:t>Law on Official Statistics </a:t>
            </a:r>
            <a:r>
              <a:rPr lang="en-US" dirty="0" smtClean="0"/>
              <a:t>(2004*) regulates the ways of achieving, organizing, issuing and distribution of the official statistics in Albania.</a:t>
            </a:r>
          </a:p>
          <a:p>
            <a:pPr algn="just"/>
            <a:endParaRPr lang="en-US" sz="800" dirty="0" smtClean="0"/>
          </a:p>
          <a:p>
            <a:pPr algn="just"/>
            <a:r>
              <a:rPr lang="en-US" b="1" dirty="0" smtClean="0"/>
              <a:t>Law on Higher Education </a:t>
            </a:r>
            <a:r>
              <a:rPr lang="en-US" dirty="0" smtClean="0"/>
              <a:t>(2007*) – Chapter 12 on Scientific Research</a:t>
            </a:r>
          </a:p>
          <a:p>
            <a:pPr algn="just"/>
            <a:endParaRPr lang="en-US" sz="800" dirty="0" smtClean="0"/>
          </a:p>
          <a:p>
            <a:pPr algn="just"/>
            <a:r>
              <a:rPr lang="en-US" dirty="0" smtClean="0"/>
              <a:t>Draft Law on “</a:t>
            </a:r>
            <a:r>
              <a:rPr lang="en-US" b="1" dirty="0" smtClean="0"/>
              <a:t>Higher Education and Scientific Research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22781" y="507207"/>
            <a:ext cx="8865705" cy="5821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948070" y="6308035"/>
            <a:ext cx="80043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Source</a:t>
            </a:r>
            <a:r>
              <a:rPr lang="en-US" sz="1200" dirty="0" smtClean="0"/>
              <a:t>: Council of Ministers, </a:t>
            </a:r>
            <a:r>
              <a:rPr lang="en-US" sz="1200" i="1" dirty="0" smtClean="0"/>
              <a:t>National Strategy of Science, Technology and Innovation 2009-2015</a:t>
            </a:r>
            <a:r>
              <a:rPr lang="en-US" sz="1200" dirty="0" smtClean="0"/>
              <a:t>, August 2009, p.10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7116417" y="3339549"/>
            <a:ext cx="1126435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ARTI</a:t>
            </a:r>
            <a:endParaRPr lang="en-US" sz="1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Context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Law on Copyright and Related Rights </a:t>
            </a:r>
            <a:r>
              <a:rPr lang="en-US" dirty="0" smtClean="0"/>
              <a:t>(2005) – Chapter 4 on Database</a:t>
            </a:r>
          </a:p>
          <a:p>
            <a:pPr algn="just"/>
            <a:endParaRPr lang="en-US" sz="900" dirty="0" smtClean="0"/>
          </a:p>
          <a:p>
            <a:pPr algn="just"/>
            <a:r>
              <a:rPr lang="en-US" b="1" dirty="0" smtClean="0"/>
              <a:t>Law on Personal Data Protection </a:t>
            </a:r>
            <a:r>
              <a:rPr lang="en-US" dirty="0" smtClean="0"/>
              <a:t>(2008*)</a:t>
            </a:r>
          </a:p>
          <a:p>
            <a:endParaRPr lang="en-US" sz="800" dirty="0" smtClean="0"/>
          </a:p>
          <a:p>
            <a:r>
              <a:rPr lang="en-US" b="1" dirty="0" smtClean="0"/>
              <a:t>Law on Electronic Signature </a:t>
            </a:r>
            <a:r>
              <a:rPr lang="en-US" dirty="0" smtClean="0"/>
              <a:t>(2008)</a:t>
            </a:r>
          </a:p>
          <a:p>
            <a:endParaRPr lang="en-US" sz="800" dirty="0" smtClean="0"/>
          </a:p>
          <a:p>
            <a:r>
              <a:rPr lang="en-US" b="1" dirty="0" smtClean="0"/>
              <a:t>Law on Right to Information </a:t>
            </a:r>
            <a:r>
              <a:rPr lang="en-US" dirty="0" smtClean="0"/>
              <a:t>(2014)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TF00001241</Template>
  <TotalTime>0</TotalTime>
  <Words>513</Words>
  <Application>Microsoft Office PowerPoint</Application>
  <PresentationFormat>Benutzerdefiniert</PresentationFormat>
  <Paragraphs>63</Paragraphs>
  <Slides>10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Crop</vt:lpstr>
      <vt:lpstr>  South-Eastern European Data Services</vt:lpstr>
      <vt:lpstr>Who we are</vt:lpstr>
      <vt:lpstr>PowerPoint-Präsentation</vt:lpstr>
      <vt:lpstr>Field of Expertise</vt:lpstr>
      <vt:lpstr>What we do</vt:lpstr>
      <vt:lpstr>Research and Development Center</vt:lpstr>
      <vt:lpstr>National Context (I)</vt:lpstr>
      <vt:lpstr>PowerPoint-Präsentation</vt:lpstr>
      <vt:lpstr>National Context (II)</vt:lpstr>
      <vt:lpstr>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Aleka</dc:creator>
  <cp:lastModifiedBy>FORS-User</cp:lastModifiedBy>
  <cp:revision>33</cp:revision>
  <dcterms:created xsi:type="dcterms:W3CDTF">2015-02-11T21:46:52Z</dcterms:created>
  <dcterms:modified xsi:type="dcterms:W3CDTF">2016-02-05T12:06:43Z</dcterms:modified>
</cp:coreProperties>
</file>