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8" r:id="rId2"/>
    <p:sldId id="259" r:id="rId3"/>
    <p:sldId id="260" r:id="rId4"/>
    <p:sldId id="261" r:id="rId5"/>
    <p:sldId id="257" r:id="rId6"/>
    <p:sldId id="265" r:id="rId7"/>
    <p:sldId id="264" r:id="rId8"/>
    <p:sldId id="263"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77" autoAdjust="0"/>
    <p:restoredTop sz="94660"/>
  </p:normalViewPr>
  <p:slideViewPr>
    <p:cSldViewPr>
      <p:cViewPr>
        <p:scale>
          <a:sx n="130" d="100"/>
          <a:sy n="130" d="100"/>
        </p:scale>
        <p:origin x="-990" y="-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629EA4-07CF-43F7-9B06-2F82C668082D}" type="doc">
      <dgm:prSet loTypeId="urn:microsoft.com/office/officeart/2005/8/layout/chevron2" loCatId="list" qsTypeId="urn:microsoft.com/office/officeart/2005/8/quickstyle/simple1" qsCatId="simple" csTypeId="urn:microsoft.com/office/officeart/2005/8/colors/colorful3" csCatId="colorful" phldr="1"/>
      <dgm:spPr/>
      <dgm:t>
        <a:bodyPr/>
        <a:lstStyle/>
        <a:p>
          <a:endParaRPr lang="en-US"/>
        </a:p>
      </dgm:t>
    </dgm:pt>
    <dgm:pt modelId="{F0255A48-5513-4FBA-97D7-3DC1E8F64848}">
      <dgm:prSet phldrT="[Text]" phldr="1"/>
      <dgm:spPr/>
      <dgm:t>
        <a:bodyPr/>
        <a:lstStyle/>
        <a:p>
          <a:endParaRPr lang="en-US" dirty="0"/>
        </a:p>
      </dgm:t>
    </dgm:pt>
    <dgm:pt modelId="{716572F1-134D-4BC5-8C80-19B9F45C8797}" type="parTrans" cxnId="{8EC12750-3DE9-493C-BF64-A38DB43F74C1}">
      <dgm:prSet/>
      <dgm:spPr/>
      <dgm:t>
        <a:bodyPr/>
        <a:lstStyle/>
        <a:p>
          <a:endParaRPr lang="en-US"/>
        </a:p>
      </dgm:t>
    </dgm:pt>
    <dgm:pt modelId="{E26B724C-695B-4C36-A85A-5B94E1E681D8}" type="sibTrans" cxnId="{8EC12750-3DE9-493C-BF64-A38DB43F74C1}">
      <dgm:prSet/>
      <dgm:spPr/>
      <dgm:t>
        <a:bodyPr/>
        <a:lstStyle/>
        <a:p>
          <a:endParaRPr lang="en-US"/>
        </a:p>
      </dgm:t>
    </dgm:pt>
    <dgm:pt modelId="{28ED4B76-D330-4998-9E07-B90EB7B885BE}">
      <dgm:prSet phldrT="[Text]" custT="1"/>
      <dgm:spPr/>
      <dgm:t>
        <a:bodyPr/>
        <a:lstStyle/>
        <a:p>
          <a:r>
            <a:rPr lang="sr-Latn-ME" sz="2400" dirty="0" smtClean="0"/>
            <a:t>Good Governance and Fight against Corruption</a:t>
          </a:r>
          <a:endParaRPr lang="en-US" sz="2400" dirty="0"/>
        </a:p>
      </dgm:t>
    </dgm:pt>
    <dgm:pt modelId="{21680A8F-8641-4206-AC97-1978A83FA186}" type="parTrans" cxnId="{37119ED1-4288-4CC5-80DD-0421D9779778}">
      <dgm:prSet/>
      <dgm:spPr/>
      <dgm:t>
        <a:bodyPr/>
        <a:lstStyle/>
        <a:p>
          <a:endParaRPr lang="en-US"/>
        </a:p>
      </dgm:t>
    </dgm:pt>
    <dgm:pt modelId="{D2DC4637-24EC-4C9F-B61D-DF5D3C719E1B}" type="sibTrans" cxnId="{37119ED1-4288-4CC5-80DD-0421D9779778}">
      <dgm:prSet/>
      <dgm:spPr/>
      <dgm:t>
        <a:bodyPr/>
        <a:lstStyle/>
        <a:p>
          <a:endParaRPr lang="en-US"/>
        </a:p>
      </dgm:t>
    </dgm:pt>
    <dgm:pt modelId="{86A4CBC5-88D6-4A6A-A73A-EC0FA3950CE9}">
      <dgm:prSet phldrT="[Text]" phldr="1"/>
      <dgm:spPr/>
      <dgm:t>
        <a:bodyPr/>
        <a:lstStyle/>
        <a:p>
          <a:endParaRPr lang="en-US"/>
        </a:p>
      </dgm:t>
    </dgm:pt>
    <dgm:pt modelId="{C22EC708-E809-4CD0-9710-1FD4674039C8}" type="parTrans" cxnId="{3711DE6E-A2B6-42D3-ABDB-306E6C8332BE}">
      <dgm:prSet/>
      <dgm:spPr/>
      <dgm:t>
        <a:bodyPr/>
        <a:lstStyle/>
        <a:p>
          <a:endParaRPr lang="en-US"/>
        </a:p>
      </dgm:t>
    </dgm:pt>
    <dgm:pt modelId="{39A7C72D-7BAC-459B-89E3-4AB72EFD17B5}" type="sibTrans" cxnId="{3711DE6E-A2B6-42D3-ABDB-306E6C8332BE}">
      <dgm:prSet/>
      <dgm:spPr/>
      <dgm:t>
        <a:bodyPr/>
        <a:lstStyle/>
        <a:p>
          <a:endParaRPr lang="en-US"/>
        </a:p>
      </dgm:t>
    </dgm:pt>
    <dgm:pt modelId="{1B96E086-BF0E-434D-BDA2-E8C572367D5C}">
      <dgm:prSet phldrT="[Text]" custT="1"/>
      <dgm:spPr/>
      <dgm:t>
        <a:bodyPr/>
        <a:lstStyle/>
        <a:p>
          <a:r>
            <a:rPr lang="sr-Latn-ME" sz="2400" dirty="0" smtClean="0"/>
            <a:t>Rule of Law and Human Rights</a:t>
          </a:r>
          <a:endParaRPr lang="en-US" sz="2400" dirty="0"/>
        </a:p>
      </dgm:t>
    </dgm:pt>
    <dgm:pt modelId="{44F18618-F34D-490F-ABD0-994B13DCAFC6}" type="parTrans" cxnId="{E76CE0D6-6A6E-4DE4-BC42-477F4D4926E9}">
      <dgm:prSet/>
      <dgm:spPr/>
      <dgm:t>
        <a:bodyPr/>
        <a:lstStyle/>
        <a:p>
          <a:endParaRPr lang="en-US"/>
        </a:p>
      </dgm:t>
    </dgm:pt>
    <dgm:pt modelId="{0D458346-6858-426B-88D0-1F91D26B9A84}" type="sibTrans" cxnId="{E76CE0D6-6A6E-4DE4-BC42-477F4D4926E9}">
      <dgm:prSet/>
      <dgm:spPr/>
      <dgm:t>
        <a:bodyPr/>
        <a:lstStyle/>
        <a:p>
          <a:endParaRPr lang="en-US"/>
        </a:p>
      </dgm:t>
    </dgm:pt>
    <dgm:pt modelId="{0713F5E3-5A02-4BEF-852F-8E7F09999ADB}">
      <dgm:prSet phldrT="[Text]" phldr="1"/>
      <dgm:spPr/>
      <dgm:t>
        <a:bodyPr/>
        <a:lstStyle/>
        <a:p>
          <a:endParaRPr lang="en-US"/>
        </a:p>
      </dgm:t>
    </dgm:pt>
    <dgm:pt modelId="{F68A6C30-83EC-4DDC-A4A3-0626EDEBA482}" type="parTrans" cxnId="{BE2F9C84-E186-4532-8722-44DF0645C238}">
      <dgm:prSet/>
      <dgm:spPr/>
      <dgm:t>
        <a:bodyPr/>
        <a:lstStyle/>
        <a:p>
          <a:endParaRPr lang="en-US"/>
        </a:p>
      </dgm:t>
    </dgm:pt>
    <dgm:pt modelId="{425CE5E9-0880-47E9-B629-A1C46C46BB1C}" type="sibTrans" cxnId="{BE2F9C84-E186-4532-8722-44DF0645C238}">
      <dgm:prSet/>
      <dgm:spPr/>
      <dgm:t>
        <a:bodyPr/>
        <a:lstStyle/>
        <a:p>
          <a:endParaRPr lang="en-US"/>
        </a:p>
      </dgm:t>
    </dgm:pt>
    <dgm:pt modelId="{7A59AAC5-59D8-48B1-946E-9BC91F45DE6D}">
      <dgm:prSet phldrT="[Text]" custT="1"/>
      <dgm:spPr/>
      <dgm:t>
        <a:bodyPr/>
        <a:lstStyle/>
        <a:p>
          <a:r>
            <a:rPr lang="sr-Latn-ME" sz="2400" dirty="0" smtClean="0"/>
            <a:t>Security and Defense sector reform</a:t>
          </a:r>
          <a:endParaRPr lang="en-US" sz="2400" dirty="0"/>
        </a:p>
      </dgm:t>
    </dgm:pt>
    <dgm:pt modelId="{1FF8B528-0573-40D4-A8BD-368B266B6C5F}" type="parTrans" cxnId="{AE3AAFD8-7B73-4A91-B7DB-B950B043646C}">
      <dgm:prSet/>
      <dgm:spPr/>
      <dgm:t>
        <a:bodyPr/>
        <a:lstStyle/>
        <a:p>
          <a:endParaRPr lang="en-US"/>
        </a:p>
      </dgm:t>
    </dgm:pt>
    <dgm:pt modelId="{B104A21E-F7B1-45C5-B49F-84082FC17817}" type="sibTrans" cxnId="{AE3AAFD8-7B73-4A91-B7DB-B950B043646C}">
      <dgm:prSet/>
      <dgm:spPr/>
      <dgm:t>
        <a:bodyPr/>
        <a:lstStyle/>
        <a:p>
          <a:endParaRPr lang="en-US"/>
        </a:p>
      </dgm:t>
    </dgm:pt>
    <dgm:pt modelId="{B46A517F-2E8B-4489-AEEF-1A8264EF5CA0}" type="pres">
      <dgm:prSet presAssocID="{77629EA4-07CF-43F7-9B06-2F82C668082D}" presName="linearFlow" presStyleCnt="0">
        <dgm:presLayoutVars>
          <dgm:dir/>
          <dgm:animLvl val="lvl"/>
          <dgm:resizeHandles val="exact"/>
        </dgm:presLayoutVars>
      </dgm:prSet>
      <dgm:spPr/>
      <dgm:t>
        <a:bodyPr/>
        <a:lstStyle/>
        <a:p>
          <a:endParaRPr lang="en-US"/>
        </a:p>
      </dgm:t>
    </dgm:pt>
    <dgm:pt modelId="{D723D0CA-05AF-4DBA-A48E-F8972B94D6E1}" type="pres">
      <dgm:prSet presAssocID="{F0255A48-5513-4FBA-97D7-3DC1E8F64848}" presName="composite" presStyleCnt="0"/>
      <dgm:spPr/>
    </dgm:pt>
    <dgm:pt modelId="{3427A7BB-6568-4C3D-8493-1B51EA8A7FDE}" type="pres">
      <dgm:prSet presAssocID="{F0255A48-5513-4FBA-97D7-3DC1E8F64848}" presName="parentText" presStyleLbl="alignNode1" presStyleIdx="0" presStyleCnt="3">
        <dgm:presLayoutVars>
          <dgm:chMax val="1"/>
          <dgm:bulletEnabled val="1"/>
        </dgm:presLayoutVars>
      </dgm:prSet>
      <dgm:spPr/>
      <dgm:t>
        <a:bodyPr/>
        <a:lstStyle/>
        <a:p>
          <a:endParaRPr lang="en-US"/>
        </a:p>
      </dgm:t>
    </dgm:pt>
    <dgm:pt modelId="{5C5C44A2-A34D-4648-B428-DCAA6ABBE08D}" type="pres">
      <dgm:prSet presAssocID="{F0255A48-5513-4FBA-97D7-3DC1E8F64848}" presName="descendantText" presStyleLbl="alignAcc1" presStyleIdx="0" presStyleCnt="3">
        <dgm:presLayoutVars>
          <dgm:bulletEnabled val="1"/>
        </dgm:presLayoutVars>
      </dgm:prSet>
      <dgm:spPr/>
      <dgm:t>
        <a:bodyPr/>
        <a:lstStyle/>
        <a:p>
          <a:endParaRPr lang="en-US"/>
        </a:p>
      </dgm:t>
    </dgm:pt>
    <dgm:pt modelId="{8B72FDD4-C2B9-452B-92C0-98BF7EC9F86C}" type="pres">
      <dgm:prSet presAssocID="{E26B724C-695B-4C36-A85A-5B94E1E681D8}" presName="sp" presStyleCnt="0"/>
      <dgm:spPr/>
    </dgm:pt>
    <dgm:pt modelId="{28863934-2EC5-4911-BE4E-A8CFC2141CFF}" type="pres">
      <dgm:prSet presAssocID="{86A4CBC5-88D6-4A6A-A73A-EC0FA3950CE9}" presName="composite" presStyleCnt="0"/>
      <dgm:spPr/>
    </dgm:pt>
    <dgm:pt modelId="{9BB36D7E-1E08-4C14-A22F-66D1B21497CB}" type="pres">
      <dgm:prSet presAssocID="{86A4CBC5-88D6-4A6A-A73A-EC0FA3950CE9}" presName="parentText" presStyleLbl="alignNode1" presStyleIdx="1" presStyleCnt="3">
        <dgm:presLayoutVars>
          <dgm:chMax val="1"/>
          <dgm:bulletEnabled val="1"/>
        </dgm:presLayoutVars>
      </dgm:prSet>
      <dgm:spPr/>
      <dgm:t>
        <a:bodyPr/>
        <a:lstStyle/>
        <a:p>
          <a:endParaRPr lang="en-US"/>
        </a:p>
      </dgm:t>
    </dgm:pt>
    <dgm:pt modelId="{4348334C-167E-41C8-BBC6-20A690CF0A42}" type="pres">
      <dgm:prSet presAssocID="{86A4CBC5-88D6-4A6A-A73A-EC0FA3950CE9}" presName="descendantText" presStyleLbl="alignAcc1" presStyleIdx="1" presStyleCnt="3">
        <dgm:presLayoutVars>
          <dgm:bulletEnabled val="1"/>
        </dgm:presLayoutVars>
      </dgm:prSet>
      <dgm:spPr/>
      <dgm:t>
        <a:bodyPr/>
        <a:lstStyle/>
        <a:p>
          <a:endParaRPr lang="en-US"/>
        </a:p>
      </dgm:t>
    </dgm:pt>
    <dgm:pt modelId="{BAB6FE8B-7ACF-49CB-87B2-FB61AD14F43C}" type="pres">
      <dgm:prSet presAssocID="{39A7C72D-7BAC-459B-89E3-4AB72EFD17B5}" presName="sp" presStyleCnt="0"/>
      <dgm:spPr/>
    </dgm:pt>
    <dgm:pt modelId="{98E90BEB-703B-4CA2-814A-A100F622D33E}" type="pres">
      <dgm:prSet presAssocID="{0713F5E3-5A02-4BEF-852F-8E7F09999ADB}" presName="composite" presStyleCnt="0"/>
      <dgm:spPr/>
    </dgm:pt>
    <dgm:pt modelId="{9F4A106F-72FF-4264-9E32-A06A9C36EF64}" type="pres">
      <dgm:prSet presAssocID="{0713F5E3-5A02-4BEF-852F-8E7F09999ADB}" presName="parentText" presStyleLbl="alignNode1" presStyleIdx="2" presStyleCnt="3">
        <dgm:presLayoutVars>
          <dgm:chMax val="1"/>
          <dgm:bulletEnabled val="1"/>
        </dgm:presLayoutVars>
      </dgm:prSet>
      <dgm:spPr/>
      <dgm:t>
        <a:bodyPr/>
        <a:lstStyle/>
        <a:p>
          <a:endParaRPr lang="en-US"/>
        </a:p>
      </dgm:t>
    </dgm:pt>
    <dgm:pt modelId="{F90658D5-0FF0-4224-BA9D-F17A65482EFF}" type="pres">
      <dgm:prSet presAssocID="{0713F5E3-5A02-4BEF-852F-8E7F09999ADB}" presName="descendantText" presStyleLbl="alignAcc1" presStyleIdx="2" presStyleCnt="3">
        <dgm:presLayoutVars>
          <dgm:bulletEnabled val="1"/>
        </dgm:presLayoutVars>
      </dgm:prSet>
      <dgm:spPr/>
      <dgm:t>
        <a:bodyPr/>
        <a:lstStyle/>
        <a:p>
          <a:endParaRPr lang="en-US"/>
        </a:p>
      </dgm:t>
    </dgm:pt>
  </dgm:ptLst>
  <dgm:cxnLst>
    <dgm:cxn modelId="{A89F4198-2F0C-4409-B926-47BD41842203}" type="presOf" srcId="{F0255A48-5513-4FBA-97D7-3DC1E8F64848}" destId="{3427A7BB-6568-4C3D-8493-1B51EA8A7FDE}" srcOrd="0" destOrd="0" presId="urn:microsoft.com/office/officeart/2005/8/layout/chevron2"/>
    <dgm:cxn modelId="{01157FB4-47A1-4853-B139-0D7375117979}" type="presOf" srcId="{86A4CBC5-88D6-4A6A-A73A-EC0FA3950CE9}" destId="{9BB36D7E-1E08-4C14-A22F-66D1B21497CB}" srcOrd="0" destOrd="0" presId="urn:microsoft.com/office/officeart/2005/8/layout/chevron2"/>
    <dgm:cxn modelId="{44FB3353-127F-4E12-86F5-B0A969AE6416}" type="presOf" srcId="{77629EA4-07CF-43F7-9B06-2F82C668082D}" destId="{B46A517F-2E8B-4489-AEEF-1A8264EF5CA0}" srcOrd="0" destOrd="0" presId="urn:microsoft.com/office/officeart/2005/8/layout/chevron2"/>
    <dgm:cxn modelId="{BE2F9C84-E186-4532-8722-44DF0645C238}" srcId="{77629EA4-07CF-43F7-9B06-2F82C668082D}" destId="{0713F5E3-5A02-4BEF-852F-8E7F09999ADB}" srcOrd="2" destOrd="0" parTransId="{F68A6C30-83EC-4DDC-A4A3-0626EDEBA482}" sibTransId="{425CE5E9-0880-47E9-B629-A1C46C46BB1C}"/>
    <dgm:cxn modelId="{37119ED1-4288-4CC5-80DD-0421D9779778}" srcId="{F0255A48-5513-4FBA-97D7-3DC1E8F64848}" destId="{28ED4B76-D330-4998-9E07-B90EB7B885BE}" srcOrd="0" destOrd="0" parTransId="{21680A8F-8641-4206-AC97-1978A83FA186}" sibTransId="{D2DC4637-24EC-4C9F-B61D-DF5D3C719E1B}"/>
    <dgm:cxn modelId="{AE3AAFD8-7B73-4A91-B7DB-B950B043646C}" srcId="{0713F5E3-5A02-4BEF-852F-8E7F09999ADB}" destId="{7A59AAC5-59D8-48B1-946E-9BC91F45DE6D}" srcOrd="0" destOrd="0" parTransId="{1FF8B528-0573-40D4-A8BD-368B266B6C5F}" sibTransId="{B104A21E-F7B1-45C5-B49F-84082FC17817}"/>
    <dgm:cxn modelId="{8EC12750-3DE9-493C-BF64-A38DB43F74C1}" srcId="{77629EA4-07CF-43F7-9B06-2F82C668082D}" destId="{F0255A48-5513-4FBA-97D7-3DC1E8F64848}" srcOrd="0" destOrd="0" parTransId="{716572F1-134D-4BC5-8C80-19B9F45C8797}" sibTransId="{E26B724C-695B-4C36-A85A-5B94E1E681D8}"/>
    <dgm:cxn modelId="{E76CE0D6-6A6E-4DE4-BC42-477F4D4926E9}" srcId="{86A4CBC5-88D6-4A6A-A73A-EC0FA3950CE9}" destId="{1B96E086-BF0E-434D-BDA2-E8C572367D5C}" srcOrd="0" destOrd="0" parTransId="{44F18618-F34D-490F-ABD0-994B13DCAFC6}" sibTransId="{0D458346-6858-426B-88D0-1F91D26B9A84}"/>
    <dgm:cxn modelId="{7CFB35F9-54D6-477D-90F2-17760F61734C}" type="presOf" srcId="{1B96E086-BF0E-434D-BDA2-E8C572367D5C}" destId="{4348334C-167E-41C8-BBC6-20A690CF0A42}" srcOrd="0" destOrd="0" presId="urn:microsoft.com/office/officeart/2005/8/layout/chevron2"/>
    <dgm:cxn modelId="{1A9D1358-61BB-44C1-9957-153BE812A160}" type="presOf" srcId="{7A59AAC5-59D8-48B1-946E-9BC91F45DE6D}" destId="{F90658D5-0FF0-4224-BA9D-F17A65482EFF}" srcOrd="0" destOrd="0" presId="urn:microsoft.com/office/officeart/2005/8/layout/chevron2"/>
    <dgm:cxn modelId="{36E241DE-4B7C-41D2-B180-71B49D1061D8}" type="presOf" srcId="{0713F5E3-5A02-4BEF-852F-8E7F09999ADB}" destId="{9F4A106F-72FF-4264-9E32-A06A9C36EF64}" srcOrd="0" destOrd="0" presId="urn:microsoft.com/office/officeart/2005/8/layout/chevron2"/>
    <dgm:cxn modelId="{29DBC373-6BEB-4E3A-9ABF-871624A44CA3}" type="presOf" srcId="{28ED4B76-D330-4998-9E07-B90EB7B885BE}" destId="{5C5C44A2-A34D-4648-B428-DCAA6ABBE08D}" srcOrd="0" destOrd="0" presId="urn:microsoft.com/office/officeart/2005/8/layout/chevron2"/>
    <dgm:cxn modelId="{3711DE6E-A2B6-42D3-ABDB-306E6C8332BE}" srcId="{77629EA4-07CF-43F7-9B06-2F82C668082D}" destId="{86A4CBC5-88D6-4A6A-A73A-EC0FA3950CE9}" srcOrd="1" destOrd="0" parTransId="{C22EC708-E809-4CD0-9710-1FD4674039C8}" sibTransId="{39A7C72D-7BAC-459B-89E3-4AB72EFD17B5}"/>
    <dgm:cxn modelId="{5A80665D-7CA3-4028-BB66-E90CB26BF95D}" type="presParOf" srcId="{B46A517F-2E8B-4489-AEEF-1A8264EF5CA0}" destId="{D723D0CA-05AF-4DBA-A48E-F8972B94D6E1}" srcOrd="0" destOrd="0" presId="urn:microsoft.com/office/officeart/2005/8/layout/chevron2"/>
    <dgm:cxn modelId="{981D7C3A-03C1-4F52-BD05-7DCC3517E5A8}" type="presParOf" srcId="{D723D0CA-05AF-4DBA-A48E-F8972B94D6E1}" destId="{3427A7BB-6568-4C3D-8493-1B51EA8A7FDE}" srcOrd="0" destOrd="0" presId="urn:microsoft.com/office/officeart/2005/8/layout/chevron2"/>
    <dgm:cxn modelId="{43686430-3744-4475-B5D4-171FD1467F8F}" type="presParOf" srcId="{D723D0CA-05AF-4DBA-A48E-F8972B94D6E1}" destId="{5C5C44A2-A34D-4648-B428-DCAA6ABBE08D}" srcOrd="1" destOrd="0" presId="urn:microsoft.com/office/officeart/2005/8/layout/chevron2"/>
    <dgm:cxn modelId="{B8658AF4-B486-49D5-83E1-EB133673DCC8}" type="presParOf" srcId="{B46A517F-2E8B-4489-AEEF-1A8264EF5CA0}" destId="{8B72FDD4-C2B9-452B-92C0-98BF7EC9F86C}" srcOrd="1" destOrd="0" presId="urn:microsoft.com/office/officeart/2005/8/layout/chevron2"/>
    <dgm:cxn modelId="{B1BCB806-9CA8-43C7-AF7A-03A3017E6F9C}" type="presParOf" srcId="{B46A517F-2E8B-4489-AEEF-1A8264EF5CA0}" destId="{28863934-2EC5-4911-BE4E-A8CFC2141CFF}" srcOrd="2" destOrd="0" presId="urn:microsoft.com/office/officeart/2005/8/layout/chevron2"/>
    <dgm:cxn modelId="{98C421E1-D8CC-463C-BA5A-E6289A6B7561}" type="presParOf" srcId="{28863934-2EC5-4911-BE4E-A8CFC2141CFF}" destId="{9BB36D7E-1E08-4C14-A22F-66D1B21497CB}" srcOrd="0" destOrd="0" presId="urn:microsoft.com/office/officeart/2005/8/layout/chevron2"/>
    <dgm:cxn modelId="{648B4CAC-2464-4FF7-89A0-CA44E79EE7E3}" type="presParOf" srcId="{28863934-2EC5-4911-BE4E-A8CFC2141CFF}" destId="{4348334C-167E-41C8-BBC6-20A690CF0A42}" srcOrd="1" destOrd="0" presId="urn:microsoft.com/office/officeart/2005/8/layout/chevron2"/>
    <dgm:cxn modelId="{031B1449-E475-4401-A2FE-971EEF69493E}" type="presParOf" srcId="{B46A517F-2E8B-4489-AEEF-1A8264EF5CA0}" destId="{BAB6FE8B-7ACF-49CB-87B2-FB61AD14F43C}" srcOrd="3" destOrd="0" presId="urn:microsoft.com/office/officeart/2005/8/layout/chevron2"/>
    <dgm:cxn modelId="{CC620D8F-40F7-4DF6-BB64-41AE5519B55F}" type="presParOf" srcId="{B46A517F-2E8B-4489-AEEF-1A8264EF5CA0}" destId="{98E90BEB-703B-4CA2-814A-A100F622D33E}" srcOrd="4" destOrd="0" presId="urn:microsoft.com/office/officeart/2005/8/layout/chevron2"/>
    <dgm:cxn modelId="{14C6678E-D9B7-4143-A476-0033266E9A22}" type="presParOf" srcId="{98E90BEB-703B-4CA2-814A-A100F622D33E}" destId="{9F4A106F-72FF-4264-9E32-A06A9C36EF64}" srcOrd="0" destOrd="0" presId="urn:microsoft.com/office/officeart/2005/8/layout/chevron2"/>
    <dgm:cxn modelId="{D12F018C-26E6-4C20-BA66-41544ACF22D9}" type="presParOf" srcId="{98E90BEB-703B-4CA2-814A-A100F622D33E}" destId="{F90658D5-0FF0-4224-BA9D-F17A65482EF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74A290-B0F5-4407-985C-1A26778579E3}" type="doc">
      <dgm:prSet loTypeId="urn:microsoft.com/office/officeart/2005/8/layout/cycle4" loCatId="cycle" qsTypeId="urn:microsoft.com/office/officeart/2005/8/quickstyle/simple1" qsCatId="simple" csTypeId="urn:microsoft.com/office/officeart/2005/8/colors/colorful5" csCatId="colorful" phldr="1"/>
      <dgm:spPr/>
      <dgm:t>
        <a:bodyPr/>
        <a:lstStyle/>
        <a:p>
          <a:endParaRPr lang="en-US"/>
        </a:p>
      </dgm:t>
    </dgm:pt>
    <dgm:pt modelId="{740012F6-EE70-43DF-B1B5-CAE99BFBA7AE}">
      <dgm:prSet phldrT="[Text]" custT="1"/>
      <dgm:spPr>
        <a:solidFill>
          <a:schemeClr val="accent6">
            <a:lumMod val="75000"/>
          </a:schemeClr>
        </a:solidFill>
        <a:ln>
          <a:solidFill>
            <a:schemeClr val="accent6">
              <a:lumMod val="75000"/>
            </a:schemeClr>
          </a:solidFill>
        </a:ln>
      </dgm:spPr>
      <dgm:t>
        <a:bodyPr/>
        <a:lstStyle/>
        <a:p>
          <a:pPr algn="r"/>
          <a:r>
            <a:rPr lang="sr-Latn-ME" sz="2000" dirty="0" smtClean="0"/>
            <a:t>Public Opinion Survey Department</a:t>
          </a:r>
          <a:endParaRPr lang="en-US" sz="2000" dirty="0"/>
        </a:p>
      </dgm:t>
    </dgm:pt>
    <dgm:pt modelId="{24323251-D057-47F8-87CD-A8FA8851F6D0}" type="parTrans" cxnId="{D59F43A9-C805-4179-8F9F-7D119232E1B5}">
      <dgm:prSet/>
      <dgm:spPr/>
      <dgm:t>
        <a:bodyPr/>
        <a:lstStyle/>
        <a:p>
          <a:endParaRPr lang="en-US"/>
        </a:p>
      </dgm:t>
    </dgm:pt>
    <dgm:pt modelId="{38D7D6C0-7B64-4AF4-886C-0BE7805A9551}" type="sibTrans" cxnId="{D59F43A9-C805-4179-8F9F-7D119232E1B5}">
      <dgm:prSet/>
      <dgm:spPr/>
      <dgm:t>
        <a:bodyPr/>
        <a:lstStyle/>
        <a:p>
          <a:endParaRPr lang="en-US"/>
        </a:p>
      </dgm:t>
    </dgm:pt>
    <dgm:pt modelId="{4D0EDFAE-107D-4EB0-9349-1641E11F0752}">
      <dgm:prSet phldrT="[Text]" custT="1"/>
      <dgm:spPr/>
      <dgm:t>
        <a:bodyPr/>
        <a:lstStyle/>
        <a:p>
          <a:r>
            <a:rPr lang="sr-Latn-ME" sz="2000" dirty="0" smtClean="0"/>
            <a:t>Legal Department</a:t>
          </a:r>
          <a:endParaRPr lang="en-US" sz="2000" dirty="0"/>
        </a:p>
      </dgm:t>
    </dgm:pt>
    <dgm:pt modelId="{E30E18CC-1FB2-4B57-8618-D32501AE787E}" type="parTrans" cxnId="{657A543A-2FAB-49C6-AB1C-296C52ADE0A8}">
      <dgm:prSet/>
      <dgm:spPr/>
      <dgm:t>
        <a:bodyPr/>
        <a:lstStyle/>
        <a:p>
          <a:endParaRPr lang="en-US"/>
        </a:p>
      </dgm:t>
    </dgm:pt>
    <dgm:pt modelId="{B3BC862C-1735-4D42-A164-14948EC63BCA}" type="sibTrans" cxnId="{657A543A-2FAB-49C6-AB1C-296C52ADE0A8}">
      <dgm:prSet/>
      <dgm:spPr/>
      <dgm:t>
        <a:bodyPr/>
        <a:lstStyle/>
        <a:p>
          <a:endParaRPr lang="en-US"/>
        </a:p>
      </dgm:t>
    </dgm:pt>
    <dgm:pt modelId="{1B72C91A-92C2-46A1-B03D-B27BED5E2ED1}">
      <dgm:prSet phldrT="[Text]" custT="1"/>
      <dgm:spPr>
        <a:solidFill>
          <a:schemeClr val="accent5">
            <a:lumMod val="75000"/>
          </a:schemeClr>
        </a:solidFill>
        <a:ln>
          <a:solidFill>
            <a:schemeClr val="accent5">
              <a:lumMod val="75000"/>
            </a:schemeClr>
          </a:solidFill>
        </a:ln>
      </dgm:spPr>
      <dgm:t>
        <a:bodyPr/>
        <a:lstStyle/>
        <a:p>
          <a:pPr algn="r"/>
          <a:r>
            <a:rPr lang="sr-Latn-ME" sz="2000" dirty="0" smtClean="0"/>
            <a:t>Public Relations Department</a:t>
          </a:r>
          <a:endParaRPr lang="en-US" sz="2000" dirty="0"/>
        </a:p>
      </dgm:t>
    </dgm:pt>
    <dgm:pt modelId="{D2EFB2AF-494A-4AB6-A593-5EF54D0711D6}" type="sibTrans" cxnId="{F2B6F63A-7B5C-4745-BF18-0FD1BE9A30C0}">
      <dgm:prSet/>
      <dgm:spPr/>
      <dgm:t>
        <a:bodyPr/>
        <a:lstStyle/>
        <a:p>
          <a:endParaRPr lang="en-US"/>
        </a:p>
      </dgm:t>
    </dgm:pt>
    <dgm:pt modelId="{83BAB698-B0F1-497E-B887-F09964AB4480}" type="parTrans" cxnId="{F2B6F63A-7B5C-4745-BF18-0FD1BE9A30C0}">
      <dgm:prSet/>
      <dgm:spPr/>
      <dgm:t>
        <a:bodyPr/>
        <a:lstStyle/>
        <a:p>
          <a:endParaRPr lang="en-US"/>
        </a:p>
      </dgm:t>
    </dgm:pt>
    <dgm:pt modelId="{60AAF411-0722-44BC-A324-A49B1B47D7F5}">
      <dgm:prSet phldrT="[Text]" custT="1"/>
      <dgm:spPr/>
      <dgm:t>
        <a:bodyPr/>
        <a:lstStyle/>
        <a:p>
          <a:r>
            <a:rPr lang="sr-Latn-ME" sz="2000" dirty="0" smtClean="0"/>
            <a:t>Public Policy Research Department</a:t>
          </a:r>
          <a:endParaRPr lang="en-US" sz="2000" dirty="0"/>
        </a:p>
      </dgm:t>
    </dgm:pt>
    <dgm:pt modelId="{F24C78AF-F5F7-4AC8-A597-B227F97DE7EE}" type="sibTrans" cxnId="{2F625317-84ED-41DB-9269-3B4AA7CA7196}">
      <dgm:prSet/>
      <dgm:spPr/>
      <dgm:t>
        <a:bodyPr/>
        <a:lstStyle/>
        <a:p>
          <a:endParaRPr lang="en-US"/>
        </a:p>
      </dgm:t>
    </dgm:pt>
    <dgm:pt modelId="{DC3C75AD-D536-49B7-8F56-F738B0AD2517}" type="parTrans" cxnId="{2F625317-84ED-41DB-9269-3B4AA7CA7196}">
      <dgm:prSet/>
      <dgm:spPr/>
      <dgm:t>
        <a:bodyPr/>
        <a:lstStyle/>
        <a:p>
          <a:endParaRPr lang="en-US"/>
        </a:p>
      </dgm:t>
    </dgm:pt>
    <dgm:pt modelId="{A1E31DFA-EDED-4B78-8A63-ACC3267D3E86}" type="pres">
      <dgm:prSet presAssocID="{7874A290-B0F5-4407-985C-1A26778579E3}" presName="cycleMatrixDiagram" presStyleCnt="0">
        <dgm:presLayoutVars>
          <dgm:chMax val="1"/>
          <dgm:dir/>
          <dgm:animLvl val="lvl"/>
          <dgm:resizeHandles val="exact"/>
        </dgm:presLayoutVars>
      </dgm:prSet>
      <dgm:spPr/>
      <dgm:t>
        <a:bodyPr/>
        <a:lstStyle/>
        <a:p>
          <a:endParaRPr lang="en-US"/>
        </a:p>
      </dgm:t>
    </dgm:pt>
    <dgm:pt modelId="{AA08F8C4-8CB4-4009-8F17-05610FA29792}" type="pres">
      <dgm:prSet presAssocID="{7874A290-B0F5-4407-985C-1A26778579E3}" presName="children" presStyleCnt="0"/>
      <dgm:spPr/>
    </dgm:pt>
    <dgm:pt modelId="{B298A118-64CC-4BC2-BB36-4A3E76284206}" type="pres">
      <dgm:prSet presAssocID="{7874A290-B0F5-4407-985C-1A26778579E3}" presName="childPlaceholder" presStyleCnt="0"/>
      <dgm:spPr/>
    </dgm:pt>
    <dgm:pt modelId="{6CA682DD-696D-4D36-B476-CA8CEB5E4279}" type="pres">
      <dgm:prSet presAssocID="{7874A290-B0F5-4407-985C-1A26778579E3}" presName="circle" presStyleCnt="0"/>
      <dgm:spPr/>
    </dgm:pt>
    <dgm:pt modelId="{DCEBD76C-C1E2-4E96-A16C-C4DA7D77E24D}" type="pres">
      <dgm:prSet presAssocID="{7874A290-B0F5-4407-985C-1A26778579E3}" presName="quadrant1" presStyleLbl="node1" presStyleIdx="0" presStyleCnt="4">
        <dgm:presLayoutVars>
          <dgm:chMax val="1"/>
          <dgm:bulletEnabled val="1"/>
        </dgm:presLayoutVars>
      </dgm:prSet>
      <dgm:spPr/>
      <dgm:t>
        <a:bodyPr/>
        <a:lstStyle/>
        <a:p>
          <a:endParaRPr lang="en-US"/>
        </a:p>
      </dgm:t>
    </dgm:pt>
    <dgm:pt modelId="{2F3C1B86-FD0B-4F01-9B04-CFCACAD919F4}" type="pres">
      <dgm:prSet presAssocID="{7874A290-B0F5-4407-985C-1A26778579E3}" presName="quadrant2" presStyleLbl="node1" presStyleIdx="1" presStyleCnt="4">
        <dgm:presLayoutVars>
          <dgm:chMax val="1"/>
          <dgm:bulletEnabled val="1"/>
        </dgm:presLayoutVars>
      </dgm:prSet>
      <dgm:spPr/>
      <dgm:t>
        <a:bodyPr/>
        <a:lstStyle/>
        <a:p>
          <a:endParaRPr lang="en-US"/>
        </a:p>
      </dgm:t>
    </dgm:pt>
    <dgm:pt modelId="{EC28FDAC-02BD-42A7-AD05-3E6A39C7176D}" type="pres">
      <dgm:prSet presAssocID="{7874A290-B0F5-4407-985C-1A26778579E3}" presName="quadrant3" presStyleLbl="node1" presStyleIdx="2" presStyleCnt="4">
        <dgm:presLayoutVars>
          <dgm:chMax val="1"/>
          <dgm:bulletEnabled val="1"/>
        </dgm:presLayoutVars>
      </dgm:prSet>
      <dgm:spPr/>
      <dgm:t>
        <a:bodyPr/>
        <a:lstStyle/>
        <a:p>
          <a:endParaRPr lang="en-US"/>
        </a:p>
      </dgm:t>
    </dgm:pt>
    <dgm:pt modelId="{74A8664C-AEAC-49A9-B511-71A891270FFD}" type="pres">
      <dgm:prSet presAssocID="{7874A290-B0F5-4407-985C-1A26778579E3}" presName="quadrant4" presStyleLbl="node1" presStyleIdx="3" presStyleCnt="4">
        <dgm:presLayoutVars>
          <dgm:chMax val="1"/>
          <dgm:bulletEnabled val="1"/>
        </dgm:presLayoutVars>
      </dgm:prSet>
      <dgm:spPr/>
      <dgm:t>
        <a:bodyPr/>
        <a:lstStyle/>
        <a:p>
          <a:endParaRPr lang="en-US"/>
        </a:p>
      </dgm:t>
    </dgm:pt>
    <dgm:pt modelId="{BAFF36AE-9AD1-4FF0-BAFC-2FE795EDB869}" type="pres">
      <dgm:prSet presAssocID="{7874A290-B0F5-4407-985C-1A26778579E3}" presName="quadrantPlaceholder" presStyleCnt="0"/>
      <dgm:spPr/>
    </dgm:pt>
    <dgm:pt modelId="{62291EAB-8FE4-4867-90CE-0B4C2427AD94}" type="pres">
      <dgm:prSet presAssocID="{7874A290-B0F5-4407-985C-1A26778579E3}" presName="center1" presStyleLbl="fgShp" presStyleIdx="0" presStyleCnt="2"/>
      <dgm:spPr/>
    </dgm:pt>
    <dgm:pt modelId="{6F6ABB82-8CD0-4F3B-B516-D94B0A5E77D1}" type="pres">
      <dgm:prSet presAssocID="{7874A290-B0F5-4407-985C-1A26778579E3}" presName="center2" presStyleLbl="fgShp" presStyleIdx="1" presStyleCnt="2"/>
      <dgm:spPr/>
    </dgm:pt>
  </dgm:ptLst>
  <dgm:cxnLst>
    <dgm:cxn modelId="{D59F43A9-C805-4179-8F9F-7D119232E1B5}" srcId="{7874A290-B0F5-4407-985C-1A26778579E3}" destId="{740012F6-EE70-43DF-B1B5-CAE99BFBA7AE}" srcOrd="1" destOrd="0" parTransId="{24323251-D057-47F8-87CD-A8FA8851F6D0}" sibTransId="{38D7D6C0-7B64-4AF4-886C-0BE7805A9551}"/>
    <dgm:cxn modelId="{657A543A-2FAB-49C6-AB1C-296C52ADE0A8}" srcId="{7874A290-B0F5-4407-985C-1A26778579E3}" destId="{4D0EDFAE-107D-4EB0-9349-1641E11F0752}" srcOrd="3" destOrd="0" parTransId="{E30E18CC-1FB2-4B57-8618-D32501AE787E}" sibTransId="{B3BC862C-1735-4D42-A164-14948EC63BCA}"/>
    <dgm:cxn modelId="{F2B6F63A-7B5C-4745-BF18-0FD1BE9A30C0}" srcId="{7874A290-B0F5-4407-985C-1A26778579E3}" destId="{1B72C91A-92C2-46A1-B03D-B27BED5E2ED1}" srcOrd="2" destOrd="0" parTransId="{83BAB698-B0F1-497E-B887-F09964AB4480}" sibTransId="{D2EFB2AF-494A-4AB6-A593-5EF54D0711D6}"/>
    <dgm:cxn modelId="{2F625317-84ED-41DB-9269-3B4AA7CA7196}" srcId="{7874A290-B0F5-4407-985C-1A26778579E3}" destId="{60AAF411-0722-44BC-A324-A49B1B47D7F5}" srcOrd="0" destOrd="0" parTransId="{DC3C75AD-D536-49B7-8F56-F738B0AD2517}" sibTransId="{F24C78AF-F5F7-4AC8-A597-B227F97DE7EE}"/>
    <dgm:cxn modelId="{3DB7FE0C-D707-47DD-A688-250D08BD67CE}" type="presOf" srcId="{4D0EDFAE-107D-4EB0-9349-1641E11F0752}" destId="{74A8664C-AEAC-49A9-B511-71A891270FFD}" srcOrd="0" destOrd="0" presId="urn:microsoft.com/office/officeart/2005/8/layout/cycle4"/>
    <dgm:cxn modelId="{DD98E7E4-E894-42D8-B64E-59B529CFB5EF}" type="presOf" srcId="{7874A290-B0F5-4407-985C-1A26778579E3}" destId="{A1E31DFA-EDED-4B78-8A63-ACC3267D3E86}" srcOrd="0" destOrd="0" presId="urn:microsoft.com/office/officeart/2005/8/layout/cycle4"/>
    <dgm:cxn modelId="{FE08F963-BD68-4375-A38A-C8D78512F591}" type="presOf" srcId="{60AAF411-0722-44BC-A324-A49B1B47D7F5}" destId="{DCEBD76C-C1E2-4E96-A16C-C4DA7D77E24D}" srcOrd="0" destOrd="0" presId="urn:microsoft.com/office/officeart/2005/8/layout/cycle4"/>
    <dgm:cxn modelId="{970C24D6-68BD-4FBB-A42F-9B6D4C037B1E}" type="presOf" srcId="{1B72C91A-92C2-46A1-B03D-B27BED5E2ED1}" destId="{EC28FDAC-02BD-42A7-AD05-3E6A39C7176D}" srcOrd="0" destOrd="0" presId="urn:microsoft.com/office/officeart/2005/8/layout/cycle4"/>
    <dgm:cxn modelId="{DBFB21EE-9002-4143-8F0C-FCCC66CE951A}" type="presOf" srcId="{740012F6-EE70-43DF-B1B5-CAE99BFBA7AE}" destId="{2F3C1B86-FD0B-4F01-9B04-CFCACAD919F4}" srcOrd="0" destOrd="0" presId="urn:microsoft.com/office/officeart/2005/8/layout/cycle4"/>
    <dgm:cxn modelId="{5A6B8FEB-3D35-408E-B3C9-D1C11844D0D2}" type="presParOf" srcId="{A1E31DFA-EDED-4B78-8A63-ACC3267D3E86}" destId="{AA08F8C4-8CB4-4009-8F17-05610FA29792}" srcOrd="0" destOrd="0" presId="urn:microsoft.com/office/officeart/2005/8/layout/cycle4"/>
    <dgm:cxn modelId="{AB7FBADC-B0F0-4D95-8263-BBEA113E7810}" type="presParOf" srcId="{AA08F8C4-8CB4-4009-8F17-05610FA29792}" destId="{B298A118-64CC-4BC2-BB36-4A3E76284206}" srcOrd="0" destOrd="0" presId="urn:microsoft.com/office/officeart/2005/8/layout/cycle4"/>
    <dgm:cxn modelId="{FE68896E-F7F7-460A-8985-36193D8EE80C}" type="presParOf" srcId="{A1E31DFA-EDED-4B78-8A63-ACC3267D3E86}" destId="{6CA682DD-696D-4D36-B476-CA8CEB5E4279}" srcOrd="1" destOrd="0" presId="urn:microsoft.com/office/officeart/2005/8/layout/cycle4"/>
    <dgm:cxn modelId="{AA4BFEAD-DA53-437D-B566-6A179D67E1C5}" type="presParOf" srcId="{6CA682DD-696D-4D36-B476-CA8CEB5E4279}" destId="{DCEBD76C-C1E2-4E96-A16C-C4DA7D77E24D}" srcOrd="0" destOrd="0" presId="urn:microsoft.com/office/officeart/2005/8/layout/cycle4"/>
    <dgm:cxn modelId="{13054A3F-3E1C-4B59-9555-802D7F3832C5}" type="presParOf" srcId="{6CA682DD-696D-4D36-B476-CA8CEB5E4279}" destId="{2F3C1B86-FD0B-4F01-9B04-CFCACAD919F4}" srcOrd="1" destOrd="0" presId="urn:microsoft.com/office/officeart/2005/8/layout/cycle4"/>
    <dgm:cxn modelId="{EB41F313-AC91-4DBA-9F84-3ED93FC5FAB3}" type="presParOf" srcId="{6CA682DD-696D-4D36-B476-CA8CEB5E4279}" destId="{EC28FDAC-02BD-42A7-AD05-3E6A39C7176D}" srcOrd="2" destOrd="0" presId="urn:microsoft.com/office/officeart/2005/8/layout/cycle4"/>
    <dgm:cxn modelId="{FE911393-6291-490F-BC44-80B0BD4AB1B9}" type="presParOf" srcId="{6CA682DD-696D-4D36-B476-CA8CEB5E4279}" destId="{74A8664C-AEAC-49A9-B511-71A891270FFD}" srcOrd="3" destOrd="0" presId="urn:microsoft.com/office/officeart/2005/8/layout/cycle4"/>
    <dgm:cxn modelId="{0671D08C-502A-4F24-A593-D24341F685E8}" type="presParOf" srcId="{6CA682DD-696D-4D36-B476-CA8CEB5E4279}" destId="{BAFF36AE-9AD1-4FF0-BAFC-2FE795EDB869}" srcOrd="4" destOrd="0" presId="urn:microsoft.com/office/officeart/2005/8/layout/cycle4"/>
    <dgm:cxn modelId="{BD5ED68B-FBA1-442B-A62E-7822159E8D54}" type="presParOf" srcId="{A1E31DFA-EDED-4B78-8A63-ACC3267D3E86}" destId="{62291EAB-8FE4-4867-90CE-0B4C2427AD94}" srcOrd="2" destOrd="0" presId="urn:microsoft.com/office/officeart/2005/8/layout/cycle4"/>
    <dgm:cxn modelId="{368965BA-3FD1-4A23-9DA4-F9C81C993B29}" type="presParOf" srcId="{A1E31DFA-EDED-4B78-8A63-ACC3267D3E86}" destId="{6F6ABB82-8CD0-4F3B-B516-D94B0A5E77D1}"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27A7BB-6568-4C3D-8493-1B51EA8A7FDE}">
      <dsp:nvSpPr>
        <dsp:cNvPr id="0" name=""/>
        <dsp:cNvSpPr/>
      </dsp:nvSpPr>
      <dsp:spPr>
        <a:xfrm rot="5400000">
          <a:off x="-210126" y="210816"/>
          <a:ext cx="1400844" cy="980591"/>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endParaRPr lang="en-US" sz="2700" kern="1200" dirty="0"/>
        </a:p>
      </dsp:txBody>
      <dsp:txXfrm rot="-5400000">
        <a:off x="1" y="490986"/>
        <a:ext cx="980591" cy="420253"/>
      </dsp:txXfrm>
    </dsp:sp>
    <dsp:sp modelId="{5C5C44A2-A34D-4648-B428-DCAA6ABBE08D}">
      <dsp:nvSpPr>
        <dsp:cNvPr id="0" name=""/>
        <dsp:cNvSpPr/>
      </dsp:nvSpPr>
      <dsp:spPr>
        <a:xfrm rot="5400000">
          <a:off x="2816321" y="-1835040"/>
          <a:ext cx="910549" cy="4582008"/>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sr-Latn-ME" sz="2400" kern="1200" dirty="0" smtClean="0"/>
            <a:t>Good Governance and Fight against Corruption</a:t>
          </a:r>
          <a:endParaRPr lang="en-US" sz="2400" kern="1200" dirty="0"/>
        </a:p>
      </dsp:txBody>
      <dsp:txXfrm rot="-5400000">
        <a:off x="980592" y="45138"/>
        <a:ext cx="4537559" cy="821651"/>
      </dsp:txXfrm>
    </dsp:sp>
    <dsp:sp modelId="{9BB36D7E-1E08-4C14-A22F-66D1B21497CB}">
      <dsp:nvSpPr>
        <dsp:cNvPr id="0" name=""/>
        <dsp:cNvSpPr/>
      </dsp:nvSpPr>
      <dsp:spPr>
        <a:xfrm rot="5400000">
          <a:off x="-210126" y="1414704"/>
          <a:ext cx="1400844" cy="980591"/>
        </a:xfrm>
        <a:prstGeom prst="chevron">
          <a:avLst/>
        </a:prstGeom>
        <a:solidFill>
          <a:schemeClr val="accent3">
            <a:hueOff val="2952094"/>
            <a:satOff val="-23027"/>
            <a:lumOff val="-588"/>
            <a:alphaOff val="0"/>
          </a:schemeClr>
        </a:solidFill>
        <a:ln w="25400" cap="flat" cmpd="sng" algn="ctr">
          <a:solidFill>
            <a:schemeClr val="accent3">
              <a:hueOff val="2952094"/>
              <a:satOff val="-23027"/>
              <a:lumOff val="-58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endParaRPr lang="en-US" sz="2700" kern="1200"/>
        </a:p>
      </dsp:txBody>
      <dsp:txXfrm rot="-5400000">
        <a:off x="1" y="1694874"/>
        <a:ext cx="980591" cy="420253"/>
      </dsp:txXfrm>
    </dsp:sp>
    <dsp:sp modelId="{4348334C-167E-41C8-BBC6-20A690CF0A42}">
      <dsp:nvSpPr>
        <dsp:cNvPr id="0" name=""/>
        <dsp:cNvSpPr/>
      </dsp:nvSpPr>
      <dsp:spPr>
        <a:xfrm rot="5400000">
          <a:off x="2816321" y="-631152"/>
          <a:ext cx="910549" cy="4582008"/>
        </a:xfrm>
        <a:prstGeom prst="round2SameRect">
          <a:avLst/>
        </a:prstGeom>
        <a:solidFill>
          <a:schemeClr val="lt1">
            <a:alpha val="90000"/>
            <a:hueOff val="0"/>
            <a:satOff val="0"/>
            <a:lumOff val="0"/>
            <a:alphaOff val="0"/>
          </a:schemeClr>
        </a:solidFill>
        <a:ln w="25400" cap="flat" cmpd="sng" algn="ctr">
          <a:solidFill>
            <a:schemeClr val="accent3">
              <a:hueOff val="2952094"/>
              <a:satOff val="-23027"/>
              <a:lumOff val="-58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sr-Latn-ME" sz="2400" kern="1200" dirty="0" smtClean="0"/>
            <a:t>Rule of Law and Human Rights</a:t>
          </a:r>
          <a:endParaRPr lang="en-US" sz="2400" kern="1200" dirty="0"/>
        </a:p>
      </dsp:txBody>
      <dsp:txXfrm rot="-5400000">
        <a:off x="980592" y="1249026"/>
        <a:ext cx="4537559" cy="821651"/>
      </dsp:txXfrm>
    </dsp:sp>
    <dsp:sp modelId="{9F4A106F-72FF-4264-9E32-A06A9C36EF64}">
      <dsp:nvSpPr>
        <dsp:cNvPr id="0" name=""/>
        <dsp:cNvSpPr/>
      </dsp:nvSpPr>
      <dsp:spPr>
        <a:xfrm rot="5400000">
          <a:off x="-210126" y="2618592"/>
          <a:ext cx="1400844" cy="980591"/>
        </a:xfrm>
        <a:prstGeom prst="chevron">
          <a:avLst/>
        </a:prstGeom>
        <a:solidFill>
          <a:schemeClr val="accent3">
            <a:hueOff val="5904187"/>
            <a:satOff val="-46054"/>
            <a:lumOff val="-1177"/>
            <a:alphaOff val="0"/>
          </a:schemeClr>
        </a:solidFill>
        <a:ln w="25400" cap="flat" cmpd="sng" algn="ctr">
          <a:solidFill>
            <a:schemeClr val="accent3">
              <a:hueOff val="5904187"/>
              <a:satOff val="-46054"/>
              <a:lumOff val="-11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endParaRPr lang="en-US" sz="2700" kern="1200"/>
        </a:p>
      </dsp:txBody>
      <dsp:txXfrm rot="-5400000">
        <a:off x="1" y="2898762"/>
        <a:ext cx="980591" cy="420253"/>
      </dsp:txXfrm>
    </dsp:sp>
    <dsp:sp modelId="{F90658D5-0FF0-4224-BA9D-F17A65482EFF}">
      <dsp:nvSpPr>
        <dsp:cNvPr id="0" name=""/>
        <dsp:cNvSpPr/>
      </dsp:nvSpPr>
      <dsp:spPr>
        <a:xfrm rot="5400000">
          <a:off x="2816321" y="572735"/>
          <a:ext cx="910549" cy="4582008"/>
        </a:xfrm>
        <a:prstGeom prst="round2SameRect">
          <a:avLst/>
        </a:prstGeom>
        <a:solidFill>
          <a:schemeClr val="lt1">
            <a:alpha val="90000"/>
            <a:hueOff val="0"/>
            <a:satOff val="0"/>
            <a:lumOff val="0"/>
            <a:alphaOff val="0"/>
          </a:schemeClr>
        </a:solidFill>
        <a:ln w="25400" cap="flat" cmpd="sng" algn="ctr">
          <a:solidFill>
            <a:schemeClr val="accent3">
              <a:hueOff val="5904187"/>
              <a:satOff val="-46054"/>
              <a:lumOff val="-11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sr-Latn-ME" sz="2400" kern="1200" dirty="0" smtClean="0"/>
            <a:t>Security and Defense sector reform</a:t>
          </a:r>
          <a:endParaRPr lang="en-US" sz="2400" kern="1200" dirty="0"/>
        </a:p>
      </dsp:txBody>
      <dsp:txXfrm rot="-5400000">
        <a:off x="980592" y="2452914"/>
        <a:ext cx="4537559" cy="8216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EBD76C-C1E2-4E96-A16C-C4DA7D77E24D}">
      <dsp:nvSpPr>
        <dsp:cNvPr id="0" name=""/>
        <dsp:cNvSpPr/>
      </dsp:nvSpPr>
      <dsp:spPr>
        <a:xfrm>
          <a:off x="2074780" y="291007"/>
          <a:ext cx="2210638" cy="2210638"/>
        </a:xfrm>
        <a:prstGeom prst="pieWedg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sr-Latn-ME" sz="2000" kern="1200" dirty="0" smtClean="0"/>
            <a:t>Public Policy Research Department</a:t>
          </a:r>
          <a:endParaRPr lang="en-US" sz="2000" kern="1200" dirty="0"/>
        </a:p>
      </dsp:txBody>
      <dsp:txXfrm>
        <a:off x="2722261" y="938488"/>
        <a:ext cx="1563157" cy="1563157"/>
      </dsp:txXfrm>
    </dsp:sp>
    <dsp:sp modelId="{2F3C1B86-FD0B-4F01-9B04-CFCACAD919F4}">
      <dsp:nvSpPr>
        <dsp:cNvPr id="0" name=""/>
        <dsp:cNvSpPr/>
      </dsp:nvSpPr>
      <dsp:spPr>
        <a:xfrm rot="5400000">
          <a:off x="4387527" y="291007"/>
          <a:ext cx="2210638" cy="2210638"/>
        </a:xfrm>
        <a:prstGeom prst="pieWedge">
          <a:avLst/>
        </a:prstGeom>
        <a:solidFill>
          <a:schemeClr val="accent6">
            <a:lumMod val="7500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r" defTabSz="889000">
            <a:lnSpc>
              <a:spcPct val="90000"/>
            </a:lnSpc>
            <a:spcBef>
              <a:spcPct val="0"/>
            </a:spcBef>
            <a:spcAft>
              <a:spcPct val="35000"/>
            </a:spcAft>
          </a:pPr>
          <a:r>
            <a:rPr lang="sr-Latn-ME" sz="2000" kern="1200" dirty="0" smtClean="0"/>
            <a:t>Public Opinion Survey Department</a:t>
          </a:r>
          <a:endParaRPr lang="en-US" sz="2000" kern="1200" dirty="0"/>
        </a:p>
      </dsp:txBody>
      <dsp:txXfrm rot="-5400000">
        <a:off x="4387527" y="938488"/>
        <a:ext cx="1563157" cy="1563157"/>
      </dsp:txXfrm>
    </dsp:sp>
    <dsp:sp modelId="{EC28FDAC-02BD-42A7-AD05-3E6A39C7176D}">
      <dsp:nvSpPr>
        <dsp:cNvPr id="0" name=""/>
        <dsp:cNvSpPr/>
      </dsp:nvSpPr>
      <dsp:spPr>
        <a:xfrm rot="10800000">
          <a:off x="4387527" y="2603754"/>
          <a:ext cx="2210638" cy="2210638"/>
        </a:xfrm>
        <a:prstGeom prst="pieWedge">
          <a:avLst/>
        </a:prstGeom>
        <a:solidFill>
          <a:schemeClr val="accent5">
            <a:lumMod val="75000"/>
          </a:schemeClr>
        </a:solidFill>
        <a:ln w="25400" cap="flat" cmpd="sng" algn="ctr">
          <a:solidFill>
            <a:schemeClr val="accent5">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r" defTabSz="889000">
            <a:lnSpc>
              <a:spcPct val="90000"/>
            </a:lnSpc>
            <a:spcBef>
              <a:spcPct val="0"/>
            </a:spcBef>
            <a:spcAft>
              <a:spcPct val="35000"/>
            </a:spcAft>
          </a:pPr>
          <a:r>
            <a:rPr lang="sr-Latn-ME" sz="2000" kern="1200" dirty="0" smtClean="0"/>
            <a:t>Public Relations Department</a:t>
          </a:r>
          <a:endParaRPr lang="en-US" sz="2000" kern="1200" dirty="0"/>
        </a:p>
      </dsp:txBody>
      <dsp:txXfrm rot="10800000">
        <a:off x="4387527" y="2603754"/>
        <a:ext cx="1563157" cy="1563157"/>
      </dsp:txXfrm>
    </dsp:sp>
    <dsp:sp modelId="{74A8664C-AEAC-49A9-B511-71A891270FFD}">
      <dsp:nvSpPr>
        <dsp:cNvPr id="0" name=""/>
        <dsp:cNvSpPr/>
      </dsp:nvSpPr>
      <dsp:spPr>
        <a:xfrm rot="16200000">
          <a:off x="2074780" y="2603754"/>
          <a:ext cx="2210638" cy="2210638"/>
        </a:xfrm>
        <a:prstGeom prst="pieWedge">
          <a:avLst/>
        </a:prstGeom>
        <a:solidFill>
          <a:schemeClr val="accent5">
            <a:hueOff val="-150635"/>
            <a:satOff val="-28901"/>
            <a:lumOff val="411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sr-Latn-ME" sz="2000" kern="1200" dirty="0" smtClean="0"/>
            <a:t>Legal Department</a:t>
          </a:r>
          <a:endParaRPr lang="en-US" sz="2000" kern="1200" dirty="0"/>
        </a:p>
      </dsp:txBody>
      <dsp:txXfrm rot="5400000">
        <a:off x="2722261" y="2603754"/>
        <a:ext cx="1563157" cy="1563157"/>
      </dsp:txXfrm>
    </dsp:sp>
    <dsp:sp modelId="{62291EAB-8FE4-4867-90CE-0B4C2427AD94}">
      <dsp:nvSpPr>
        <dsp:cNvPr id="0" name=""/>
        <dsp:cNvSpPr/>
      </dsp:nvSpPr>
      <dsp:spPr>
        <a:xfrm>
          <a:off x="3954844" y="2093214"/>
          <a:ext cx="763257" cy="663702"/>
        </a:xfrm>
        <a:prstGeom prst="circularArrow">
          <a:avLst/>
        </a:prstGeom>
        <a:solidFill>
          <a:schemeClr val="accent5">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6ABB82-8CD0-4F3B-B516-D94B0A5E77D1}">
      <dsp:nvSpPr>
        <dsp:cNvPr id="0" name=""/>
        <dsp:cNvSpPr/>
      </dsp:nvSpPr>
      <dsp:spPr>
        <a:xfrm rot="10800000">
          <a:off x="3954844" y="2348483"/>
          <a:ext cx="763257" cy="663702"/>
        </a:xfrm>
        <a:prstGeom prst="circularArrow">
          <a:avLst/>
        </a:prstGeom>
        <a:solidFill>
          <a:schemeClr val="accent5">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B3630EE-FB76-48A0-8464-C28851025D8F}"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DF3C7-4C38-4147-8944-9BD7AF3C42E9}" type="slidenum">
              <a:rPr lang="en-US" smtClean="0"/>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3630EE-FB76-48A0-8464-C28851025D8F}"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DF3C7-4C38-4147-8944-9BD7AF3C42E9}" type="slidenum">
              <a:rPr lang="en-US" smtClean="0"/>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3630EE-FB76-48A0-8464-C28851025D8F}"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DF3C7-4C38-4147-8944-9BD7AF3C42E9}" type="slidenum">
              <a:rPr lang="en-US" smtClean="0"/>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3630EE-FB76-48A0-8464-C28851025D8F}"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DF3C7-4C38-4147-8944-9BD7AF3C42E9}" type="slidenum">
              <a:rPr lang="en-US" smtClean="0"/>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3630EE-FB76-48A0-8464-C28851025D8F}"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DF3C7-4C38-4147-8944-9BD7AF3C42E9}" type="slidenum">
              <a:rPr lang="en-US" smtClean="0"/>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B3630EE-FB76-48A0-8464-C28851025D8F}" type="datetimeFigureOut">
              <a:rPr lang="en-US" smtClean="0"/>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DF3C7-4C38-4147-8944-9BD7AF3C42E9}" type="slidenum">
              <a:rPr lang="en-US" smtClean="0"/>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3630EE-FB76-48A0-8464-C28851025D8F}" type="datetimeFigureOut">
              <a:rPr lang="en-US" smtClean="0"/>
              <a:t>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CDF3C7-4C38-4147-8944-9BD7AF3C42E9}" type="slidenum">
              <a:rPr lang="en-US" smtClean="0"/>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3630EE-FB76-48A0-8464-C28851025D8F}" type="datetimeFigureOut">
              <a:rPr lang="en-US" smtClean="0"/>
              <a:t>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DF3C7-4C38-4147-8944-9BD7AF3C42E9}" type="slidenum">
              <a:rPr lang="en-US" smtClean="0"/>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3630EE-FB76-48A0-8464-C28851025D8F}" type="datetimeFigureOut">
              <a:rPr lang="en-US" smtClean="0"/>
              <a:t>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CDF3C7-4C38-4147-8944-9BD7AF3C42E9}" type="slidenum">
              <a:rPr lang="en-US" smtClean="0"/>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3630EE-FB76-48A0-8464-C28851025D8F}" type="datetimeFigureOut">
              <a:rPr lang="en-US" smtClean="0"/>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DF3C7-4C38-4147-8944-9BD7AF3C42E9}" type="slidenum">
              <a:rPr lang="en-US" smtClean="0"/>
              <a:t>‹Nr.›</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B3630EE-FB76-48A0-8464-C28851025D8F}" type="datetimeFigureOut">
              <a:rPr lang="en-US" smtClean="0"/>
              <a:t>2/5/2016</a:t>
            </a:fld>
            <a:endParaRPr lang="en-US"/>
          </a:p>
        </p:txBody>
      </p:sp>
      <p:sp>
        <p:nvSpPr>
          <p:cNvPr id="9" name="Slide Number Placeholder 8"/>
          <p:cNvSpPr>
            <a:spLocks noGrp="1"/>
          </p:cNvSpPr>
          <p:nvPr>
            <p:ph type="sldNum" sz="quarter" idx="11"/>
          </p:nvPr>
        </p:nvSpPr>
        <p:spPr/>
        <p:txBody>
          <a:bodyPr/>
          <a:lstStyle/>
          <a:p>
            <a:fld id="{C4CDF3C7-4C38-4147-8944-9BD7AF3C42E9}" type="slidenum">
              <a:rPr lang="en-US" smtClean="0"/>
              <a:t>‹Nr.›</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4CDF3C7-4C38-4147-8944-9BD7AF3C42E9}" type="slidenum">
              <a:rPr lang="en-US" smtClean="0"/>
              <a:t>‹Nr.›</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B3630EE-FB76-48A0-8464-C28851025D8F}" type="datetimeFigureOut">
              <a:rPr lang="en-US" smtClean="0"/>
              <a:t>2/5/2016</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balkanelectoralstudies.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9537" t="11188" r="16767" b="27928"/>
          <a:stretch/>
        </p:blipFill>
        <p:spPr>
          <a:xfrm>
            <a:off x="1409698" y="661948"/>
            <a:ext cx="6061364" cy="3979628"/>
          </a:xfrm>
          <a:prstGeom prst="rect">
            <a:avLst/>
          </a:prstGeom>
        </p:spPr>
      </p:pic>
      <p:sp>
        <p:nvSpPr>
          <p:cNvPr id="5" name="TextBox 4"/>
          <p:cNvSpPr txBox="1"/>
          <p:nvPr/>
        </p:nvSpPr>
        <p:spPr>
          <a:xfrm>
            <a:off x="1409698" y="4056800"/>
            <a:ext cx="6255327" cy="1169551"/>
          </a:xfrm>
          <a:prstGeom prst="rect">
            <a:avLst/>
          </a:prstGeom>
          <a:noFill/>
        </p:spPr>
        <p:txBody>
          <a:bodyPr wrap="square" rtlCol="0">
            <a:spAutoFit/>
          </a:bodyPr>
          <a:lstStyle/>
          <a:p>
            <a:pPr algn="ctr"/>
            <a:r>
              <a:rPr lang="sr-Latn-ME" sz="2400" dirty="0" smtClean="0">
                <a:solidFill>
                  <a:schemeClr val="tx1">
                    <a:lumMod val="85000"/>
                    <a:lumOff val="15000"/>
                  </a:schemeClr>
                </a:solidFill>
              </a:rPr>
              <a:t>CENTAR ZA MONITORING I ISTRAŽIVANJE</a:t>
            </a:r>
          </a:p>
          <a:p>
            <a:pPr algn="ctr"/>
            <a:r>
              <a:rPr lang="sr-Latn-ME" sz="2800" b="1" dirty="0" smtClean="0">
                <a:solidFill>
                  <a:schemeClr val="tx1">
                    <a:lumMod val="85000"/>
                    <a:lumOff val="15000"/>
                  </a:schemeClr>
                </a:solidFill>
              </a:rPr>
              <a:t>Montenegro</a:t>
            </a:r>
            <a:endParaRPr lang="sr-Latn-ME" b="1" dirty="0">
              <a:solidFill>
                <a:schemeClr val="tx1">
                  <a:lumMod val="85000"/>
                  <a:lumOff val="15000"/>
                </a:schemeClr>
              </a:solidFill>
            </a:endParaRPr>
          </a:p>
          <a:p>
            <a:pPr algn="ctr"/>
            <a:r>
              <a:rPr lang="sr-Latn-ME" b="1" dirty="0" smtClean="0">
                <a:solidFill>
                  <a:schemeClr val="tx1">
                    <a:lumMod val="85000"/>
                    <a:lumOff val="15000"/>
                  </a:schemeClr>
                </a:solidFill>
              </a:rPr>
              <a:t>www.cemi.org.me</a:t>
            </a:r>
            <a:endParaRPr lang="en-US" b="1" dirty="0">
              <a:solidFill>
                <a:schemeClr val="tx1">
                  <a:lumMod val="85000"/>
                  <a:lumOff val="15000"/>
                </a:schemeClr>
              </a:solidFill>
            </a:endParaRPr>
          </a:p>
        </p:txBody>
      </p:sp>
      <p:sp>
        <p:nvSpPr>
          <p:cNvPr id="6" name="TextBox 5"/>
          <p:cNvSpPr txBox="1"/>
          <p:nvPr/>
        </p:nvSpPr>
        <p:spPr>
          <a:xfrm>
            <a:off x="1603662" y="5652655"/>
            <a:ext cx="6324600" cy="369332"/>
          </a:xfrm>
          <a:prstGeom prst="rect">
            <a:avLst/>
          </a:prstGeom>
          <a:noFill/>
        </p:spPr>
        <p:txBody>
          <a:bodyPr wrap="square" rtlCol="0">
            <a:spAutoFit/>
          </a:bodyPr>
          <a:lstStyle/>
          <a:p>
            <a:pPr algn="ctr"/>
            <a:r>
              <a:rPr lang="sr-Latn-ME" dirty="0" smtClean="0">
                <a:solidFill>
                  <a:schemeClr val="accent6">
                    <a:lumMod val="50000"/>
                  </a:schemeClr>
                </a:solidFill>
              </a:rPr>
              <a:t>Lausa</a:t>
            </a:r>
            <a:r>
              <a:rPr lang="de-CH" smtClean="0">
                <a:solidFill>
                  <a:schemeClr val="accent6">
                    <a:lumMod val="50000"/>
                  </a:schemeClr>
                </a:solidFill>
              </a:rPr>
              <a:t>n</a:t>
            </a:r>
            <a:r>
              <a:rPr lang="sr-Latn-ME" smtClean="0">
                <a:solidFill>
                  <a:schemeClr val="accent6">
                    <a:lumMod val="50000"/>
                  </a:schemeClr>
                </a:solidFill>
              </a:rPr>
              <a:t>ne</a:t>
            </a:r>
            <a:r>
              <a:rPr lang="sr-Latn-ME" dirty="0" smtClean="0">
                <a:solidFill>
                  <a:schemeClr val="accent6">
                    <a:lumMod val="50000"/>
                  </a:schemeClr>
                </a:solidFill>
              </a:rPr>
              <a:t>, Switzerland, May 2015</a:t>
            </a:r>
            <a:endParaRPr lang="en-US" dirty="0">
              <a:solidFill>
                <a:schemeClr val="accent6">
                  <a:lumMod val="50000"/>
                </a:schemeClr>
              </a:solidFill>
            </a:endParaRPr>
          </a:p>
        </p:txBody>
      </p:sp>
    </p:spTree>
    <p:extLst>
      <p:ext uri="{BB962C8B-B14F-4D97-AF65-F5344CB8AC3E}">
        <p14:creationId xmlns:p14="http://schemas.microsoft.com/office/powerpoint/2010/main" val="2480533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001000" cy="1143000"/>
          </a:xfrm>
        </p:spPr>
        <p:txBody>
          <a:bodyPr>
            <a:normAutofit fontScale="90000"/>
          </a:bodyPr>
          <a:lstStyle/>
          <a:p>
            <a:pPr algn="l"/>
            <a:r>
              <a:rPr lang="sr-Latn-ME" dirty="0" smtClean="0">
                <a:solidFill>
                  <a:schemeClr val="accent1">
                    <a:lumMod val="50000"/>
                  </a:schemeClr>
                </a:solidFill>
                <a:latin typeface="+mn-lt"/>
              </a:rPr>
              <a:t>What do we do and why do we do it?</a:t>
            </a:r>
            <a:endParaRPr lang="en-US" dirty="0">
              <a:solidFill>
                <a:schemeClr val="accent1">
                  <a:lumMod val="50000"/>
                </a:schemeClr>
              </a:solidFill>
              <a:latin typeface="+mn-lt"/>
            </a:endParaRPr>
          </a:p>
        </p:txBody>
      </p:sp>
      <p:sp>
        <p:nvSpPr>
          <p:cNvPr id="3" name="Content Placeholder 2"/>
          <p:cNvSpPr>
            <a:spLocks noGrp="1"/>
          </p:cNvSpPr>
          <p:nvPr>
            <p:ph idx="1"/>
          </p:nvPr>
        </p:nvSpPr>
        <p:spPr>
          <a:xfrm>
            <a:off x="304800" y="1524000"/>
            <a:ext cx="8229600" cy="5181600"/>
          </a:xfrm>
        </p:spPr>
        <p:txBody>
          <a:bodyPr>
            <a:normAutofit/>
          </a:bodyPr>
          <a:lstStyle/>
          <a:p>
            <a:pPr marL="0" indent="0" algn="just">
              <a:buNone/>
            </a:pPr>
            <a:r>
              <a:rPr lang="en-US" sz="1600" b="1" i="0" dirty="0" smtClean="0">
                <a:solidFill>
                  <a:schemeClr val="accent1">
                    <a:lumMod val="50000"/>
                  </a:schemeClr>
                </a:solidFill>
                <a:effectLst/>
                <a:latin typeface="Arial"/>
              </a:rPr>
              <a:t>The Centre for Monitoring and Research – </a:t>
            </a:r>
            <a:r>
              <a:rPr lang="en-US" sz="1600" b="1" i="0" dirty="0" err="1" smtClean="0">
                <a:solidFill>
                  <a:schemeClr val="accent1">
                    <a:lumMod val="50000"/>
                  </a:schemeClr>
                </a:solidFill>
                <a:effectLst/>
                <a:latin typeface="Arial"/>
              </a:rPr>
              <a:t>CeMI</a:t>
            </a:r>
            <a:r>
              <a:rPr lang="en-US" sz="1600" b="1" i="0" dirty="0" smtClean="0">
                <a:solidFill>
                  <a:schemeClr val="accent1">
                    <a:lumMod val="50000"/>
                  </a:schemeClr>
                </a:solidFill>
                <a:effectLst/>
                <a:latin typeface="Arial"/>
              </a:rPr>
              <a:t> </a:t>
            </a:r>
            <a:r>
              <a:rPr lang="en-US" sz="1600" b="0" i="0" dirty="0" smtClean="0">
                <a:solidFill>
                  <a:schemeClr val="accent1">
                    <a:lumMod val="50000"/>
                  </a:schemeClr>
                </a:solidFill>
                <a:effectLst/>
                <a:latin typeface="Arial"/>
              </a:rPr>
              <a:t>is a nongovernmental, non profitable organization, founded in March 2000, whose main goal is to provide infrastructural and expert support for continuous monitoring of the overall process of transition in Montenegro. </a:t>
            </a:r>
            <a:r>
              <a:rPr lang="sr-Latn-ME" sz="1600" b="0" i="0" dirty="0" smtClean="0">
                <a:solidFill>
                  <a:schemeClr val="accent1">
                    <a:lumMod val="50000"/>
                  </a:schemeClr>
                </a:solidFill>
                <a:effectLst/>
                <a:latin typeface="Arial"/>
              </a:rPr>
              <a:t>It specialises in advocacy, publich policy research (using both qualitative and quantitative methodology) and public policy proposal.</a:t>
            </a:r>
            <a:endParaRPr lang="sr-Latn-ME" sz="1600" b="1" i="0" dirty="0" smtClean="0">
              <a:solidFill>
                <a:schemeClr val="accent1">
                  <a:lumMod val="50000"/>
                </a:schemeClr>
              </a:solidFill>
              <a:effectLst/>
              <a:latin typeface="Arial"/>
            </a:endParaRPr>
          </a:p>
          <a:p>
            <a:pPr marL="0" indent="0" algn="just">
              <a:buNone/>
            </a:pPr>
            <a:endParaRPr lang="sr-Latn-ME" sz="1600" b="1" dirty="0">
              <a:solidFill>
                <a:schemeClr val="accent1">
                  <a:lumMod val="50000"/>
                </a:schemeClr>
              </a:solidFill>
              <a:latin typeface="Arial"/>
            </a:endParaRPr>
          </a:p>
          <a:p>
            <a:pPr marL="0" indent="0" algn="just">
              <a:buNone/>
            </a:pPr>
            <a:r>
              <a:rPr lang="en-US" sz="1600" b="1" i="0" dirty="0" smtClean="0">
                <a:solidFill>
                  <a:schemeClr val="accent1">
                    <a:lumMod val="50000"/>
                  </a:schemeClr>
                </a:solidFill>
                <a:effectLst/>
                <a:latin typeface="Arial"/>
              </a:rPr>
              <a:t>Mission:</a:t>
            </a:r>
            <a:r>
              <a:rPr lang="en-US" sz="1600" b="0" i="0" dirty="0" smtClean="0">
                <a:solidFill>
                  <a:schemeClr val="accent1">
                    <a:lumMod val="50000"/>
                  </a:schemeClr>
                </a:solidFill>
                <a:effectLst/>
                <a:latin typeface="Arial"/>
              </a:rPr>
              <a:t> </a:t>
            </a:r>
            <a:endParaRPr lang="sr-Latn-ME" sz="1600" dirty="0">
              <a:solidFill>
                <a:schemeClr val="accent1">
                  <a:lumMod val="50000"/>
                </a:schemeClr>
              </a:solidFill>
              <a:latin typeface="Arial"/>
            </a:endParaRPr>
          </a:p>
          <a:p>
            <a:pPr marL="0" indent="0" algn="just">
              <a:buNone/>
            </a:pPr>
            <a:r>
              <a:rPr lang="en-US" sz="1600" b="0" i="0" dirty="0" smtClean="0">
                <a:solidFill>
                  <a:schemeClr val="accent1">
                    <a:lumMod val="50000"/>
                  </a:schemeClr>
                </a:solidFill>
                <a:effectLst/>
                <a:latin typeface="Arial"/>
              </a:rPr>
              <a:t>CEMI is a </a:t>
            </a:r>
            <a:r>
              <a:rPr lang="sr-Latn-ME" sz="1600" b="0" i="0" dirty="0" smtClean="0">
                <a:solidFill>
                  <a:schemeClr val="accent1">
                    <a:lumMod val="50000"/>
                  </a:schemeClr>
                </a:solidFill>
                <a:effectLst/>
                <a:latin typeface="Arial"/>
              </a:rPr>
              <a:t>t</a:t>
            </a:r>
            <a:r>
              <a:rPr lang="en-US" sz="1600" b="0" i="0" dirty="0" err="1" smtClean="0">
                <a:solidFill>
                  <a:schemeClr val="accent1">
                    <a:lumMod val="50000"/>
                  </a:schemeClr>
                </a:solidFill>
                <a:effectLst/>
                <a:latin typeface="Arial"/>
              </a:rPr>
              <a:t>hink</a:t>
            </a:r>
            <a:r>
              <a:rPr lang="en-US" sz="1600" b="0" i="0" dirty="0" smtClean="0">
                <a:solidFill>
                  <a:schemeClr val="accent1">
                    <a:lumMod val="50000"/>
                  </a:schemeClr>
                </a:solidFill>
                <a:effectLst/>
                <a:latin typeface="Arial"/>
              </a:rPr>
              <a:t> </a:t>
            </a:r>
            <a:r>
              <a:rPr lang="sr-Latn-ME" sz="1600" b="0" i="0" dirty="0" smtClean="0">
                <a:solidFill>
                  <a:schemeClr val="accent1">
                    <a:lumMod val="50000"/>
                  </a:schemeClr>
                </a:solidFill>
                <a:effectLst/>
                <a:latin typeface="Arial"/>
              </a:rPr>
              <a:t>t</a:t>
            </a:r>
            <a:r>
              <a:rPr lang="en-US" sz="1600" b="0" i="0" dirty="0" err="1" smtClean="0">
                <a:solidFill>
                  <a:schemeClr val="accent1">
                    <a:lumMod val="50000"/>
                  </a:schemeClr>
                </a:solidFill>
                <a:effectLst/>
                <a:latin typeface="Arial"/>
              </a:rPr>
              <a:t>ank</a:t>
            </a:r>
            <a:r>
              <a:rPr lang="en-US" sz="1600" b="0" i="0" dirty="0" smtClean="0">
                <a:solidFill>
                  <a:schemeClr val="accent1">
                    <a:lumMod val="50000"/>
                  </a:schemeClr>
                </a:solidFill>
                <a:effectLst/>
                <a:latin typeface="Arial"/>
              </a:rPr>
              <a:t> organization whose mission is to continuously provide support to reforms and strengthening of the institutions of the political system and civil society organizations through proposing and monitoring the implementation of public policies in the field of human rights and freedoms of European integration and fight against corruption in Montenegro.</a:t>
            </a:r>
            <a:endParaRPr lang="sr-Latn-ME" sz="1600" b="0" i="0" dirty="0" smtClean="0">
              <a:solidFill>
                <a:schemeClr val="accent1">
                  <a:lumMod val="50000"/>
                </a:schemeClr>
              </a:solidFill>
              <a:effectLst/>
              <a:latin typeface="Arial"/>
            </a:endParaRPr>
          </a:p>
          <a:p>
            <a:pPr marL="0" indent="0" algn="just">
              <a:buNone/>
            </a:pPr>
            <a:endParaRPr lang="sr-Latn-ME" sz="1600" dirty="0">
              <a:solidFill>
                <a:schemeClr val="accent1">
                  <a:lumMod val="50000"/>
                </a:schemeClr>
              </a:solidFill>
              <a:latin typeface="Arial"/>
            </a:endParaRPr>
          </a:p>
          <a:p>
            <a:pPr marL="0" indent="0" algn="just">
              <a:buNone/>
            </a:pPr>
            <a:r>
              <a:rPr lang="sr-Latn-ME" sz="1600" b="1" i="0" dirty="0" smtClean="0">
                <a:solidFill>
                  <a:schemeClr val="accent1">
                    <a:lumMod val="50000"/>
                  </a:schemeClr>
                </a:solidFill>
                <a:effectLst/>
                <a:latin typeface="Arial"/>
              </a:rPr>
              <a:t>Employees:</a:t>
            </a:r>
          </a:p>
          <a:p>
            <a:pPr lvl="1" algn="just">
              <a:buFont typeface="Wingdings" panose="05000000000000000000" pitchFamily="2" charset="2"/>
              <a:buChar char="Ø"/>
            </a:pPr>
            <a:r>
              <a:rPr lang="sr-Latn-ME" sz="1600" dirty="0">
                <a:solidFill>
                  <a:schemeClr val="accent1">
                    <a:lumMod val="50000"/>
                  </a:schemeClr>
                </a:solidFill>
                <a:latin typeface="Arial"/>
              </a:rPr>
              <a:t>4</a:t>
            </a:r>
            <a:r>
              <a:rPr lang="sr-Latn-ME" sz="1600" dirty="0" smtClean="0">
                <a:solidFill>
                  <a:schemeClr val="accent1">
                    <a:lumMod val="50000"/>
                  </a:schemeClr>
                </a:solidFill>
                <a:latin typeface="Arial"/>
              </a:rPr>
              <a:t> senior researchers</a:t>
            </a:r>
          </a:p>
          <a:p>
            <a:pPr lvl="1" algn="just">
              <a:buFont typeface="Wingdings" panose="05000000000000000000" pitchFamily="2" charset="2"/>
              <a:buChar char="Ø"/>
            </a:pPr>
            <a:r>
              <a:rPr lang="sr-Latn-ME" sz="1600" dirty="0" smtClean="0">
                <a:solidFill>
                  <a:schemeClr val="accent1">
                    <a:lumMod val="50000"/>
                  </a:schemeClr>
                </a:solidFill>
                <a:latin typeface="Arial"/>
              </a:rPr>
              <a:t>5 junior researchers</a:t>
            </a:r>
          </a:p>
          <a:p>
            <a:pPr lvl="1" algn="just">
              <a:buFont typeface="Wingdings" panose="05000000000000000000" pitchFamily="2" charset="2"/>
              <a:buChar char="Ø"/>
            </a:pPr>
            <a:r>
              <a:rPr lang="sr-Latn-ME" sz="1600" b="0" i="0" dirty="0" smtClean="0">
                <a:solidFill>
                  <a:schemeClr val="accent1">
                    <a:lumMod val="50000"/>
                  </a:schemeClr>
                </a:solidFill>
                <a:effectLst/>
                <a:latin typeface="Arial"/>
              </a:rPr>
              <a:t>PR officer</a:t>
            </a:r>
          </a:p>
          <a:p>
            <a:pPr lvl="1" algn="just">
              <a:buFont typeface="Wingdings" panose="05000000000000000000" pitchFamily="2" charset="2"/>
              <a:buChar char="Ø"/>
            </a:pPr>
            <a:r>
              <a:rPr lang="sr-Latn-ME" sz="1600" dirty="0">
                <a:solidFill>
                  <a:schemeClr val="accent1">
                    <a:lumMod val="50000"/>
                  </a:schemeClr>
                </a:solidFill>
                <a:latin typeface="Arial"/>
              </a:rPr>
              <a:t>o</a:t>
            </a:r>
            <a:r>
              <a:rPr lang="sr-Latn-ME" sz="1600" dirty="0" smtClean="0">
                <a:solidFill>
                  <a:schemeClr val="accent1">
                    <a:lumMod val="50000"/>
                  </a:schemeClr>
                </a:solidFill>
                <a:latin typeface="Arial"/>
              </a:rPr>
              <a:t>ver 20 external collaborants</a:t>
            </a:r>
            <a:endParaRPr lang="sr-Latn-ME" sz="1600" b="0" i="0" dirty="0" smtClean="0">
              <a:solidFill>
                <a:schemeClr val="accent1">
                  <a:lumMod val="50000"/>
                </a:schemeClr>
              </a:solidFill>
              <a:effectLst/>
              <a:latin typeface="Arial"/>
            </a:endParaRPr>
          </a:p>
          <a:p>
            <a:pPr marL="0" indent="0" algn="just">
              <a:buNone/>
            </a:pPr>
            <a:endParaRPr lang="en-US" b="0" i="0" dirty="0" smtClean="0">
              <a:solidFill>
                <a:schemeClr val="accent1">
                  <a:lumMod val="50000"/>
                </a:schemeClr>
              </a:solidFill>
              <a:effectLst/>
              <a:latin typeface="Arial"/>
            </a:endParaRPr>
          </a:p>
          <a:p>
            <a:endParaRPr lang="en-US" dirty="0"/>
          </a:p>
        </p:txBody>
      </p:sp>
    </p:spTree>
    <p:extLst>
      <p:ext uri="{BB962C8B-B14F-4D97-AF65-F5344CB8AC3E}">
        <p14:creationId xmlns:p14="http://schemas.microsoft.com/office/powerpoint/2010/main" val="2792377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096154208"/>
              </p:ext>
            </p:extLst>
          </p:nvPr>
        </p:nvGraphicFramePr>
        <p:xfrm>
          <a:off x="2514600" y="2209800"/>
          <a:ext cx="5562600" cy="381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228600" y="1371600"/>
            <a:ext cx="6168099" cy="369332"/>
          </a:xfrm>
          <a:prstGeom prst="rect">
            <a:avLst/>
          </a:prstGeom>
          <a:noFill/>
        </p:spPr>
        <p:txBody>
          <a:bodyPr wrap="none" rtlCol="0">
            <a:spAutoFit/>
          </a:bodyPr>
          <a:lstStyle/>
          <a:p>
            <a:r>
              <a:rPr lang="sr-Latn-ME" dirty="0" smtClean="0">
                <a:solidFill>
                  <a:schemeClr val="accent1">
                    <a:lumMod val="50000"/>
                  </a:schemeClr>
                </a:solidFill>
              </a:rPr>
              <a:t>CeMI currently operates under three defined programme areas:</a:t>
            </a:r>
            <a:endParaRPr lang="en-US" dirty="0">
              <a:solidFill>
                <a:schemeClr val="accent1">
                  <a:lumMod val="50000"/>
                </a:schemeClr>
              </a:solidFill>
            </a:endParaRPr>
          </a:p>
        </p:txBody>
      </p:sp>
      <p:sp>
        <p:nvSpPr>
          <p:cNvPr id="7" name="TextBox 6"/>
          <p:cNvSpPr txBox="1"/>
          <p:nvPr/>
        </p:nvSpPr>
        <p:spPr>
          <a:xfrm>
            <a:off x="228600" y="457199"/>
            <a:ext cx="7286034" cy="769441"/>
          </a:xfrm>
          <a:prstGeom prst="rect">
            <a:avLst/>
          </a:prstGeom>
          <a:noFill/>
        </p:spPr>
        <p:txBody>
          <a:bodyPr wrap="none" rtlCol="0">
            <a:spAutoFit/>
          </a:bodyPr>
          <a:lstStyle/>
          <a:p>
            <a:r>
              <a:rPr lang="sr-Latn-ME" sz="4400" dirty="0" smtClean="0">
                <a:solidFill>
                  <a:schemeClr val="accent1">
                    <a:lumMod val="50000"/>
                  </a:schemeClr>
                </a:solidFill>
              </a:rPr>
              <a:t>How do we organize our work?</a:t>
            </a:r>
            <a:endParaRPr lang="en-US" sz="4400" dirty="0">
              <a:solidFill>
                <a:schemeClr val="accent1">
                  <a:lumMod val="50000"/>
                </a:schemeClr>
              </a:solidFill>
            </a:endParaRPr>
          </a:p>
        </p:txBody>
      </p:sp>
    </p:spTree>
    <p:extLst>
      <p:ext uri="{BB962C8B-B14F-4D97-AF65-F5344CB8AC3E}">
        <p14:creationId xmlns:p14="http://schemas.microsoft.com/office/powerpoint/2010/main" val="3770680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452727797"/>
              </p:ext>
            </p:extLst>
          </p:nvPr>
        </p:nvGraphicFramePr>
        <p:xfrm>
          <a:off x="381000" y="1295400"/>
          <a:ext cx="8672946"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214745" y="457199"/>
            <a:ext cx="7286034" cy="769441"/>
          </a:xfrm>
          <a:prstGeom prst="rect">
            <a:avLst/>
          </a:prstGeom>
          <a:noFill/>
        </p:spPr>
        <p:txBody>
          <a:bodyPr wrap="none" rtlCol="0">
            <a:spAutoFit/>
          </a:bodyPr>
          <a:lstStyle/>
          <a:p>
            <a:r>
              <a:rPr lang="sr-Latn-ME" sz="4400" dirty="0" smtClean="0">
                <a:solidFill>
                  <a:schemeClr val="accent1">
                    <a:lumMod val="50000"/>
                  </a:schemeClr>
                </a:solidFill>
              </a:rPr>
              <a:t>How do we organize our work?</a:t>
            </a:r>
            <a:endParaRPr lang="en-US" sz="4400" dirty="0">
              <a:solidFill>
                <a:schemeClr val="accent1">
                  <a:lumMod val="50000"/>
                </a:schemeClr>
              </a:solidFill>
            </a:endParaRPr>
          </a:p>
        </p:txBody>
      </p:sp>
    </p:spTree>
    <p:extLst>
      <p:ext uri="{BB962C8B-B14F-4D97-AF65-F5344CB8AC3E}">
        <p14:creationId xmlns:p14="http://schemas.microsoft.com/office/powerpoint/2010/main" val="34808621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sr-Latn-ME" dirty="0" smtClean="0">
                <a:solidFill>
                  <a:schemeClr val="accent1">
                    <a:lumMod val="50000"/>
                  </a:schemeClr>
                </a:solidFill>
              </a:rPr>
              <a:t>Research focus</a:t>
            </a:r>
            <a:endParaRPr lang="en-US" dirty="0">
              <a:solidFill>
                <a:schemeClr val="accent1">
                  <a:lumMod val="50000"/>
                </a:schemeClr>
              </a:solidFill>
            </a:endParaRPr>
          </a:p>
        </p:txBody>
      </p:sp>
      <p:sp>
        <p:nvSpPr>
          <p:cNvPr id="3" name="Content Placeholder 2"/>
          <p:cNvSpPr>
            <a:spLocks noGrp="1"/>
          </p:cNvSpPr>
          <p:nvPr>
            <p:ph idx="1"/>
          </p:nvPr>
        </p:nvSpPr>
        <p:spPr>
          <a:xfrm>
            <a:off x="457200" y="1600200"/>
            <a:ext cx="8229600" cy="5029200"/>
          </a:xfrm>
        </p:spPr>
        <p:txBody>
          <a:bodyPr>
            <a:normAutofit/>
          </a:bodyPr>
          <a:lstStyle/>
          <a:p>
            <a:pPr>
              <a:buFont typeface="Wingdings" panose="05000000000000000000" pitchFamily="2" charset="2"/>
              <a:buChar char="§"/>
            </a:pPr>
            <a:r>
              <a:rPr lang="sr-Latn-ME" sz="2400" dirty="0" smtClean="0">
                <a:solidFill>
                  <a:schemeClr val="accent1">
                    <a:lumMod val="50000"/>
                  </a:schemeClr>
                </a:solidFill>
              </a:rPr>
              <a:t>Elections monitoring: </a:t>
            </a:r>
          </a:p>
          <a:p>
            <a:pPr lvl="1">
              <a:buFont typeface="Wingdings" panose="05000000000000000000" pitchFamily="2" charset="2"/>
              <a:buChar char="Ø"/>
            </a:pPr>
            <a:r>
              <a:rPr lang="sr-Latn-ME" sz="2000" dirty="0" smtClean="0">
                <a:solidFill>
                  <a:schemeClr val="accent1">
                    <a:lumMod val="50000"/>
                  </a:schemeClr>
                </a:solidFill>
              </a:rPr>
              <a:t>parliamentary and local elections</a:t>
            </a:r>
          </a:p>
          <a:p>
            <a:pPr lvl="1">
              <a:buFont typeface="Wingdings" panose="05000000000000000000" pitchFamily="2" charset="2"/>
              <a:buChar char="Ø"/>
            </a:pPr>
            <a:r>
              <a:rPr lang="sr-Latn-ME" sz="2000" dirty="0">
                <a:solidFill>
                  <a:schemeClr val="accent1">
                    <a:lumMod val="50000"/>
                  </a:schemeClr>
                </a:solidFill>
              </a:rPr>
              <a:t>r</a:t>
            </a:r>
            <a:r>
              <a:rPr lang="sr-Latn-ME" sz="2000" dirty="0" smtClean="0">
                <a:solidFill>
                  <a:schemeClr val="accent1">
                    <a:lumMod val="50000"/>
                  </a:schemeClr>
                </a:solidFill>
              </a:rPr>
              <a:t>eferenda</a:t>
            </a:r>
          </a:p>
          <a:p>
            <a:pPr>
              <a:buFont typeface="Wingdings" panose="05000000000000000000" pitchFamily="2" charset="2"/>
              <a:buChar char="§"/>
            </a:pPr>
            <a:r>
              <a:rPr lang="sr-Latn-ME" sz="2400" dirty="0" smtClean="0">
                <a:solidFill>
                  <a:schemeClr val="accent1">
                    <a:lumMod val="50000"/>
                  </a:schemeClr>
                </a:solidFill>
              </a:rPr>
              <a:t>Over the years, CeMI has widen its research focus on various policy areas. These include:</a:t>
            </a:r>
          </a:p>
          <a:p>
            <a:pPr lvl="1">
              <a:buFont typeface="Wingdings" panose="05000000000000000000" pitchFamily="2" charset="2"/>
              <a:buChar char="Ø"/>
            </a:pPr>
            <a:r>
              <a:rPr lang="sr-Latn-ME" sz="2000" dirty="0" smtClean="0">
                <a:solidFill>
                  <a:schemeClr val="accent1">
                    <a:lumMod val="50000"/>
                  </a:schemeClr>
                </a:solidFill>
              </a:rPr>
              <a:t>education;</a:t>
            </a:r>
          </a:p>
          <a:p>
            <a:pPr lvl="1">
              <a:buFont typeface="Wingdings" panose="05000000000000000000" pitchFamily="2" charset="2"/>
              <a:buChar char="Ø"/>
            </a:pPr>
            <a:r>
              <a:rPr lang="sr-Latn-ME" sz="2000" dirty="0">
                <a:solidFill>
                  <a:schemeClr val="accent1">
                    <a:lumMod val="50000"/>
                  </a:schemeClr>
                </a:solidFill>
              </a:rPr>
              <a:t>h</a:t>
            </a:r>
            <a:r>
              <a:rPr lang="sr-Latn-ME" sz="2000" dirty="0" smtClean="0">
                <a:solidFill>
                  <a:schemeClr val="accent1">
                    <a:lumMod val="50000"/>
                  </a:schemeClr>
                </a:solidFill>
              </a:rPr>
              <a:t>ealthcare system;</a:t>
            </a:r>
          </a:p>
          <a:p>
            <a:pPr lvl="1">
              <a:buFont typeface="Wingdings" panose="05000000000000000000" pitchFamily="2" charset="2"/>
              <a:buChar char="Ø"/>
            </a:pPr>
            <a:r>
              <a:rPr lang="sr-Latn-ME" sz="2000" dirty="0" smtClean="0">
                <a:solidFill>
                  <a:schemeClr val="accent1">
                    <a:lumMod val="50000"/>
                  </a:schemeClr>
                </a:solidFill>
              </a:rPr>
              <a:t>judicial reform;</a:t>
            </a:r>
          </a:p>
          <a:p>
            <a:pPr lvl="1">
              <a:buFont typeface="Wingdings" panose="05000000000000000000" pitchFamily="2" charset="2"/>
              <a:buChar char="Ø"/>
            </a:pPr>
            <a:r>
              <a:rPr lang="sr-Latn-ME" sz="2000" dirty="0" smtClean="0">
                <a:solidFill>
                  <a:schemeClr val="accent1">
                    <a:lumMod val="50000"/>
                  </a:schemeClr>
                </a:solidFill>
              </a:rPr>
              <a:t>security and defense.</a:t>
            </a:r>
          </a:p>
          <a:p>
            <a:pPr lvl="1">
              <a:buFont typeface="Wingdings" panose="05000000000000000000" pitchFamily="2" charset="2"/>
              <a:buChar char="Ø"/>
            </a:pPr>
            <a:r>
              <a:rPr lang="sr-Latn-ME" sz="2000" dirty="0">
                <a:solidFill>
                  <a:schemeClr val="accent1">
                    <a:lumMod val="50000"/>
                  </a:schemeClr>
                </a:solidFill>
              </a:rPr>
              <a:t>e</a:t>
            </a:r>
            <a:r>
              <a:rPr lang="sr-Latn-ME" sz="2000" dirty="0" smtClean="0">
                <a:solidFill>
                  <a:schemeClr val="accent1">
                    <a:lumMod val="50000"/>
                  </a:schemeClr>
                </a:solidFill>
              </a:rPr>
              <a:t>lectoral reform.</a:t>
            </a:r>
          </a:p>
        </p:txBody>
      </p:sp>
    </p:spTree>
    <p:extLst>
      <p:ext uri="{BB962C8B-B14F-4D97-AF65-F5344CB8AC3E}">
        <p14:creationId xmlns:p14="http://schemas.microsoft.com/office/powerpoint/2010/main" val="2760173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sr-Latn-ME" dirty="0" smtClean="0">
                <a:solidFill>
                  <a:schemeClr val="accent1">
                    <a:lumMod val="50000"/>
                  </a:schemeClr>
                </a:solidFill>
              </a:rPr>
              <a:t>Scientific focus</a:t>
            </a:r>
            <a:endParaRPr lang="en-US" dirty="0">
              <a:solidFill>
                <a:schemeClr val="accent1">
                  <a:lumMod val="50000"/>
                </a:schemeClr>
              </a:solidFill>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sr-Latn-ME" sz="2000" dirty="0" smtClean="0">
                <a:solidFill>
                  <a:schemeClr val="accent1">
                    <a:lumMod val="50000"/>
                  </a:schemeClr>
                </a:solidFill>
              </a:rPr>
              <a:t>CeMI currently implements regional scientific project </a:t>
            </a:r>
            <a:r>
              <a:rPr lang="sr-Latn-ME" sz="2000" i="1" dirty="0" smtClean="0">
                <a:solidFill>
                  <a:schemeClr val="accent1">
                    <a:lumMod val="50000"/>
                  </a:schemeClr>
                </a:solidFill>
              </a:rPr>
              <a:t>Balkan Comparative Electoral Study: Imapct of Personal Vote on Internal Party Relations</a:t>
            </a:r>
            <a:br>
              <a:rPr lang="sr-Latn-ME" sz="2000" i="1" dirty="0" smtClean="0">
                <a:solidFill>
                  <a:schemeClr val="accent1">
                    <a:lumMod val="50000"/>
                  </a:schemeClr>
                </a:solidFill>
              </a:rPr>
            </a:br>
            <a:r>
              <a:rPr lang="sr-Latn-ME" sz="2000" dirty="0" smtClean="0">
                <a:solidFill>
                  <a:schemeClr val="accent1">
                    <a:lumMod val="50000"/>
                  </a:schemeClr>
                </a:solidFill>
              </a:rPr>
              <a:t>The link to project website: </a:t>
            </a:r>
            <a:r>
              <a:rPr lang="sr-Latn-ME" sz="2000" dirty="0" smtClean="0">
                <a:solidFill>
                  <a:schemeClr val="accent1">
                    <a:lumMod val="50000"/>
                  </a:schemeClr>
                </a:solidFill>
                <a:hlinkClick r:id="rId2"/>
              </a:rPr>
              <a:t>www.balkanelectoralstudies.org</a:t>
            </a:r>
            <a:endParaRPr lang="sr-Latn-ME" sz="2000" dirty="0" smtClean="0">
              <a:solidFill>
                <a:schemeClr val="accent1">
                  <a:lumMod val="50000"/>
                </a:schemeClr>
              </a:solidFill>
            </a:endParaRPr>
          </a:p>
          <a:p>
            <a:pPr>
              <a:buFont typeface="Wingdings" panose="05000000000000000000" pitchFamily="2" charset="2"/>
              <a:buChar char="§"/>
            </a:pPr>
            <a:endParaRPr lang="sr-Latn-ME" sz="2300" dirty="0" smtClean="0">
              <a:solidFill>
                <a:schemeClr val="accent1">
                  <a:lumMod val="50000"/>
                </a:schemeClr>
              </a:solidFill>
            </a:endParaRPr>
          </a:p>
          <a:p>
            <a:pPr>
              <a:buFont typeface="Wingdings" panose="05000000000000000000" pitchFamily="2" charset="2"/>
              <a:buChar char="§"/>
            </a:pPr>
            <a:r>
              <a:rPr lang="sr-Latn-ME" dirty="0" smtClean="0">
                <a:solidFill>
                  <a:schemeClr val="accent1">
                    <a:lumMod val="50000"/>
                  </a:schemeClr>
                </a:solidFill>
              </a:rPr>
              <a:t>Four countries participate in project implementation:</a:t>
            </a:r>
          </a:p>
          <a:p>
            <a:pPr lvl="1">
              <a:buFont typeface="Wingdings" panose="05000000000000000000" pitchFamily="2" charset="2"/>
              <a:buChar char="Ø"/>
            </a:pPr>
            <a:r>
              <a:rPr lang="sr-Latn-ME" dirty="0" smtClean="0">
                <a:solidFill>
                  <a:schemeClr val="accent1">
                    <a:lumMod val="50000"/>
                  </a:schemeClr>
                </a:solidFill>
              </a:rPr>
              <a:t>Montenegro</a:t>
            </a:r>
          </a:p>
          <a:p>
            <a:pPr lvl="1">
              <a:buFont typeface="Wingdings" panose="05000000000000000000" pitchFamily="2" charset="2"/>
              <a:buChar char="Ø"/>
            </a:pPr>
            <a:r>
              <a:rPr lang="sr-Latn-ME" dirty="0" smtClean="0">
                <a:solidFill>
                  <a:schemeClr val="accent1">
                    <a:lumMod val="50000"/>
                  </a:schemeClr>
                </a:solidFill>
              </a:rPr>
              <a:t>Serbia</a:t>
            </a:r>
          </a:p>
          <a:p>
            <a:pPr lvl="1">
              <a:buFont typeface="Wingdings" panose="05000000000000000000" pitchFamily="2" charset="2"/>
              <a:buChar char="Ø"/>
            </a:pPr>
            <a:r>
              <a:rPr lang="sr-Latn-ME" dirty="0" smtClean="0">
                <a:solidFill>
                  <a:schemeClr val="accent1">
                    <a:lumMod val="50000"/>
                  </a:schemeClr>
                </a:solidFill>
              </a:rPr>
              <a:t>Kosovo</a:t>
            </a:r>
          </a:p>
          <a:p>
            <a:pPr lvl="1">
              <a:buFont typeface="Wingdings" panose="05000000000000000000" pitchFamily="2" charset="2"/>
              <a:buChar char="Ø"/>
            </a:pPr>
            <a:r>
              <a:rPr lang="sr-Latn-ME" dirty="0" smtClean="0">
                <a:solidFill>
                  <a:schemeClr val="accent1">
                    <a:lumMod val="50000"/>
                  </a:schemeClr>
                </a:solidFill>
              </a:rPr>
              <a:t>Bosnia and Herzegovina</a:t>
            </a:r>
          </a:p>
          <a:p>
            <a:pPr lvl="1">
              <a:buFont typeface="Wingdings" panose="05000000000000000000" pitchFamily="2" charset="2"/>
              <a:buChar char="Ø"/>
            </a:pPr>
            <a:endParaRPr lang="sr-Latn-ME" dirty="0" smtClean="0">
              <a:solidFill>
                <a:schemeClr val="accent1">
                  <a:lumMod val="50000"/>
                </a:schemeClr>
              </a:solidFill>
            </a:endParaRPr>
          </a:p>
          <a:p>
            <a:pPr>
              <a:buFont typeface="Wingdings" panose="05000000000000000000" pitchFamily="2" charset="2"/>
              <a:buChar char="§"/>
            </a:pPr>
            <a:r>
              <a:rPr lang="sr-Latn-ME" sz="2000" dirty="0" smtClean="0">
                <a:solidFill>
                  <a:schemeClr val="accent1">
                    <a:lumMod val="50000"/>
                  </a:schemeClr>
                </a:solidFill>
              </a:rPr>
              <a:t>The project is supported by the RRPP, and conducted with mentorship of FORS and University of Lausanne.</a:t>
            </a:r>
            <a:endParaRPr lang="sr-Latn-ME" sz="2000" dirty="0">
              <a:solidFill>
                <a:schemeClr val="accent1">
                  <a:lumMod val="50000"/>
                </a:schemeClr>
              </a:solidFill>
            </a:endParaRPr>
          </a:p>
        </p:txBody>
      </p:sp>
    </p:spTree>
    <p:extLst>
      <p:ext uri="{BB962C8B-B14F-4D97-AF65-F5344CB8AC3E}">
        <p14:creationId xmlns:p14="http://schemas.microsoft.com/office/powerpoint/2010/main" val="403848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sr-Latn-ME" dirty="0" smtClean="0">
                <a:solidFill>
                  <a:schemeClr val="accent1">
                    <a:lumMod val="50000"/>
                  </a:schemeClr>
                </a:solidFill>
              </a:rPr>
              <a:t>Financing of the organization</a:t>
            </a:r>
            <a:endParaRPr lang="en-US" dirty="0">
              <a:solidFill>
                <a:schemeClr val="accent1">
                  <a:lumMod val="50000"/>
                </a:schemeClr>
              </a:solidFill>
            </a:endParaRPr>
          </a:p>
        </p:txBody>
      </p:sp>
      <p:sp>
        <p:nvSpPr>
          <p:cNvPr id="3" name="Content Placeholder 2"/>
          <p:cNvSpPr>
            <a:spLocks noGrp="1"/>
          </p:cNvSpPr>
          <p:nvPr>
            <p:ph idx="1"/>
          </p:nvPr>
        </p:nvSpPr>
        <p:spPr>
          <a:xfrm>
            <a:off x="457200" y="1600200"/>
            <a:ext cx="7467600" cy="4495800"/>
          </a:xfrm>
        </p:spPr>
        <p:txBody>
          <a:bodyPr>
            <a:noAutofit/>
          </a:bodyPr>
          <a:lstStyle/>
          <a:p>
            <a:pPr marL="0">
              <a:buFont typeface="Wingdings" panose="05000000000000000000" pitchFamily="2" charset="2"/>
              <a:buChar char="§"/>
            </a:pPr>
            <a:r>
              <a:rPr lang="en-US" sz="1800" dirty="0">
                <a:solidFill>
                  <a:schemeClr val="accent1">
                    <a:lumMod val="50000"/>
                  </a:schemeClr>
                </a:solidFill>
              </a:rPr>
              <a:t>Organization for Security and Cooperation in Europe (OSCE</a:t>
            </a:r>
            <a:r>
              <a:rPr lang="en-US" sz="1800" dirty="0" smtClean="0">
                <a:solidFill>
                  <a:schemeClr val="accent1">
                    <a:lumMod val="50000"/>
                  </a:schemeClr>
                </a:solidFill>
              </a:rPr>
              <a:t>)</a:t>
            </a:r>
            <a:endParaRPr lang="en-US" sz="1800" dirty="0">
              <a:solidFill>
                <a:schemeClr val="accent1">
                  <a:lumMod val="50000"/>
                </a:schemeClr>
              </a:solidFill>
            </a:endParaRPr>
          </a:p>
          <a:p>
            <a:pPr marL="0">
              <a:buFont typeface="Wingdings" panose="05000000000000000000" pitchFamily="2" charset="2"/>
              <a:buChar char="§"/>
            </a:pPr>
            <a:r>
              <a:rPr lang="en-US" sz="1800" dirty="0">
                <a:solidFill>
                  <a:schemeClr val="accent1">
                    <a:lumMod val="50000"/>
                  </a:schemeClr>
                </a:solidFill>
              </a:rPr>
              <a:t>Think Tank Fund, </a:t>
            </a:r>
            <a:r>
              <a:rPr lang="en-US" sz="1800" dirty="0" smtClean="0">
                <a:solidFill>
                  <a:schemeClr val="accent1">
                    <a:lumMod val="50000"/>
                  </a:schemeClr>
                </a:solidFill>
              </a:rPr>
              <a:t>Budapest</a:t>
            </a:r>
            <a:endParaRPr lang="en-US" sz="1800" dirty="0">
              <a:solidFill>
                <a:schemeClr val="accent1">
                  <a:lumMod val="50000"/>
                </a:schemeClr>
              </a:solidFill>
            </a:endParaRPr>
          </a:p>
          <a:p>
            <a:pPr marL="0">
              <a:buFont typeface="Wingdings" panose="05000000000000000000" pitchFamily="2" charset="2"/>
              <a:buChar char="§"/>
            </a:pPr>
            <a:r>
              <a:rPr lang="en-US" sz="1800" dirty="0">
                <a:solidFill>
                  <a:schemeClr val="accent1">
                    <a:lumMod val="50000"/>
                  </a:schemeClr>
                </a:solidFill>
              </a:rPr>
              <a:t>European </a:t>
            </a:r>
            <a:r>
              <a:rPr lang="en-US" sz="1800" dirty="0" smtClean="0">
                <a:solidFill>
                  <a:schemeClr val="accent1">
                    <a:lumMod val="50000"/>
                  </a:schemeClr>
                </a:solidFill>
              </a:rPr>
              <a:t>Commission</a:t>
            </a:r>
            <a:endParaRPr lang="en-US" sz="1800" dirty="0">
              <a:solidFill>
                <a:schemeClr val="accent1">
                  <a:lumMod val="50000"/>
                </a:schemeClr>
              </a:solidFill>
            </a:endParaRPr>
          </a:p>
          <a:p>
            <a:pPr marL="0">
              <a:buFont typeface="Wingdings" panose="05000000000000000000" pitchFamily="2" charset="2"/>
              <a:buChar char="§"/>
            </a:pPr>
            <a:r>
              <a:rPr lang="sr-Latn-ME" sz="1800" dirty="0" smtClean="0">
                <a:solidFill>
                  <a:schemeClr val="accent1">
                    <a:lumMod val="50000"/>
                  </a:schemeClr>
                </a:solidFill>
              </a:rPr>
              <a:t>Policy Association for and Open Society - PASOS</a:t>
            </a:r>
            <a:endParaRPr lang="en-US" sz="1800" dirty="0">
              <a:solidFill>
                <a:schemeClr val="accent1">
                  <a:lumMod val="50000"/>
                </a:schemeClr>
              </a:solidFill>
            </a:endParaRPr>
          </a:p>
          <a:p>
            <a:pPr marL="0">
              <a:buFont typeface="Wingdings" panose="05000000000000000000" pitchFamily="2" charset="2"/>
              <a:buChar char="§"/>
            </a:pPr>
            <a:r>
              <a:rPr lang="sr-Latn-ME" sz="1800" dirty="0" smtClean="0">
                <a:solidFill>
                  <a:schemeClr val="accent1">
                    <a:lumMod val="50000"/>
                  </a:schemeClr>
                </a:solidFill>
              </a:rPr>
              <a:t>Council for NATO Membership</a:t>
            </a:r>
            <a:endParaRPr lang="en-US" sz="1800" dirty="0">
              <a:solidFill>
                <a:schemeClr val="accent1">
                  <a:lumMod val="50000"/>
                </a:schemeClr>
              </a:solidFill>
            </a:endParaRPr>
          </a:p>
          <a:p>
            <a:pPr marL="0">
              <a:buFont typeface="Wingdings" panose="05000000000000000000" pitchFamily="2" charset="2"/>
              <a:buChar char="§"/>
            </a:pPr>
            <a:r>
              <a:rPr lang="en-US" sz="1800" dirty="0">
                <a:solidFill>
                  <a:schemeClr val="accent1">
                    <a:lumMod val="50000"/>
                  </a:schemeClr>
                </a:solidFill>
              </a:rPr>
              <a:t>Regional Research Promotion </a:t>
            </a:r>
            <a:r>
              <a:rPr lang="en-US" sz="1800" dirty="0" err="1">
                <a:solidFill>
                  <a:schemeClr val="accent1">
                    <a:lumMod val="50000"/>
                  </a:schemeClr>
                </a:solidFill>
              </a:rPr>
              <a:t>Programme</a:t>
            </a:r>
            <a:r>
              <a:rPr lang="en-US" sz="1800" dirty="0">
                <a:solidFill>
                  <a:schemeClr val="accent1">
                    <a:lumMod val="50000"/>
                  </a:schemeClr>
                </a:solidFill>
              </a:rPr>
              <a:t> </a:t>
            </a:r>
          </a:p>
          <a:p>
            <a:pPr marL="0">
              <a:buFont typeface="Wingdings" panose="05000000000000000000" pitchFamily="2" charset="2"/>
              <a:buChar char="§"/>
            </a:pPr>
            <a:r>
              <a:rPr lang="en-US" sz="1800" dirty="0">
                <a:solidFill>
                  <a:schemeClr val="accent1">
                    <a:lumMod val="50000"/>
                  </a:schemeClr>
                </a:solidFill>
              </a:rPr>
              <a:t>EIDHR </a:t>
            </a:r>
          </a:p>
          <a:p>
            <a:pPr marL="0">
              <a:buFont typeface="Wingdings" panose="05000000000000000000" pitchFamily="2" charset="2"/>
              <a:buChar char="§"/>
            </a:pPr>
            <a:r>
              <a:rPr lang="en-US" sz="1800" dirty="0">
                <a:solidFill>
                  <a:schemeClr val="accent1">
                    <a:lumMod val="50000"/>
                  </a:schemeClr>
                </a:solidFill>
              </a:rPr>
              <a:t>Canada Fund GCT </a:t>
            </a:r>
            <a:r>
              <a:rPr lang="en-US" sz="1800" dirty="0" smtClean="0">
                <a:solidFill>
                  <a:schemeClr val="accent1">
                    <a:lumMod val="50000"/>
                  </a:schemeClr>
                </a:solidFill>
              </a:rPr>
              <a:t>Canada</a:t>
            </a:r>
            <a:endParaRPr lang="en-US" sz="1800" dirty="0">
              <a:solidFill>
                <a:schemeClr val="accent1">
                  <a:lumMod val="50000"/>
                </a:schemeClr>
              </a:solidFill>
            </a:endParaRPr>
          </a:p>
          <a:p>
            <a:pPr marL="0">
              <a:buFont typeface="Wingdings" panose="05000000000000000000" pitchFamily="2" charset="2"/>
              <a:buChar char="§"/>
            </a:pPr>
            <a:r>
              <a:rPr lang="en-US" sz="1800" dirty="0" smtClean="0">
                <a:solidFill>
                  <a:schemeClr val="accent1">
                    <a:lumMod val="50000"/>
                  </a:schemeClr>
                </a:solidFill>
              </a:rPr>
              <a:t>F</a:t>
            </a:r>
            <a:r>
              <a:rPr lang="sr-Latn-ME" sz="1800" dirty="0" smtClean="0">
                <a:solidFill>
                  <a:schemeClr val="accent1">
                    <a:lumMod val="50000"/>
                  </a:schemeClr>
                </a:solidFill>
              </a:rPr>
              <a:t>undation</a:t>
            </a:r>
            <a:r>
              <a:rPr lang="en-US" sz="1800" dirty="0" smtClean="0">
                <a:solidFill>
                  <a:schemeClr val="accent1">
                    <a:lumMod val="50000"/>
                  </a:schemeClr>
                </a:solidFill>
              </a:rPr>
              <a:t> </a:t>
            </a:r>
            <a:r>
              <a:rPr lang="en-US" sz="1800" dirty="0">
                <a:solidFill>
                  <a:schemeClr val="accent1">
                    <a:lumMod val="50000"/>
                  </a:schemeClr>
                </a:solidFill>
              </a:rPr>
              <a:t>Friedrich Ebert - 6,900.00 </a:t>
            </a:r>
            <a:r>
              <a:rPr lang="en-US" sz="1800" dirty="0" smtClean="0">
                <a:solidFill>
                  <a:schemeClr val="accent1">
                    <a:lumMod val="50000"/>
                  </a:schemeClr>
                </a:solidFill>
              </a:rPr>
              <a:t>EUR</a:t>
            </a:r>
            <a:endParaRPr lang="en-US" sz="1800" dirty="0">
              <a:solidFill>
                <a:schemeClr val="accent1">
                  <a:lumMod val="50000"/>
                </a:schemeClr>
              </a:solidFill>
            </a:endParaRPr>
          </a:p>
          <a:p>
            <a:pPr marL="0">
              <a:buFont typeface="Wingdings" panose="05000000000000000000" pitchFamily="2" charset="2"/>
              <a:buChar char="§"/>
            </a:pPr>
            <a:r>
              <a:rPr lang="sr-Latn-ME" sz="1800" dirty="0" smtClean="0">
                <a:solidFill>
                  <a:schemeClr val="accent1">
                    <a:lumMod val="50000"/>
                  </a:schemeClr>
                </a:solidFill>
              </a:rPr>
              <a:t>Commission for Allocation of Part of Incomes from Lottery</a:t>
            </a:r>
            <a:endParaRPr lang="en-US" sz="1800" dirty="0">
              <a:solidFill>
                <a:schemeClr val="accent1">
                  <a:lumMod val="50000"/>
                </a:schemeClr>
              </a:solidFill>
            </a:endParaRPr>
          </a:p>
        </p:txBody>
      </p:sp>
    </p:spTree>
    <p:extLst>
      <p:ext uri="{BB962C8B-B14F-4D97-AF65-F5344CB8AC3E}">
        <p14:creationId xmlns:p14="http://schemas.microsoft.com/office/powerpoint/2010/main" val="1576173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382000" cy="1143000"/>
          </a:xfrm>
        </p:spPr>
        <p:txBody>
          <a:bodyPr>
            <a:normAutofit/>
          </a:bodyPr>
          <a:lstStyle/>
          <a:p>
            <a:pPr algn="l"/>
            <a:r>
              <a:rPr lang="sr-Latn-ME" sz="3200" dirty="0" smtClean="0">
                <a:solidFill>
                  <a:schemeClr val="accent1">
                    <a:lumMod val="50000"/>
                  </a:schemeClr>
                </a:solidFill>
              </a:rPr>
              <a:t>Researchers participating in the SEEDS project</a:t>
            </a:r>
            <a:endParaRPr lang="en-US" sz="3200" dirty="0">
              <a:solidFill>
                <a:schemeClr val="accent1">
                  <a:lumMod val="50000"/>
                </a:schemeClr>
              </a:solidFill>
            </a:endParaRPr>
          </a:p>
        </p:txBody>
      </p:sp>
      <p:sp>
        <p:nvSpPr>
          <p:cNvPr id="3" name="Content Placeholder 2"/>
          <p:cNvSpPr>
            <a:spLocks noGrp="1"/>
          </p:cNvSpPr>
          <p:nvPr>
            <p:ph idx="1"/>
          </p:nvPr>
        </p:nvSpPr>
        <p:spPr>
          <a:xfrm>
            <a:off x="3505200" y="1512381"/>
            <a:ext cx="4495800" cy="4525963"/>
          </a:xfrm>
        </p:spPr>
        <p:txBody>
          <a:bodyPr>
            <a:normAutofit fontScale="92500" lnSpcReduction="10000"/>
          </a:bodyPr>
          <a:lstStyle/>
          <a:p>
            <a:pPr>
              <a:buFont typeface="Wingdings" panose="05000000000000000000" pitchFamily="2" charset="2"/>
              <a:buChar char="§"/>
            </a:pPr>
            <a:r>
              <a:rPr lang="sr-Latn-ME" dirty="0" smtClean="0">
                <a:solidFill>
                  <a:schemeClr val="accent1">
                    <a:lumMod val="50000"/>
                  </a:schemeClr>
                </a:solidFill>
              </a:rPr>
              <a:t>M.Sc. Nikoleta Tomovic</a:t>
            </a:r>
            <a:br>
              <a:rPr lang="sr-Latn-ME" dirty="0" smtClean="0">
                <a:solidFill>
                  <a:schemeClr val="accent1">
                    <a:lumMod val="50000"/>
                  </a:schemeClr>
                </a:solidFill>
              </a:rPr>
            </a:br>
            <a:r>
              <a:rPr lang="sr-Latn-ME" sz="2200" dirty="0" smtClean="0">
                <a:solidFill>
                  <a:schemeClr val="accent1">
                    <a:lumMod val="50000"/>
                  </a:schemeClr>
                </a:solidFill>
              </a:rPr>
              <a:t>Ms. Tomovic is the Executive director of CeMI. She has extensive experience in policy research and research conduct. She is Master of Science in International Relation, and she worked as Advisor at Ministry of Defence of Montenegro.</a:t>
            </a:r>
          </a:p>
          <a:p>
            <a:pPr marL="0" indent="0">
              <a:buNone/>
            </a:pPr>
            <a:endParaRPr lang="sr-Latn-ME" sz="2000" dirty="0">
              <a:solidFill>
                <a:schemeClr val="accent1">
                  <a:lumMod val="50000"/>
                </a:schemeClr>
              </a:solidFill>
            </a:endParaRPr>
          </a:p>
          <a:p>
            <a:pPr>
              <a:buFont typeface="Wingdings" panose="05000000000000000000" pitchFamily="2" charset="2"/>
              <a:buChar char="§"/>
            </a:pPr>
            <a:r>
              <a:rPr lang="sr-Latn-ME" dirty="0" smtClean="0">
                <a:solidFill>
                  <a:schemeClr val="accent1">
                    <a:lumMod val="50000"/>
                  </a:schemeClr>
                </a:solidFill>
              </a:rPr>
              <a:t>Ivana Vujović</a:t>
            </a:r>
            <a:br>
              <a:rPr lang="sr-Latn-ME" dirty="0" smtClean="0">
                <a:solidFill>
                  <a:schemeClr val="accent1">
                    <a:lumMod val="50000"/>
                  </a:schemeClr>
                </a:solidFill>
              </a:rPr>
            </a:br>
            <a:r>
              <a:rPr lang="sr-Latn-ME" sz="2200" dirty="0" smtClean="0">
                <a:solidFill>
                  <a:schemeClr val="accent1">
                    <a:lumMod val="50000"/>
                  </a:schemeClr>
                </a:solidFill>
              </a:rPr>
              <a:t>Head of the Public Opinion Survey and President of the Governing Board of one of the largest NGOs in Montenegro – Juventas. She is physician and IT expert.</a:t>
            </a:r>
          </a:p>
          <a:p>
            <a:pPr marL="0" indent="0">
              <a:buNone/>
            </a:pPr>
            <a:endParaRPr lang="sr-Latn-ME" dirty="0" smtClean="0">
              <a:solidFill>
                <a:schemeClr val="accent1">
                  <a:lumMod val="50000"/>
                </a:schemeClr>
              </a:solidFill>
            </a:endParaRPr>
          </a:p>
          <a:p>
            <a:pPr marL="0" indent="0">
              <a:buNone/>
            </a:pPr>
            <a:endParaRPr lang="sr-Latn-ME" dirty="0"/>
          </a:p>
          <a:p>
            <a:pPr marL="0" indent="0">
              <a:buNone/>
            </a:pPr>
            <a:endParaRPr lang="en-US"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10311" b="10311"/>
          <a:stretch/>
        </p:blipFill>
        <p:spPr>
          <a:xfrm>
            <a:off x="533400" y="1295400"/>
            <a:ext cx="2082800" cy="2479963"/>
          </a:xfrm>
          <a:prstGeom prst="rect">
            <a:avLst/>
          </a:prstGeom>
        </p:spPr>
      </p:pic>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l="13660" r="7990"/>
          <a:stretch/>
        </p:blipFill>
        <p:spPr>
          <a:xfrm>
            <a:off x="593435" y="3927763"/>
            <a:ext cx="2105892" cy="2687781"/>
          </a:xfrm>
          <a:prstGeom prst="rect">
            <a:avLst/>
          </a:prstGeom>
        </p:spPr>
      </p:pic>
    </p:spTree>
    <p:extLst>
      <p:ext uri="{BB962C8B-B14F-4D97-AF65-F5344CB8AC3E}">
        <p14:creationId xmlns:p14="http://schemas.microsoft.com/office/powerpoint/2010/main" val="2144514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sr-Latn-ME" dirty="0" smtClean="0">
                <a:solidFill>
                  <a:schemeClr val="accent1">
                    <a:lumMod val="50000"/>
                  </a:schemeClr>
                </a:solidFill>
              </a:rPr>
              <a:t>National Context</a:t>
            </a:r>
            <a:endParaRPr lang="en-US" dirty="0">
              <a:solidFill>
                <a:schemeClr val="accent1">
                  <a:lumMod val="50000"/>
                </a:schemeClr>
              </a:solidFill>
            </a:endParaRPr>
          </a:p>
        </p:txBody>
      </p:sp>
      <p:sp>
        <p:nvSpPr>
          <p:cNvPr id="4" name="Content Placeholder 3"/>
          <p:cNvSpPr>
            <a:spLocks noGrp="1"/>
          </p:cNvSpPr>
          <p:nvPr>
            <p:ph idx="1"/>
          </p:nvPr>
        </p:nvSpPr>
        <p:spPr/>
        <p:txBody>
          <a:bodyPr/>
          <a:lstStyle/>
          <a:p>
            <a:r>
              <a:rPr lang="sr-Latn-ME" dirty="0" smtClean="0"/>
              <a:t>Montenegro has closed Chapter 25 in negotiations with EU, which relates to harmonization of science policy and legislation with EU legislation. It committed itself to raise support for scientific projects to 1,4% of GDP.</a:t>
            </a:r>
          </a:p>
          <a:p>
            <a:r>
              <a:rPr lang="sr-Latn-ME" dirty="0" smtClean="0"/>
              <a:t>Research capacities of civil society organizations and universities</a:t>
            </a:r>
          </a:p>
          <a:p>
            <a:r>
              <a:rPr lang="sr-Latn-ME" dirty="0" smtClean="0"/>
              <a:t>Governmental support for research projects in Montenegro</a:t>
            </a:r>
          </a:p>
          <a:p>
            <a:r>
              <a:rPr lang="sr-Latn-ME" dirty="0" smtClean="0"/>
              <a:t>Collaboration with decision-making bodies </a:t>
            </a:r>
            <a:endParaRPr lang="en-US" dirty="0"/>
          </a:p>
        </p:txBody>
      </p:sp>
    </p:spTree>
    <p:extLst>
      <p:ext uri="{BB962C8B-B14F-4D97-AF65-F5344CB8AC3E}">
        <p14:creationId xmlns:p14="http://schemas.microsoft.com/office/powerpoint/2010/main" val="22066489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0</TotalTime>
  <Words>313</Words>
  <Application>Microsoft Office PowerPoint</Application>
  <PresentationFormat>Bildschirmpräsentation (4:3)</PresentationFormat>
  <Paragraphs>66</Paragraphs>
  <Slides>9</Slides>
  <Notes>0</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Adjacency</vt:lpstr>
      <vt:lpstr>PowerPoint-Präsentation</vt:lpstr>
      <vt:lpstr>What do we do and why do we do it?</vt:lpstr>
      <vt:lpstr>PowerPoint-Präsentation</vt:lpstr>
      <vt:lpstr>PowerPoint-Präsentation</vt:lpstr>
      <vt:lpstr>Research focus</vt:lpstr>
      <vt:lpstr>Scientific focus</vt:lpstr>
      <vt:lpstr>Financing of the organization</vt:lpstr>
      <vt:lpstr>Researchers participating in the SEEDS project</vt:lpstr>
      <vt:lpstr>National Context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Center for Monitoring and Research</dc:title>
  <dc:creator>DubravkaP</dc:creator>
  <cp:lastModifiedBy>FORS-User</cp:lastModifiedBy>
  <cp:revision>14</cp:revision>
  <dcterms:created xsi:type="dcterms:W3CDTF">2015-05-04T07:53:12Z</dcterms:created>
  <dcterms:modified xsi:type="dcterms:W3CDTF">2016-02-05T12:04:15Z</dcterms:modified>
</cp:coreProperties>
</file>