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3" r:id="rId3"/>
    <p:sldId id="266" r:id="rId4"/>
    <p:sldId id="257" r:id="rId5"/>
    <p:sldId id="258" r:id="rId6"/>
    <p:sldId id="267" r:id="rId7"/>
    <p:sldId id="268" r:id="rId8"/>
    <p:sldId id="259" r:id="rId9"/>
    <p:sldId id="269" r:id="rId10"/>
    <p:sldId id="260" r:id="rId11"/>
    <p:sldId id="270" r:id="rId12"/>
    <p:sldId id="261" r:id="rId13"/>
    <p:sldId id="271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9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pc-ks.or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324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36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en-US" sz="4100" dirty="0" smtClean="0">
                <a:cs typeface="Times New Roman" pitchFamily="18" charset="0"/>
              </a:rPr>
              <a:t>      </a:t>
            </a:r>
            <a:endParaRPr lang="en-US" sz="4000" dirty="0" smtClean="0">
              <a:cs typeface="Times New Roman" pitchFamily="18" charset="0"/>
            </a:endParaRPr>
          </a:p>
          <a:p>
            <a:pPr algn="ctr">
              <a:buNone/>
            </a:pPr>
            <a:endParaRPr lang="en-US" sz="4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buNone/>
            </a:pPr>
            <a:endParaRPr lang="en-GB" sz="4100" b="1" dirty="0" smtClean="0"/>
          </a:p>
          <a:p>
            <a:pPr algn="ctr">
              <a:buNone/>
            </a:pPr>
            <a:r>
              <a:rPr lang="en-GB" sz="4100" b="1" dirty="0" smtClean="0"/>
              <a:t>South-Eastern European Data Services (SEEDS) </a:t>
            </a:r>
            <a:endParaRPr lang="en-US" sz="4100" dirty="0" smtClean="0">
              <a:cs typeface="Arial" pitchFamily="34" charset="0"/>
            </a:endParaRPr>
          </a:p>
          <a:p>
            <a:pPr algn="ctr">
              <a:buNone/>
            </a:pPr>
            <a:endParaRPr lang="en-US" sz="4100" dirty="0" smtClean="0">
              <a:cs typeface="Arial" pitchFamily="34" charset="0"/>
            </a:endParaRPr>
          </a:p>
          <a:p>
            <a:pPr algn="ctr">
              <a:buNone/>
            </a:pPr>
            <a:r>
              <a:rPr lang="en-US" sz="5700" dirty="0" smtClean="0">
                <a:solidFill>
                  <a:schemeClr val="accent2"/>
                </a:solidFill>
                <a:cs typeface="Arial" pitchFamily="34" charset="0"/>
              </a:rPr>
              <a:t>CPC Introduction</a:t>
            </a:r>
          </a:p>
          <a:p>
            <a:pPr algn="ctr">
              <a:buNone/>
            </a:pPr>
            <a:r>
              <a:rPr lang="en-US" sz="4000" dirty="0">
                <a:solidFill>
                  <a:schemeClr val="accent2"/>
                </a:solidFill>
                <a:cs typeface="Arial" pitchFamily="34" charset="0"/>
                <a:hlinkClick r:id="rId2"/>
              </a:rPr>
              <a:t>http://cpc-</a:t>
            </a:r>
            <a:r>
              <a:rPr lang="en-US" sz="4000" dirty="0" smtClean="0">
                <a:solidFill>
                  <a:schemeClr val="accent2"/>
                </a:solidFill>
                <a:cs typeface="Arial" pitchFamily="34" charset="0"/>
                <a:hlinkClick r:id="rId2"/>
              </a:rPr>
              <a:t>ks.org</a:t>
            </a:r>
            <a:r>
              <a:rPr lang="en-US" sz="40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en-US" sz="4100" dirty="0" smtClean="0">
                <a:cs typeface="Arial" pitchFamily="34" charset="0"/>
              </a:rPr>
              <a:t>                        </a:t>
            </a:r>
          </a:p>
          <a:p>
            <a:pPr algn="ctr">
              <a:buNone/>
            </a:pPr>
            <a:r>
              <a:rPr lang="en-US" sz="4100" dirty="0" err="1" smtClean="0">
                <a:cs typeface="Arial" pitchFamily="34" charset="0"/>
              </a:rPr>
              <a:t>Arben</a:t>
            </a:r>
            <a:r>
              <a:rPr lang="en-US" sz="4100" dirty="0" smtClean="0">
                <a:cs typeface="Arial" pitchFamily="34" charset="0"/>
              </a:rPr>
              <a:t> </a:t>
            </a:r>
            <a:r>
              <a:rPr lang="en-US" sz="4100" dirty="0" err="1" smtClean="0">
                <a:cs typeface="Arial" pitchFamily="34" charset="0"/>
              </a:rPr>
              <a:t>Hajrullahu</a:t>
            </a:r>
            <a:endParaRPr lang="en-US" sz="4100" dirty="0" smtClean="0">
              <a:cs typeface="Arial" pitchFamily="34" charset="0"/>
            </a:endParaRPr>
          </a:p>
          <a:p>
            <a:pPr algn="ctr">
              <a:buNone/>
            </a:pPr>
            <a:r>
              <a:rPr lang="en-US" sz="4100" dirty="0" smtClean="0">
                <a:cs typeface="Arial" pitchFamily="34" charset="0"/>
              </a:rPr>
              <a:t>  Nit</a:t>
            </a:r>
            <a:r>
              <a:rPr lang="az-Cyrl-AZ" sz="3100" dirty="0" smtClean="0">
                <a:cs typeface="Arial" pitchFamily="34" charset="0"/>
              </a:rPr>
              <a:t>ё</a:t>
            </a:r>
            <a:r>
              <a:rPr lang="en-US" sz="4100" dirty="0" smtClean="0">
                <a:cs typeface="Arial" pitchFamily="34" charset="0"/>
              </a:rPr>
              <a:t> Bylykbashi </a:t>
            </a:r>
            <a:r>
              <a:rPr lang="en-US" sz="4100" dirty="0" err="1" smtClean="0">
                <a:cs typeface="Arial" pitchFamily="34" charset="0"/>
              </a:rPr>
              <a:t>Deliu</a:t>
            </a:r>
            <a:endParaRPr lang="en-US" sz="4100" dirty="0" smtClean="0">
              <a:cs typeface="Arial" pitchFamily="34" charset="0"/>
            </a:endParaRPr>
          </a:p>
          <a:p>
            <a:pPr algn="ctr">
              <a:buNone/>
            </a:pPr>
            <a:endParaRPr lang="en-US" sz="4100" dirty="0" smtClean="0">
              <a:cs typeface="Arial" pitchFamily="34" charset="0"/>
            </a:endParaRPr>
          </a:p>
          <a:p>
            <a:pPr algn="ctr">
              <a:buNone/>
            </a:pPr>
            <a:r>
              <a:rPr lang="en-US" sz="4100" dirty="0" smtClean="0">
                <a:cs typeface="Arial" pitchFamily="34" charset="0"/>
              </a:rPr>
              <a:t> </a:t>
            </a:r>
            <a:r>
              <a:rPr lang="en-US" sz="3100" dirty="0" smtClean="0">
                <a:cs typeface="Arial" pitchFamily="34" charset="0"/>
              </a:rPr>
              <a:t>04 May 2015</a:t>
            </a:r>
          </a:p>
          <a:p>
            <a:pPr algn="ctr">
              <a:buNone/>
            </a:pPr>
            <a:r>
              <a:rPr lang="en-US" sz="3100" dirty="0" smtClean="0">
                <a:cs typeface="Arial" pitchFamily="34" charset="0"/>
              </a:rPr>
              <a:t> Lausanne, Switzerland</a:t>
            </a:r>
            <a:endParaRPr lang="en-US" sz="3100" dirty="0"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33400"/>
            <a:ext cx="220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81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State of research at the University of 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Prishtina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(UP)</a:t>
            </a:r>
            <a:endParaRPr lang="en-US" sz="4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cs typeface="Times New Roman" pitchFamily="18" charset="0"/>
              </a:rPr>
              <a:t>UP is teaching focused, the research dimension is very low.   </a:t>
            </a:r>
          </a:p>
          <a:p>
            <a:pPr>
              <a:buNone/>
            </a:pPr>
            <a:endParaRPr lang="en-US" sz="28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cs typeface="Times New Roman" pitchFamily="18" charset="0"/>
              </a:rPr>
              <a:t>Main problems: 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No connection between teaching and research;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Very centralized and ineffective governance structures. </a:t>
            </a:r>
            <a:r>
              <a:rPr lang="en-US" sz="2800" i="1" dirty="0" smtClean="0">
                <a:cs typeface="Times New Roman" pitchFamily="18" charset="0"/>
              </a:rPr>
              <a:t>Law on Education </a:t>
            </a:r>
            <a:r>
              <a:rPr lang="en-US" sz="2800" dirty="0" smtClean="0">
                <a:cs typeface="Times New Roman" pitchFamily="18" charset="0"/>
              </a:rPr>
              <a:t>fails to regulate the financial autonomy of academic units and UP’s research institutes;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Insufficient and out-dated collections of books and journals at the university libraries;</a:t>
            </a:r>
          </a:p>
          <a:p>
            <a:pPr>
              <a:buNone/>
            </a:pPr>
            <a:endParaRPr lang="en-US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81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State of research at the University of 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Prishtina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(UP)</a:t>
            </a:r>
            <a:endParaRPr lang="en-US" sz="4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1054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8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Out-dated teaching methods;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Minimally exposed to international cooperation and new expertise;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Lack of inter-institutional coordination facilitating the application for international funds;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Lack of human capacities to apply for international projects;</a:t>
            </a:r>
            <a:endParaRPr lang="en-US" sz="2800" dirty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Research is often sporadic, uncoordinated, individual- and not institutionally based.</a:t>
            </a:r>
          </a:p>
          <a:p>
            <a:pPr>
              <a:buNone/>
            </a:pPr>
            <a:endParaRPr lang="en-US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66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State of research in the civil society sector</a:t>
            </a:r>
            <a:endParaRPr lang="en-US" sz="400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cs typeface="Times New Roman" pitchFamily="18" charset="0"/>
              </a:rPr>
              <a:t>Civil society is mostly identified by Non-Governmental Organizations. Out of over 6000 NGOs registered in Kosovo, there are only 8 research driven think tanks. Not a single think tank from Kosovo is ranked among the best thirty think tanks in Central and Eastern Europe.</a:t>
            </a:r>
          </a:p>
          <a:p>
            <a:pPr>
              <a:buNone/>
            </a:pPr>
            <a:endParaRPr lang="en-US" sz="2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cs typeface="Times New Roman" pitchFamily="18" charset="0"/>
              </a:rPr>
              <a:t>However, comparing with the region, most Kosovo’s think tanks are not politicized.  They are fully funded by international donors.</a:t>
            </a:r>
          </a:p>
          <a:p>
            <a:pPr>
              <a:buNone/>
            </a:pPr>
            <a:endParaRPr lang="en-US" sz="28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66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State of research in the civil society sector</a:t>
            </a:r>
            <a:endParaRPr lang="en-US" sz="400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cs typeface="Times New Roman" pitchFamily="18" charset="0"/>
              </a:rPr>
              <a:t>Main problems: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Lack of knowledge what think tanks are, how they operate and what products they create;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The level of research and consequently the research outputs is lower than in South-eastern European countries. Mostly do qualitative rather than quantitative research;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Lack of a quality control system;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Lack of capacities to compete regionally and internationally. Lack of knowledge in writing successful project proposals;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Times New Roman" pitchFamily="18" charset="0"/>
              </a:rPr>
              <a:t>Lack of cooperation between civil society and universities</a:t>
            </a:r>
            <a:r>
              <a:rPr lang="en-US" sz="2800" dirty="0">
                <a:cs typeface="Times New Roman" pitchFamily="18" charset="0"/>
              </a:rPr>
              <a:t>.</a:t>
            </a:r>
            <a:endParaRPr lang="en-US" sz="28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Resources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3820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CPC. February 2013. Policy Brief "Social Science Research"</a:t>
            </a:r>
          </a:p>
          <a:p>
            <a:r>
              <a:rPr lang="en-US" dirty="0" smtClean="0"/>
              <a:t>CPC. May 2013. Briefing paper "The State of Research in Social Sciences at the University of </a:t>
            </a:r>
            <a:r>
              <a:rPr lang="en-US" dirty="0" err="1" smtClean="0"/>
              <a:t>Prishtina</a:t>
            </a:r>
            <a:r>
              <a:rPr lang="en-US" dirty="0" smtClean="0"/>
              <a:t>”, April 2013Briefing paper "Policymaker Impact on Research Work in Kosovo”</a:t>
            </a:r>
          </a:p>
          <a:p>
            <a:r>
              <a:rPr lang="en-US" dirty="0" smtClean="0"/>
              <a:t>CPC. June 2013. Briefing paper "The State of Research at Think Tank Organizations in Kosovo”</a:t>
            </a:r>
          </a:p>
          <a:p>
            <a:r>
              <a:rPr lang="en-US" dirty="0" smtClean="0"/>
              <a:t>CPC. June 2014. Briefing Paper on the Strategy on Scientific/Artistic Research and Development Activities 2013-2016 and its Impact on the Work of the Research Institutes at the University of </a:t>
            </a:r>
            <a:r>
              <a:rPr lang="en-US" dirty="0" err="1" smtClean="0"/>
              <a:t>Prishtina</a:t>
            </a:r>
            <a:endParaRPr lang="en-US" dirty="0" smtClean="0"/>
          </a:p>
          <a:p>
            <a:r>
              <a:rPr lang="en-US" dirty="0" smtClean="0"/>
              <a:t>CPC. December 2014. Briefing paper on the State of implementation of the National Research </a:t>
            </a:r>
            <a:r>
              <a:rPr lang="en-US" dirty="0" err="1" smtClean="0"/>
              <a:t>Programme</a:t>
            </a:r>
            <a:r>
              <a:rPr lang="en-US" dirty="0" smtClean="0"/>
              <a:t> of the Republic of Kosovo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    Thank you for your attention !</a:t>
            </a:r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r>
              <a:rPr lang="en-US" sz="3200" smtClean="0"/>
              <a:t>Questions </a:t>
            </a:r>
            <a:r>
              <a:rPr lang="en-US" sz="3200" dirty="0" smtClean="0"/>
              <a:t>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About CPC</a:t>
            </a:r>
            <a:endParaRPr lang="en-US" sz="3600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105400"/>
          </a:xfrm>
        </p:spPr>
        <p:txBody>
          <a:bodyPr>
            <a:normAutofit/>
          </a:bodyPr>
          <a:lstStyle/>
          <a:p>
            <a:pPr fontAlgn="base"/>
            <a:r>
              <a:rPr lang="en-US" sz="2800" b="1" dirty="0" smtClean="0"/>
              <a:t>Mission: </a:t>
            </a:r>
            <a:r>
              <a:rPr lang="en-US" sz="2800" dirty="0" smtClean="0"/>
              <a:t>CPC is founded with the purpose to create a setting for dialogue between policy makers, academics, and other public actors on some of the most pressing societal and policy questions in Kosovo and region. </a:t>
            </a:r>
          </a:p>
          <a:p>
            <a:pPr fontAlgn="base"/>
            <a:endParaRPr lang="en-US" sz="2800" dirty="0"/>
          </a:p>
          <a:p>
            <a:pPr lvl="1" fontAlgn="base"/>
            <a:r>
              <a:rPr lang="en-US" dirty="0" smtClean="0"/>
              <a:t>CPC conducts applied research, advocates for transparent and democratic decision-making processes, and builds capacities for both governmental and non-governmental institutions. Moreover, CPC serves as platform for scholars willing to engage in studying, education and promoting civic activism.</a:t>
            </a:r>
          </a:p>
          <a:p>
            <a:pPr>
              <a:buFontTx/>
              <a:buChar char="-"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>
              <a:buFontTx/>
              <a:buChar char="-"/>
            </a:pPr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About CPC</a:t>
            </a:r>
            <a:endParaRPr lang="en-US" sz="3600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1054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fontAlgn="base"/>
            <a:r>
              <a:rPr lang="en-US" sz="2800" b="1" dirty="0" smtClean="0"/>
              <a:t>Fields of interest:</a:t>
            </a:r>
          </a:p>
          <a:p>
            <a:pPr fontAlgn="base"/>
            <a:endParaRPr lang="en-US" sz="2800" b="1" dirty="0" smtClean="0"/>
          </a:p>
          <a:p>
            <a:pPr lvl="1" fontAlgn="base">
              <a:buFont typeface="Wingdings" charset="2"/>
              <a:buChar char="Ø"/>
            </a:pPr>
            <a:r>
              <a:rPr lang="en-US" sz="2800" dirty="0" smtClean="0"/>
              <a:t>    Higher education;</a:t>
            </a:r>
          </a:p>
          <a:p>
            <a:pPr lvl="1" fontAlgn="base">
              <a:buFont typeface="Wingdings" charset="2"/>
              <a:buChar char="Ø"/>
            </a:pPr>
            <a:endParaRPr lang="en-US" sz="2800" dirty="0" smtClean="0"/>
          </a:p>
          <a:p>
            <a:pPr lvl="1" fontAlgn="base">
              <a:buFont typeface="Wingdings" charset="2"/>
              <a:buChar char="Ø"/>
            </a:pPr>
            <a:r>
              <a:rPr lang="en-US" sz="2800" dirty="0" smtClean="0"/>
              <a:t>    European Integration, Citizenship, Democracy, Diversity and </a:t>
            </a:r>
          </a:p>
          <a:p>
            <a:pPr marL="320040" lvl="1" indent="0" fontAlgn="base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Minority Rights;</a:t>
            </a:r>
          </a:p>
          <a:p>
            <a:pPr marL="320040" lvl="1" indent="0" fontAlgn="base">
              <a:buNone/>
            </a:pPr>
            <a:endParaRPr lang="en-US" sz="2800" dirty="0" smtClean="0"/>
          </a:p>
          <a:p>
            <a:pPr lvl="1" fontAlgn="base">
              <a:buFont typeface="Wingdings" charset="2"/>
              <a:buChar char="Ø"/>
            </a:pPr>
            <a:r>
              <a:rPr lang="en-US" sz="2800" dirty="0" smtClean="0"/>
              <a:t>   Good Governance and Rule of Law.</a:t>
            </a:r>
          </a:p>
          <a:p>
            <a:pPr>
              <a:buFontTx/>
              <a:buChar char="-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>
              <a:buFontTx/>
              <a:buChar char="-"/>
            </a:pPr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0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Programs and Projects</a:t>
            </a:r>
            <a:endParaRPr lang="en-US" sz="3600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>
                <a:cs typeface="Arial" pitchFamily="34" charset="0"/>
              </a:rPr>
              <a:t>Since 2009 CPC acts as the Local Coordination Unit of Regional Research Promotion </a:t>
            </a:r>
            <a:r>
              <a:rPr lang="en-US" sz="3100" dirty="0" err="1" smtClean="0">
                <a:cs typeface="Arial" pitchFamily="34" charset="0"/>
              </a:rPr>
              <a:t>Programme</a:t>
            </a:r>
            <a:r>
              <a:rPr lang="en-US" sz="3100" dirty="0" smtClean="0">
                <a:cs typeface="Arial" pitchFamily="34" charset="0"/>
              </a:rPr>
              <a:t> (RRPP). RRPP is run by the University of Fribourg, Switzerland.</a:t>
            </a:r>
          </a:p>
          <a:p>
            <a:endParaRPr lang="en-US" sz="1800" dirty="0" smtClean="0">
              <a:cs typeface="Arial" pitchFamily="34" charset="0"/>
            </a:endParaRPr>
          </a:p>
          <a:p>
            <a:r>
              <a:rPr lang="en-US" sz="3100" dirty="0" smtClean="0">
                <a:cs typeface="Arial" pitchFamily="34" charset="0"/>
              </a:rPr>
              <a:t>Since 2012 CPC is implementing the project: </a:t>
            </a:r>
            <a:r>
              <a:rPr lang="en-US" sz="3100" dirty="0" smtClean="0"/>
              <a:t>National Policy Dialogue for Strengthening the Social Science Research in Kosovo.</a:t>
            </a:r>
          </a:p>
          <a:p>
            <a:endParaRPr lang="en-US" sz="1800" dirty="0" smtClean="0"/>
          </a:p>
          <a:p>
            <a:r>
              <a:rPr lang="en-US" sz="2800" dirty="0" smtClean="0"/>
              <a:t>Research project “Mapping </a:t>
            </a:r>
            <a:r>
              <a:rPr lang="en-US" sz="2800" dirty="0" err="1" smtClean="0"/>
              <a:t>Clientelism</a:t>
            </a:r>
            <a:r>
              <a:rPr lang="en-US" sz="2800" dirty="0" smtClean="0"/>
              <a:t> and its Causes: Rents, Rent-seeking and Democracy in Kosovo and Albania (1998-2013)”. Duration: July 2014-March 2016.</a:t>
            </a:r>
          </a:p>
          <a:p>
            <a:endParaRPr lang="en-US" sz="2800" dirty="0" smtClean="0"/>
          </a:p>
          <a:p>
            <a:r>
              <a:rPr lang="en-US" sz="2800" dirty="0" smtClean="0"/>
              <a:t>Research project “Civil Society in Kosovo since 1999”.</a:t>
            </a:r>
          </a:p>
          <a:p>
            <a:endParaRPr lang="en-US" sz="2800" dirty="0" smtClean="0"/>
          </a:p>
          <a:p>
            <a:r>
              <a:rPr lang="en-US" sz="2800" dirty="0" smtClean="0"/>
              <a:t>CPC Paper Series</a:t>
            </a:r>
          </a:p>
          <a:p>
            <a:endParaRPr lang="en-US" sz="2800" dirty="0" smtClean="0"/>
          </a:p>
          <a:p>
            <a:r>
              <a:rPr lang="en-US" sz="2800" dirty="0" smtClean="0"/>
              <a:t>CPC Talk Series</a:t>
            </a:r>
          </a:p>
          <a:p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People participating in SEEDS</a:t>
            </a:r>
            <a:endParaRPr lang="en-US" sz="360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991600" cy="5257800"/>
          </a:xfrm>
        </p:spPr>
        <p:txBody>
          <a:bodyPr>
            <a:normAutofit/>
          </a:bodyPr>
          <a:lstStyle/>
          <a:p>
            <a:pPr algn="just"/>
            <a:endParaRPr lang="en-US" b="1" dirty="0" smtClean="0"/>
          </a:p>
          <a:p>
            <a:r>
              <a:rPr lang="en-US" b="1" dirty="0" smtClean="0"/>
              <a:t>Arben Hajrullahu </a:t>
            </a:r>
            <a:r>
              <a:rPr lang="en-GB" dirty="0" smtClean="0"/>
              <a:t>is Associate Professor of Political Science at the University of </a:t>
            </a:r>
            <a:r>
              <a:rPr lang="en-GB" dirty="0" err="1" smtClean="0"/>
              <a:t>Pristina</a:t>
            </a:r>
            <a:r>
              <a:rPr lang="en-GB" dirty="0" smtClean="0"/>
              <a:t>. He studied Political Science, South East European History, Comparative Public Law, Public and Communications Sciences and German at the Universities of </a:t>
            </a:r>
            <a:r>
              <a:rPr lang="en-GB" dirty="0" err="1" smtClean="0"/>
              <a:t>Pristina</a:t>
            </a:r>
            <a:r>
              <a:rPr lang="en-GB" dirty="0" smtClean="0"/>
              <a:t>, Graz, Vienna, and Huddersfield. He has worked for several </a:t>
            </a:r>
            <a:r>
              <a:rPr lang="en-GB" dirty="0" err="1" smtClean="0"/>
              <a:t>univerities</a:t>
            </a:r>
            <a:r>
              <a:rPr lang="en-GB" dirty="0" smtClean="0"/>
              <a:t> and research institutions in Europe and in the USA and researched and published extensively on the Western Balkans. </a:t>
            </a:r>
          </a:p>
          <a:p>
            <a:pPr lvl="1" algn="just"/>
            <a:endParaRPr lang="en-GB" dirty="0" smtClean="0"/>
          </a:p>
          <a:p>
            <a:pPr lvl="1" algn="just"/>
            <a:r>
              <a:rPr lang="en-GB" dirty="0" smtClean="0"/>
              <a:t>Arben will be as project leader and senior researcher in SEEDS project.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People participating in SEEDS</a:t>
            </a:r>
            <a:endParaRPr lang="en-US" sz="360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991600" cy="5257800"/>
          </a:xfrm>
        </p:spPr>
        <p:txBody>
          <a:bodyPr>
            <a:normAutofit/>
          </a:bodyPr>
          <a:lstStyle/>
          <a:p>
            <a:endParaRPr lang="en-GB" sz="2800" b="1" dirty="0" smtClean="0"/>
          </a:p>
          <a:p>
            <a:r>
              <a:rPr lang="en-GB" sz="2800" b="1" dirty="0" err="1" smtClean="0"/>
              <a:t>Pëllumb</a:t>
            </a:r>
            <a:r>
              <a:rPr lang="en-GB" sz="2800" b="1" dirty="0" smtClean="0"/>
              <a:t> Kelmendi</a:t>
            </a:r>
            <a:r>
              <a:rPr lang="en-GB" sz="2800" dirty="0" smtClean="0"/>
              <a:t> is currently a PhD Candidate in Political Science at Brown University. He received a B.A. in Political Science from the University of Chicago and an MPhil in Development Studies from the University of Cambridge. </a:t>
            </a:r>
            <a:r>
              <a:rPr lang="en-GB" sz="2800" dirty="0" err="1" smtClean="0"/>
              <a:t>Pëllumb</a:t>
            </a:r>
            <a:r>
              <a:rPr lang="en-GB" sz="2800" dirty="0" smtClean="0"/>
              <a:t> has worked as a researcher at the University of Cambridge and a consultant for the UNDP and has taught at Brown and </a:t>
            </a:r>
            <a:r>
              <a:rPr lang="en-GB" sz="2800" dirty="0" err="1" smtClean="0"/>
              <a:t>Pristina</a:t>
            </a:r>
            <a:r>
              <a:rPr lang="en-GB" sz="2800" dirty="0" smtClean="0"/>
              <a:t> Universities. </a:t>
            </a:r>
            <a:r>
              <a:rPr lang="en-GB" sz="2800" dirty="0" err="1" smtClean="0"/>
              <a:t>Pëllumb’s</a:t>
            </a:r>
            <a:r>
              <a:rPr lang="en-GB" sz="2800" dirty="0" smtClean="0"/>
              <a:t> research employs both qualitative and quantitative data gathering and analysis.</a:t>
            </a:r>
          </a:p>
          <a:p>
            <a:endParaRPr lang="en-GB" sz="2800" dirty="0" smtClean="0"/>
          </a:p>
          <a:p>
            <a:pPr lvl="1"/>
            <a:r>
              <a:rPr lang="en-GB" sz="2800" dirty="0" err="1" smtClean="0"/>
              <a:t>Pëllumb</a:t>
            </a:r>
            <a:r>
              <a:rPr lang="en-GB" sz="2800" dirty="0" smtClean="0"/>
              <a:t> will be as a researcher in SEEDS project. </a:t>
            </a:r>
          </a:p>
        </p:txBody>
      </p:sp>
    </p:spTree>
    <p:extLst>
      <p:ext uri="{BB962C8B-B14F-4D97-AF65-F5344CB8AC3E}">
        <p14:creationId xmlns:p14="http://schemas.microsoft.com/office/powerpoint/2010/main" val="16123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People participating in SEEDS</a:t>
            </a:r>
            <a:endParaRPr lang="en-US" sz="360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991600" cy="5257800"/>
          </a:xfrm>
        </p:spPr>
        <p:txBody>
          <a:bodyPr>
            <a:normAutofit lnSpcReduction="10000"/>
          </a:bodyPr>
          <a:lstStyle/>
          <a:p>
            <a:endParaRPr lang="en-GB" sz="2800" b="1" dirty="0" smtClean="0"/>
          </a:p>
          <a:p>
            <a:r>
              <a:rPr lang="en-GB" sz="2800" b="1" dirty="0" err="1" smtClean="0"/>
              <a:t>Nitë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Bylykbashi-Deliu</a:t>
            </a:r>
            <a:r>
              <a:rPr lang="en-GB" sz="2800" b="1" dirty="0" smtClean="0"/>
              <a:t> </a:t>
            </a:r>
            <a:r>
              <a:rPr lang="en-GB" sz="2800" dirty="0" smtClean="0"/>
              <a:t>is an MA candidate at the Department of Management and Informatics, University of </a:t>
            </a:r>
            <a:r>
              <a:rPr lang="en-GB" sz="2800" dirty="0" err="1" smtClean="0"/>
              <a:t>Prishtina</a:t>
            </a:r>
            <a:r>
              <a:rPr lang="en-GB" sz="2800" dirty="0" smtClean="0"/>
              <a:t>. </a:t>
            </a:r>
            <a:r>
              <a:rPr lang="en-GB" sz="2800" dirty="0" err="1" smtClean="0"/>
              <a:t>Nitë</a:t>
            </a:r>
            <a:r>
              <a:rPr lang="en-GB" sz="2800" dirty="0" smtClean="0"/>
              <a:t> is a project manager at the Centre for Political Courage (CPC). She has successfully implemented numerous social science projects. </a:t>
            </a:r>
            <a:r>
              <a:rPr lang="en-GB" sz="2800" dirty="0" err="1" smtClean="0"/>
              <a:t>Nitë</a:t>
            </a:r>
            <a:r>
              <a:rPr lang="en-GB" sz="2800" dirty="0" smtClean="0"/>
              <a:t> is engaged in organizing, budgeting and implementing the CPC projects. Moreover, she is the local coordinator in Kosovo of the Regional Research Promotion Program Western Balkans (RRPP).</a:t>
            </a:r>
          </a:p>
          <a:p>
            <a:pPr lvl="1"/>
            <a:r>
              <a:rPr lang="en-GB" sz="2600" dirty="0" err="1" smtClean="0"/>
              <a:t>Nitë</a:t>
            </a:r>
            <a:r>
              <a:rPr lang="en-GB" sz="2600" dirty="0" smtClean="0"/>
              <a:t> will be as project manager in SEEDS project. </a:t>
            </a:r>
          </a:p>
          <a:p>
            <a:pPr lvl="1"/>
            <a:endParaRPr lang="en-GB" dirty="0" smtClean="0"/>
          </a:p>
          <a:p>
            <a:r>
              <a:rPr lang="en-GB" sz="2800" b="1" dirty="0" smtClean="0"/>
              <a:t>Young researcher</a:t>
            </a:r>
            <a:r>
              <a:rPr lang="en-GB" sz="2800" dirty="0" smtClean="0"/>
              <a:t>, to be identified.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62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81288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  <a:latin typeface="+mn-lt"/>
              </a:rPr>
              <a:t>Political and research context in Kosovo</a:t>
            </a:r>
            <a:endParaRPr lang="en-US" sz="360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The political environment is not very favorable for positive changes.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For instance Kosovo’s investments in research is very low, currently it allocates 0.01% of GDP to scientific research. Contrary to the Law on Scientific Research Activities which stipulates that the Government of Kosovo should allocate 0.7% of its annual budget. </a:t>
            </a:r>
          </a:p>
          <a:p>
            <a:pPr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81288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  <a:latin typeface="+mn-lt"/>
              </a:rPr>
              <a:t>Political and research context in Kosovo</a:t>
            </a:r>
            <a:endParaRPr lang="en-US" sz="360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Kosovo has its National Science </a:t>
            </a:r>
            <a:r>
              <a:rPr lang="en-US" sz="2800" dirty="0" err="1" smtClean="0">
                <a:cs typeface="Times New Roman" pitchFamily="18" charset="0"/>
              </a:rPr>
              <a:t>Programme</a:t>
            </a:r>
            <a:r>
              <a:rPr lang="en-US" sz="2800" dirty="0" smtClean="0">
                <a:cs typeface="Times New Roman" pitchFamily="18" charset="0"/>
              </a:rPr>
              <a:t> which is run by the Ministry of Education, Science and Technology. However, this </a:t>
            </a:r>
            <a:r>
              <a:rPr lang="en-US" sz="2800" dirty="0" err="1" smtClean="0">
                <a:cs typeface="Times New Roman" pitchFamily="18" charset="0"/>
              </a:rPr>
              <a:t>programme</a:t>
            </a:r>
            <a:r>
              <a:rPr lang="en-US" sz="2800" dirty="0" smtClean="0">
                <a:cs typeface="Times New Roman" pitchFamily="18" charset="0"/>
              </a:rPr>
              <a:t> is only partially being implemented. Instead of €5 million annually planned for this </a:t>
            </a:r>
            <a:r>
              <a:rPr lang="en-US" sz="2800" dirty="0" err="1" smtClean="0">
                <a:cs typeface="Times New Roman" pitchFamily="18" charset="0"/>
              </a:rPr>
              <a:t>Programme</a:t>
            </a:r>
            <a:r>
              <a:rPr lang="en-US" sz="2800" dirty="0" smtClean="0">
                <a:cs typeface="Times New Roman" pitchFamily="18" charset="0"/>
              </a:rPr>
              <a:t>, only €580.000 are allocated.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Lack of participation at international research </a:t>
            </a:r>
            <a:r>
              <a:rPr lang="en-US" sz="2800" dirty="0" err="1" smtClean="0">
                <a:cs typeface="Times New Roman" pitchFamily="18" charset="0"/>
              </a:rPr>
              <a:t>programmes</a:t>
            </a:r>
            <a:r>
              <a:rPr lang="en-US" sz="2800" dirty="0" smtClean="0">
                <a:cs typeface="Times New Roman" pitchFamily="18" charset="0"/>
              </a:rPr>
              <a:t> such as FP7 (0 as leaders during the period 2007-2013), RRPP (3 as leaders during the period 2009-2015), etc.</a:t>
            </a:r>
          </a:p>
          <a:p>
            <a:pPr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4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1083</Words>
  <Application>Microsoft Office PowerPoint</Application>
  <PresentationFormat>Bildschirmpräsentation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Equity</vt:lpstr>
      <vt:lpstr> </vt:lpstr>
      <vt:lpstr>About CPC</vt:lpstr>
      <vt:lpstr>About CPC</vt:lpstr>
      <vt:lpstr>Programs and Projects</vt:lpstr>
      <vt:lpstr>People participating in SEEDS</vt:lpstr>
      <vt:lpstr>People participating in SEEDS</vt:lpstr>
      <vt:lpstr>People participating in SEEDS</vt:lpstr>
      <vt:lpstr>Political and research context in Kosovo</vt:lpstr>
      <vt:lpstr>Political and research context in Kosovo</vt:lpstr>
      <vt:lpstr>State of research at the University of Prishtina (UP)</vt:lpstr>
      <vt:lpstr>State of research at the University of Prishtina (UP)</vt:lpstr>
      <vt:lpstr>State of research in the civil society sector</vt:lpstr>
      <vt:lpstr>State of research in the civil society sector</vt:lpstr>
      <vt:lpstr>Resources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Dialogue</dc:title>
  <dc:creator>Renate Kunz Feres</dc:creator>
  <cp:lastModifiedBy>FORS-User</cp:lastModifiedBy>
  <cp:revision>108</cp:revision>
  <dcterms:created xsi:type="dcterms:W3CDTF">2006-08-16T00:00:00Z</dcterms:created>
  <dcterms:modified xsi:type="dcterms:W3CDTF">2016-02-05T12:06:20Z</dcterms:modified>
</cp:coreProperties>
</file>