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02" y="-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757275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+text cess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horisont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81407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ssda 1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136119"/>
            <a:ext cx="13004800" cy="62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3332" y="7908063"/>
            <a:ext cx="2694105" cy="85037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3600000" y="1619998"/>
            <a:ext cx="7652892" cy="193953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vertik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– øver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9817"/>
            <a:ext cx="11099800" cy="3028366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og punktteg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punkttegn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teg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3 per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19998" y="719998"/>
            <a:ext cx="11761245" cy="2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7298" y="2879999"/>
            <a:ext cx="10464804" cy="68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4" name="image1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9542519"/>
            <a:ext cx="13004800" cy="62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/>
          <p:nvPr/>
        </p:nvPicPr>
        <p:blipFill>
          <a:blip r:embed="rId15">
            <a:extLst/>
          </a:blip>
          <a:srcRect t="30"/>
          <a:stretch>
            <a:fillRect/>
          </a:stretch>
        </p:blipFill>
        <p:spPr>
          <a:xfrm>
            <a:off x="11506851" y="9002339"/>
            <a:ext cx="1173394" cy="37026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1pPr>
      <a:lvl2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2pPr>
      <a:lvl3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3pPr>
      <a:lvl4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4pPr>
      <a:lvl5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5pPr>
      <a:lvl6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6pPr>
      <a:lvl7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7pPr>
      <a:lvl8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8pPr>
      <a:lvl9pPr defTabSz="584200">
        <a:defRPr sz="48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9pPr>
    </p:titleStyle>
    <p:bodyStyle>
      <a:lvl1pPr defTabSz="584200"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1pPr>
      <a:lvl2pPr defTabSz="584200"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2pPr>
      <a:lvl3pPr defTabSz="584200"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3pPr>
      <a:lvl4pPr defTabSz="584200"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4pPr>
      <a:lvl5pPr defTabSz="584200"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5pPr>
      <a:lvl6pPr marL="2667000" indent="-444500" defTabSz="584200">
        <a:buSzPct val="75000"/>
        <a:buChar char="•"/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6pPr>
      <a:lvl7pPr marL="3111500" indent="-444500" defTabSz="584200">
        <a:buSzPct val="75000"/>
        <a:buChar char="•"/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7pPr>
      <a:lvl8pPr marL="3556000" indent="-444500" defTabSz="584200">
        <a:buSzPct val="75000"/>
        <a:buChar char="•"/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8pPr>
      <a:lvl9pPr marL="4000500" indent="-444500" defTabSz="584200">
        <a:buSzPct val="75000"/>
        <a:buChar char="•"/>
        <a:defRPr sz="3600">
          <a:solidFill>
            <a:srgbClr val="FFFFFF"/>
          </a:solidFill>
          <a:latin typeface="Lato Regular"/>
          <a:ea typeface="Lato Regular"/>
          <a:cs typeface="Lato Regular"/>
          <a:sym typeface="Lato Regular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jackson@cessda.n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ssda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9543598" y="7018001"/>
            <a:ext cx="20456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Managing Director</a:t>
            </a:r>
          </a:p>
          <a:p>
            <a:pPr lvl="0" algn="l">
              <a:defRPr sz="1800"/>
            </a:pPr>
            <a:r>
              <a: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Paul Jackson</a:t>
            </a:r>
          </a:p>
        </p:txBody>
      </p:sp>
      <p:sp>
        <p:nvSpPr>
          <p:cNvPr id="37" name="Shape 37"/>
          <p:cNvSpPr/>
          <p:nvPr/>
        </p:nvSpPr>
        <p:spPr>
          <a:xfrm>
            <a:off x="2749099" y="4641848"/>
            <a:ext cx="84500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 permanent infrastructure for delivering better access to data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Stakeholders have said:</a:t>
            </a: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“Researcher want a data Google; machine actionable metadata, DDI based, standards informed, content rich, associated with access, and available through a portal.  A centralised infrastructure based on standards is the ideal”</a:t>
            </a: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- CESSDA Metadata Harvesting Tool</a:t>
            </a: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- CESSDA DDI alignment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Product and Service Catalogue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Secure Access and Download Portal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Single Sign On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Authentication and Authorisation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Metadata Management Standard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Virtual Centre of Competence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PI and Citation Standard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Expert Seminar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All managed as projects.  All must take into account DwB et al.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Future CESSDA Work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07297" y="2879998"/>
            <a:ext cx="11144702" cy="5539040"/>
          </a:xfrm>
          <a:prstGeom prst="rect">
            <a:avLst/>
          </a:prstGeom>
        </p:spPr>
        <p:txBody>
          <a:bodyPr/>
          <a:lstStyle/>
          <a:p>
            <a:pPr lvl="0" defTabSz="503811">
              <a:defRPr sz="1800">
                <a:solidFill>
                  <a:srgbClr val="000000"/>
                </a:solidFill>
              </a:defRPr>
            </a:pP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Each Task launched as a Call</a:t>
            </a: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Bids from CESSDA Service Providers working in partnerships</a:t>
            </a: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User and Service Provider impact assessments required</a:t>
            </a: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Delivery (product and service launches) in 2015/16</a:t>
            </a: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endParaRPr sz="3000"/>
          </a:p>
          <a:p>
            <a:pPr lvl="0" defTabSz="50381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Expect contact.  Either consultation, or about your DwB work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Future CESSDA Work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“When you can get lost in the information jungle, MISSY and ESC training courses have been very useful”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Acceptance into Service Procedure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Future CESSDA Work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 Eurostat have said:</a:t>
            </a: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“Accreditation procedures to be revised and online, and e-learning material on confidentiality to be provided.  Metadata needs improvement and needs to be transmitted.  Better communication with researchers is needed.  Projects need managed closure.  We need to measure benefits”</a:t>
            </a: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46268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- CESSDA Collaboration with the ESS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Future CESSDA Work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OECD has said: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“A Circle of Trust, built objectively, makes working in partnerships more effective than working alone”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full DSA certification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/ 18 CESSDA Projects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707299" y="2879998"/>
            <a:ext cx="11590202" cy="5539040"/>
          </a:xfrm>
          <a:prstGeom prst="rect">
            <a:avLst/>
          </a:prstGeom>
        </p:spPr>
        <p:txBody>
          <a:bodyPr/>
          <a:lstStyle/>
          <a:p>
            <a:pPr lvl="0" defTabSz="484886">
              <a:defRPr sz="1800">
                <a:solidFill>
                  <a:srgbClr val="000000"/>
                </a:solidFill>
              </a:defRPr>
            </a:pPr>
            <a:endParaRPr sz="2900"/>
          </a:p>
          <a:p>
            <a:pPr lvl="0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- CESSDA “Strengthening and Widening” bid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(2.5m Euro from June 2015, 2 years)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endParaRPr sz="2900"/>
          </a:p>
          <a:p>
            <a:pPr lvl="0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- SERISS “Synergies in European RIs for Social Sciences”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(2m Euro to CESSDA partners)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endParaRPr sz="2900"/>
          </a:p>
          <a:p>
            <a:pPr lvl="0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- BigDataEurope.  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(250k Euro to CESSDA over 3 years)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endParaRPr sz="2900"/>
          </a:p>
          <a:p>
            <a:pPr lvl="0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- Secure Virtual Research Environment</a:t>
            </a:r>
            <a:endParaRPr sz="2900"/>
          </a:p>
          <a:p>
            <a:pPr lvl="1" indent="189737" defTabSz="484886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(21st Century user experience.  Results unknown yet)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2015/20 CESSDA Tasks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CESSDA 2020 Strategic Plan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CESSDA Scientific Strategy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All members to be Data Seal of Approval certified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Operationalise the collaboration with the ESS</a:t>
            </a:r>
          </a:p>
          <a:p>
            <a:pPr lvl="2" indent="45720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(Including ESC-OS, MISSY, CIMES, etc)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Evaluate DASISH and DwB deliverables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Consider new services (such as ICPSR "SEADS")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Prepare the 2016 Work Programme (in draft by June)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- Become an ERIC !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Future CESSDA Work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Lots to do.  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Too much to do on our own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How should it be done?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1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393" y="215096"/>
            <a:ext cx="11884015" cy="7427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07299" y="708299"/>
            <a:ext cx="10345640" cy="6883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13 CESSDA members:</a:t>
            </a:r>
            <a:endParaRPr sz="2200">
              <a:latin typeface="Lato Heavy"/>
              <a:ea typeface="Lato Heavy"/>
              <a:cs typeface="Lato Heavy"/>
              <a:sym typeface="Lato Heavy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Austria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Czech Republic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Denmark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Finland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France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Germany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Lithuania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Netherlands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Norway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Slovenia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Sweden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Switzerland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UK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1 observer:</a:t>
            </a:r>
            <a:endParaRPr sz="2200">
              <a:latin typeface="Lato Heavy"/>
              <a:ea typeface="Lato Heavy"/>
              <a:cs typeface="Lato Heavy"/>
              <a:sym typeface="Lato Heavy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Slovakia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MoUs signed by: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Greece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Belgium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Portugal</a:t>
            </a:r>
          </a:p>
        </p:txBody>
      </p:sp>
      <p:pic>
        <p:nvPicPr>
          <p:cNvPr id="4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0966" y="-22268"/>
            <a:ext cx="9700988" cy="956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How intense are these partnerships to be?</a:t>
            </a:r>
          </a:p>
        </p:txBody>
      </p:sp>
      <p:pic>
        <p:nvPicPr>
          <p:cNvPr id="94" name="image1.tif"/>
          <p:cNvPicPr/>
          <p:nvPr/>
        </p:nvPicPr>
        <p:blipFill>
          <a:blip r:embed="rId2">
            <a:extLst/>
          </a:blip>
          <a:srcRect l="13358" r="13357"/>
          <a:stretch>
            <a:fillRect/>
          </a:stretch>
        </p:blipFill>
        <p:spPr>
          <a:xfrm>
            <a:off x="2125314" y="2599668"/>
            <a:ext cx="8133111" cy="6099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4625" y="6136223"/>
            <a:ext cx="3580954" cy="113030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785064" y="1772899"/>
            <a:ext cx="278632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>
                <a:latin typeface="Lato Regular"/>
                <a:ea typeface="Lato Regular"/>
                <a:cs typeface="Lato Regular"/>
                <a:sym typeface="Lato Regular"/>
                <a:hlinkClick r:id="rId3"/>
              </a:rPr>
              <a:t>paul.jackson@cessda.net</a:t>
            </a:r>
            <a:endParaRPr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lvl="0">
              <a:defRPr sz="1800"/>
            </a:pPr>
            <a:endParaRPr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lvl="0">
              <a:defRPr sz="1800"/>
            </a:pPr>
            <a:r>
              <a:rPr>
                <a:latin typeface="Lato Regular"/>
                <a:ea typeface="Lato Regular"/>
                <a:cs typeface="Lato Regular"/>
                <a:sym typeface="Lato Regular"/>
                <a:hlinkClick r:id="rId4"/>
              </a:rPr>
              <a:t>www.cessda.net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>
            <a:lvl1pPr defTabSz="578358"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Partnerships for the Societal Challenge Inclusive, reflective and innovative societies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circle of partners…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&gt; Knowledge owners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  &gt; Statistics offices, survey takers, data sources</a:t>
            </a:r>
          </a:p>
          <a:p>
            <a:pPr lvl="1" indent="22860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    &gt; Data archives and data access services</a:t>
            </a:r>
          </a:p>
          <a:p>
            <a:pPr lvl="1" indent="22860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       &gt; Information analysts, providers of insight</a:t>
            </a:r>
          </a:p>
          <a:p>
            <a:pPr lvl="3" indent="68580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       &gt; Knowledge users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…has to become transnational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European Partnerships with Research Infrastructure Consortiums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07297" y="2879998"/>
            <a:ext cx="11144702" cy="553904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CESSDA to become CESSDA ERIC in 2016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Distributed and integrated, with a strong hub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legal entity, and a multiplier, with a constitution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Data products and access services to be provided  “irrespective of the location of the data or the researcher”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“We need an access portal that doesn’t require researchers to move around Europe to do their research”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Secure Access and Download Portal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“Researchers want a discovery portal with specific search criteria, and to be able to dig down into detail”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Metadata Management Standard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Catalogue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“Researchers want faster access, from anywhere, and through their own workspace”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Secure Access and Download Portal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“Reduce the institutional obstacles especially in form-based approval procedures”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Single Sign-on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19998" y="719999"/>
            <a:ext cx="11761245" cy="19395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2015 CESSDA Work Programme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07298" y="2879998"/>
            <a:ext cx="11144699" cy="5539040"/>
          </a:xfrm>
          <a:prstGeom prst="rect">
            <a:avLst/>
          </a:prstGeom>
        </p:spPr>
        <p:txBody>
          <a:bodyPr/>
          <a:lstStyle/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 Stakeholders have said: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“Are relevant questions being asked during accreditation, and are the answers reacted to?”</a:t>
            </a: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endParaRPr sz="3100"/>
          </a:p>
          <a:p>
            <a:pPr lvl="0" defTabSz="514094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- CESSDA Authentication and Authorisation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Benutzerdefiniert</PresentationFormat>
  <Paragraphs>177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Default</vt:lpstr>
      <vt:lpstr>PowerPoint-Präsentation</vt:lpstr>
      <vt:lpstr>PowerPoint-Präsentation</vt:lpstr>
      <vt:lpstr>Partnerships for the Societal Challenge Inclusive, reflective and innovative societies</vt:lpstr>
      <vt:lpstr>European Partnerships with Research Infrastructure Consortiums</vt:lpstr>
      <vt:lpstr>2015 CESSDA Work Programme</vt:lpstr>
      <vt:lpstr>2015 CESSDA Work Programme</vt:lpstr>
      <vt:lpstr>2015 CESSDA Work Programme</vt:lpstr>
      <vt:lpstr>2015 CESSDA Work Programme</vt:lpstr>
      <vt:lpstr>2015 CESSDA Work Programme</vt:lpstr>
      <vt:lpstr>2015 CESSDA Work Programme</vt:lpstr>
      <vt:lpstr>2015 CESSDA Work Programme</vt:lpstr>
      <vt:lpstr>Future CESSDA Work</vt:lpstr>
      <vt:lpstr>Future CESSDA Work</vt:lpstr>
      <vt:lpstr>Future CESSDA Work</vt:lpstr>
      <vt:lpstr>Future CESSDA Work</vt:lpstr>
      <vt:lpstr>2015 / 18 CESSDA Projects</vt:lpstr>
      <vt:lpstr>2015/20 CESSDA Tasks</vt:lpstr>
      <vt:lpstr>Future CESSDA Work</vt:lpstr>
      <vt:lpstr>PowerPoint-Präsentation</vt:lpstr>
      <vt:lpstr>How intense are these partnerships to be?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fors</dc:creator>
  <cp:lastModifiedBy>FORS-User</cp:lastModifiedBy>
  <cp:revision>1</cp:revision>
  <dcterms:modified xsi:type="dcterms:W3CDTF">2016-02-05T12:04:51Z</dcterms:modified>
</cp:coreProperties>
</file>