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18"/>
  </p:notesMasterIdLst>
  <p:sldIdLst>
    <p:sldId id="256" r:id="rId2"/>
    <p:sldId id="260" r:id="rId3"/>
    <p:sldId id="264" r:id="rId4"/>
    <p:sldId id="265" r:id="rId5"/>
    <p:sldId id="276" r:id="rId6"/>
    <p:sldId id="266" r:id="rId7"/>
    <p:sldId id="275" r:id="rId8"/>
    <p:sldId id="267" r:id="rId9"/>
    <p:sldId id="268" r:id="rId10"/>
    <p:sldId id="277" r:id="rId11"/>
    <p:sldId id="269" r:id="rId12"/>
    <p:sldId id="270" r:id="rId13"/>
    <p:sldId id="273" r:id="rId14"/>
    <p:sldId id="278" r:id="rId15"/>
    <p:sldId id="274" r:id="rId16"/>
    <p:sldId id="263" r:id="rId17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6" autoAdjust="0"/>
  </p:normalViewPr>
  <p:slideViewPr>
    <p:cSldViewPr>
      <p:cViewPr>
        <p:scale>
          <a:sx n="66" d="100"/>
          <a:sy n="66" d="100"/>
        </p:scale>
        <p:origin x="-156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9E24-28BB-437D-8491-B2CE680B5899}" type="datetimeFigureOut">
              <a:rPr lang="de-DE" smtClean="0"/>
              <a:pPr/>
              <a:t>05.02.2016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E18B-B73E-4546-A8FC-A90FBEF650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00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E18B-B73E-4546-A8FC-A90FBEF6502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E18B-B73E-4546-A8FC-A90FBEF6502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6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C6B824-FAE5-42F3-9188-022C8D206393}" type="datetime1">
              <a:rPr lang="de-DE" smtClean="0"/>
              <a:pPr>
                <a:defRPr/>
              </a:pPr>
              <a:t>05.02.2016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“Towards 2020: New Horizons for RTD and Innovation in the Western Balkan Region”</a:t>
            </a:r>
            <a:endParaRPr lang="de-A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789040"/>
            <a:ext cx="6858000" cy="1087760"/>
          </a:xfrm>
        </p:spPr>
        <p:txBody>
          <a:bodyPr>
            <a:normAutofit/>
          </a:bodyPr>
          <a:lstStyle/>
          <a:p>
            <a:r>
              <a:rPr lang="en-US" sz="2700" dirty="0"/>
              <a:t>Building </a:t>
            </a:r>
            <a:r>
              <a:rPr lang="sr-Latn-RS" sz="2700" dirty="0" smtClean="0"/>
              <a:t>C</a:t>
            </a:r>
            <a:r>
              <a:rPr lang="en-US" sz="2700" dirty="0" err="1" smtClean="0"/>
              <a:t>apacities</a:t>
            </a:r>
            <a:r>
              <a:rPr lang="en-US" sz="2700" dirty="0" smtClean="0"/>
              <a:t> for</a:t>
            </a:r>
            <a:r>
              <a:rPr lang="sr-Latn-RS" sz="2700" dirty="0" smtClean="0"/>
              <a:t> E</a:t>
            </a:r>
            <a:r>
              <a:rPr lang="en-US" sz="2700" dirty="0" err="1" smtClean="0"/>
              <a:t>stablishment</a:t>
            </a:r>
            <a:r>
              <a:rPr lang="en-US" sz="2700" dirty="0" smtClean="0"/>
              <a:t> </a:t>
            </a:r>
            <a:r>
              <a:rPr lang="en-US" sz="2700" dirty="0"/>
              <a:t>of </a:t>
            </a:r>
            <a:r>
              <a:rPr lang="sr-Latn-RS" sz="2700" dirty="0" smtClean="0"/>
              <a:t>S</a:t>
            </a:r>
            <a:r>
              <a:rPr lang="en-US" sz="2700" dirty="0" err="1" smtClean="0"/>
              <a:t>ocial</a:t>
            </a:r>
            <a:r>
              <a:rPr lang="en-US" sz="2700" dirty="0" smtClean="0"/>
              <a:t> </a:t>
            </a:r>
            <a:r>
              <a:rPr lang="sr-Latn-RS" sz="2700" dirty="0" smtClean="0"/>
              <a:t>S</a:t>
            </a:r>
            <a:r>
              <a:rPr lang="en-US" sz="2700" dirty="0" err="1" smtClean="0"/>
              <a:t>cience</a:t>
            </a:r>
            <a:r>
              <a:rPr lang="en-US" sz="2700" dirty="0" smtClean="0"/>
              <a:t> </a:t>
            </a:r>
            <a:r>
              <a:rPr lang="sr-Latn-RS" sz="2700" dirty="0" smtClean="0"/>
              <a:t>D</a:t>
            </a:r>
            <a:r>
              <a:rPr lang="en-US" sz="2700" dirty="0" err="1" smtClean="0"/>
              <a:t>igital</a:t>
            </a:r>
            <a:r>
              <a:rPr lang="en-US" sz="2700" dirty="0" smtClean="0"/>
              <a:t> </a:t>
            </a:r>
            <a:r>
              <a:rPr lang="sr-Latn-RS" sz="2700" dirty="0" smtClean="0"/>
              <a:t>D</a:t>
            </a:r>
            <a:r>
              <a:rPr lang="en-US" sz="2700" dirty="0" err="1" smtClean="0"/>
              <a:t>ata</a:t>
            </a:r>
            <a:r>
              <a:rPr lang="en-US" sz="2700" dirty="0" smtClean="0"/>
              <a:t> </a:t>
            </a:r>
            <a:r>
              <a:rPr lang="sr-Latn-RS" sz="2700" dirty="0" smtClean="0"/>
              <a:t>A</a:t>
            </a:r>
            <a:r>
              <a:rPr lang="en-US" sz="2700" dirty="0" err="1" smtClean="0"/>
              <a:t>rchives</a:t>
            </a:r>
            <a:endParaRPr lang="en-US" sz="2700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60590"/>
            <a:ext cx="6161112" cy="5726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noProof="0" dirty="0" smtClean="0"/>
              <a:t>Aleksandra </a:t>
            </a:r>
            <a:r>
              <a:rPr lang="en-US" b="1" noProof="0" dirty="0" err="1" smtClean="0"/>
              <a:t>Bradić-Martinović</a:t>
            </a:r>
            <a:r>
              <a:rPr lang="en-US" b="1" noProof="0" dirty="0" smtClean="0"/>
              <a:t>, </a:t>
            </a:r>
          </a:p>
          <a:p>
            <a:pPr algn="ctr"/>
            <a:r>
              <a:rPr lang="en-US" b="1" noProof="0" dirty="0" smtClean="0"/>
              <a:t>Institute of Economic Sciences, Belgrade</a:t>
            </a:r>
            <a:endParaRPr lang="en-US" noProof="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503307" y="2419147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+mj-lt"/>
              </a:rPr>
              <a:t>Achievements </a:t>
            </a:r>
            <a:r>
              <a:rPr lang="en-GB" sz="2400" b="1" dirty="0">
                <a:latin typeface="+mj-lt"/>
              </a:rPr>
              <a:t>of SERSCIDA Project</a:t>
            </a:r>
            <a:r>
              <a:rPr lang="de-AT" sz="2400" dirty="0" smtClean="0"/>
              <a:t>  </a:t>
            </a:r>
          </a:p>
        </p:txBody>
      </p:sp>
      <p:pic>
        <p:nvPicPr>
          <p:cNvPr id="143362" name="Picture 2" descr="FP7-capacities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6" cy="698664"/>
          </a:xfrm>
          <a:prstGeom prst="rect">
            <a:avLst/>
          </a:prstGeom>
          <a:noFill/>
        </p:spPr>
      </p:pic>
      <p:pic>
        <p:nvPicPr>
          <p:cNvPr id="143364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1000116" cy="10001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11" y="5128726"/>
            <a:ext cx="959581" cy="55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ADP, Ljubljana (</a:t>
            </a:r>
            <a:r>
              <a:rPr lang="sr-Latn-RS" b="1" dirty="0" err="1">
                <a:solidFill>
                  <a:srgbClr val="FF0000"/>
                </a:solidFill>
              </a:rPr>
              <a:t>October</a:t>
            </a:r>
            <a:r>
              <a:rPr lang="sr-Latn-RS" b="1" dirty="0">
                <a:solidFill>
                  <a:srgbClr val="FF0000"/>
                </a:solidFill>
              </a:rPr>
              <a:t>, 2013)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University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Ljubljana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Establishment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policy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demand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Access in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relation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to Inter-University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repository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Slovenian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Agency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Program for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young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researchers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science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publication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siCriss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COBISS.SI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Ministry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Education, Science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Sport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Importance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Access</a:t>
            </a:r>
          </a:p>
          <a:p>
            <a:pPr lvl="1"/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For data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financed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public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1">
                    <a:lumMod val="75000"/>
                  </a:schemeClr>
                </a:solidFill>
              </a:rPr>
              <a:t>funds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98461"/>
            <a:ext cx="2945904" cy="22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UKDA, Essex (October, 2013)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Service and UK Data Archive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Operational responsibilities of each section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Secure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Lab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International Strategy, Economic and Social Research Council</a:t>
            </a:r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 err="1" smtClean="0">
                <a:solidFill>
                  <a:schemeClr val="accent1">
                    <a:lumMod val="75000"/>
                  </a:schemeClr>
                </a:solidFill>
              </a:rPr>
              <a:t>Funding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Institute for Social and Economic Research (ISER) University of Essex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Office for National Statistics (ONS)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Social Sciences, University of Essex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75" y="3933056"/>
            <a:ext cx="3164189" cy="23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SND, Gothenburg (November, 2013)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SND presentation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About institution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Hans Jorgen Marker – ex director of CESSDA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Swedish National Data Service Board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Funding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Legal obstacles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Research funding Swedish Research Council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Swedish Statistical Bureau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University of Gothenburg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 smtClean="0"/>
              <a:t>Other</a:t>
            </a:r>
            <a:r>
              <a:rPr lang="sr-Latn-RS" b="1" dirty="0" smtClean="0"/>
              <a:t> </a:t>
            </a:r>
            <a:r>
              <a:rPr lang="sr-Latn-RS" b="1" dirty="0" err="1" smtClean="0"/>
              <a:t>events</a:t>
            </a:r>
            <a:r>
              <a:rPr lang="sr-Latn-RS" b="1" dirty="0" smtClean="0"/>
              <a:t> </a:t>
            </a:r>
            <a:r>
              <a:rPr lang="sr-Latn-RS" b="1" smtClean="0"/>
              <a:t>+ one </a:t>
            </a:r>
            <a:r>
              <a:rPr lang="sr-Latn-RS" b="1" dirty="0" smtClean="0"/>
              <a:t>in 2015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sr-Latn-RS" sz="3100" b="1" dirty="0" err="1">
                <a:solidFill>
                  <a:schemeClr val="accent1">
                    <a:lumMod val="75000"/>
                  </a:schemeClr>
                </a:solidFill>
              </a:rPr>
              <a:t>DwB</a:t>
            </a:r>
            <a:r>
              <a:rPr lang="sr-Latn-RS" sz="3100" b="1" dirty="0">
                <a:solidFill>
                  <a:schemeClr val="accent1">
                    <a:lumMod val="75000"/>
                  </a:schemeClr>
                </a:solidFill>
              </a:rPr>
              <a:t> (FP7 – Data </a:t>
            </a:r>
            <a:r>
              <a:rPr lang="sr-Latn-RS" sz="3100" b="1" dirty="0" err="1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sr-Latn-RS" sz="3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3100" b="1" dirty="0" err="1">
                <a:solidFill>
                  <a:schemeClr val="accent1">
                    <a:lumMod val="75000"/>
                  </a:schemeClr>
                </a:solidFill>
              </a:rPr>
              <a:t>Boundaries</a:t>
            </a:r>
            <a:r>
              <a:rPr lang="sr-Latn-RS" sz="31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sr-Latn-RS" sz="3100" b="1" dirty="0" err="1">
                <a:solidFill>
                  <a:schemeClr val="accent1">
                    <a:lumMod val="75000"/>
                  </a:schemeClr>
                </a:solidFill>
              </a:rPr>
              <a:t>workshop</a:t>
            </a:r>
            <a:r>
              <a:rPr lang="sr-Latn-RS" sz="3100" b="1" dirty="0">
                <a:solidFill>
                  <a:schemeClr val="accent1">
                    <a:lumMod val="75000"/>
                  </a:schemeClr>
                </a:solidFill>
              </a:rPr>
              <a:t>, Ljubljana (April, 2013)</a:t>
            </a:r>
          </a:p>
          <a:p>
            <a:pPr lvl="1"/>
            <a:r>
              <a:rPr lang="sr-Latn-RS" sz="2600" dirty="0"/>
              <a:t>M</a:t>
            </a:r>
            <a:r>
              <a:rPr lang="en-US" sz="2600" dirty="0" err="1"/>
              <a:t>icrodata</a:t>
            </a:r>
            <a:r>
              <a:rPr lang="en-US" sz="2600" dirty="0"/>
              <a:t> access in </a:t>
            </a:r>
            <a:r>
              <a:rPr lang="sr-Latn-RS" sz="2600" dirty="0"/>
              <a:t>E</a:t>
            </a:r>
            <a:r>
              <a:rPr lang="en-US" sz="2600" dirty="0" err="1"/>
              <a:t>uropean</a:t>
            </a:r>
            <a:r>
              <a:rPr lang="en-US" sz="2600" dirty="0"/>
              <a:t> countries - cooperation between national</a:t>
            </a:r>
            <a:r>
              <a:rPr lang="sr-Latn-RS" sz="2600" dirty="0"/>
              <a:t> </a:t>
            </a:r>
            <a:r>
              <a:rPr lang="en-US" sz="2600" dirty="0"/>
              <a:t>statistical institutes and social science data archives</a:t>
            </a:r>
            <a:endParaRPr lang="sr-Latn-RS" sz="2600" dirty="0"/>
          </a:p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IASSIST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conference, Cologne (May, 2013)</a:t>
            </a:r>
            <a:endParaRPr lang="sr-Latn-RS" sz="31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600" dirty="0"/>
              <a:t>Session: Making new connections: developing data services in Bosnia and Herzegovina, Croatia, and Serbia  </a:t>
            </a:r>
            <a:endParaRPr lang="sr-Latn-RS" sz="2600" dirty="0"/>
          </a:p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CESSDA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Trust 2nd Workshop, GESIS, Cologne (October, 2013)</a:t>
            </a:r>
            <a:endParaRPr lang="sr-Latn-RS" sz="31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600" dirty="0"/>
              <a:t>Data Seal of Approval (DSA</a:t>
            </a:r>
            <a:r>
              <a:rPr lang="en-US" sz="2600" dirty="0" smtClean="0"/>
              <a:t>)</a:t>
            </a:r>
            <a:endParaRPr lang="sr-Latn-RS" sz="26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66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 smtClean="0"/>
              <a:t>Other</a:t>
            </a:r>
            <a:r>
              <a:rPr lang="sr-Latn-RS" b="1" dirty="0" smtClean="0"/>
              <a:t> </a:t>
            </a:r>
            <a:r>
              <a:rPr lang="sr-Latn-RS" b="1" dirty="0" err="1" smtClean="0"/>
              <a:t>events</a:t>
            </a:r>
            <a:r>
              <a:rPr lang="sr-Latn-RS" b="1" dirty="0" smtClean="0"/>
              <a:t> </a:t>
            </a:r>
            <a:r>
              <a:rPr lang="sr-Latn-RS" b="1" smtClean="0"/>
              <a:t>+ one </a:t>
            </a:r>
            <a:r>
              <a:rPr lang="sr-Latn-RS" b="1" dirty="0" smtClean="0"/>
              <a:t>in 2015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CESSDA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Expert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Seminar</a:t>
            </a:r>
            <a:r>
              <a:rPr lang="sr-Latn-RS" sz="3100" b="1" dirty="0" smtClean="0">
                <a:solidFill>
                  <a:schemeClr val="accent1">
                    <a:lumMod val="75000"/>
                  </a:schemeClr>
                </a:solidFill>
              </a:rPr>
              <a:t>,  WISDOM, </a:t>
            </a:r>
            <a:r>
              <a:rPr lang="sr-Latn-RS" sz="3100" b="1" dirty="0" err="1">
                <a:solidFill>
                  <a:schemeClr val="accent1">
                    <a:lumMod val="75000"/>
                  </a:schemeClr>
                </a:solidFill>
              </a:rPr>
              <a:t>Vienna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(November, 2013)</a:t>
            </a:r>
            <a:endParaRPr lang="sr-Latn-RS" sz="31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600" dirty="0"/>
              <a:t>Research Data Management: Cost and </a:t>
            </a:r>
            <a:r>
              <a:rPr lang="en-US" sz="2600" dirty="0" smtClean="0"/>
              <a:t>Incentives</a:t>
            </a:r>
            <a:endParaRPr lang="sr-Latn-RS" sz="2600" dirty="0" smtClean="0"/>
          </a:p>
          <a:p>
            <a:endParaRPr lang="sr-Latn-RS" sz="3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CESSDA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Expert Seminar</a:t>
            </a:r>
            <a:r>
              <a:rPr lang="sr-Latn-RS" sz="31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sr-Latn-RS" sz="3100" b="1" dirty="0" smtClean="0">
                <a:solidFill>
                  <a:schemeClr val="accent1">
                    <a:lumMod val="75000"/>
                  </a:schemeClr>
                </a:solidFill>
              </a:rPr>
              <a:t>UKDA, </a:t>
            </a:r>
            <a:r>
              <a:rPr lang="sr-Latn-RS" sz="3100" b="1" dirty="0" err="1" smtClean="0">
                <a:solidFill>
                  <a:schemeClr val="accent1">
                    <a:lumMod val="75000"/>
                  </a:schemeClr>
                </a:solidFill>
              </a:rPr>
              <a:t>Colchester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(November,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sr-Latn-RS" sz="31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sr-Latn-RS" sz="3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600" dirty="0"/>
              <a:t>Research integrity - a digital curation problem?</a:t>
            </a:r>
            <a:endParaRPr lang="sr-Latn-RS" sz="2600" dirty="0"/>
          </a:p>
          <a:p>
            <a:pPr lvl="1"/>
            <a:endParaRPr lang="sr-Latn-RS" sz="26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699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SERSCIDA </a:t>
            </a:r>
            <a:r>
              <a:rPr lang="sr-Latn-RS" b="1" dirty="0" err="1" smtClean="0"/>
              <a:t>team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8841"/>
            <a:ext cx="8229600" cy="4417842"/>
          </a:xfrm>
        </p:spPr>
      </p:pic>
    </p:spTree>
    <p:extLst>
      <p:ext uri="{BB962C8B-B14F-4D97-AF65-F5344CB8AC3E}">
        <p14:creationId xmlns:p14="http://schemas.microsoft.com/office/powerpoint/2010/main" val="29105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noProof="0" dirty="0" smtClean="0"/>
              <a:t>Thank you for your attention</a:t>
            </a:r>
          </a:p>
        </p:txBody>
      </p:sp>
      <p:pic>
        <p:nvPicPr>
          <p:cNvPr id="143362" name="Picture 2" descr="FP7-capacities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6" cy="698664"/>
          </a:xfrm>
          <a:prstGeom prst="rect">
            <a:avLst/>
          </a:prstGeom>
          <a:noFill/>
        </p:spPr>
      </p:pic>
      <p:pic>
        <p:nvPicPr>
          <p:cNvPr id="143364" name="Picture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1000116" cy="1000116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Aleksandra Bradić-Martinović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16" y="607202"/>
            <a:ext cx="8229600" cy="535797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Belgrade </a:t>
            </a:r>
            <a:r>
              <a:rPr lang="sr-Latn-RS" sz="2500" b="1" dirty="0" smtClean="0"/>
              <a:t>SERSCIDA </a:t>
            </a:r>
            <a:r>
              <a:rPr lang="en-US" sz="2500" b="1" dirty="0" smtClean="0"/>
              <a:t>Conference</a:t>
            </a:r>
            <a:r>
              <a:rPr lang="sr-Latn-RS" sz="2500" b="1" dirty="0" smtClean="0"/>
              <a:t> (</a:t>
            </a:r>
            <a:r>
              <a:rPr lang="sr-Latn-RS" sz="2500" b="1" dirty="0" err="1" smtClean="0"/>
              <a:t>March</a:t>
            </a:r>
            <a:r>
              <a:rPr lang="sr-Latn-RS" sz="2500" b="1" dirty="0" smtClean="0"/>
              <a:t>, 2013)</a:t>
            </a:r>
            <a:endParaRPr lang="en-US" sz="25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Presentation of Country Assessment Reports for Bosnia and Herzegovina, Croatia and Serbia:</a:t>
            </a:r>
            <a:endParaRPr lang="en-US" noProof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Policy, </a:t>
            </a:r>
          </a:p>
          <a:p>
            <a:pPr lvl="1"/>
            <a:r>
              <a:rPr lang="en-US" sz="2800" dirty="0" smtClean="0"/>
              <a:t>Infrastructure and </a:t>
            </a:r>
          </a:p>
          <a:p>
            <a:pPr lvl="1"/>
            <a:r>
              <a:rPr lang="en-US" sz="2800" dirty="0" smtClean="0"/>
              <a:t>Researchers' interest in data services</a:t>
            </a:r>
            <a:endParaRPr lang="sr-Latn-RS" sz="2800" dirty="0" smtClean="0"/>
          </a:p>
          <a:p>
            <a:pPr lvl="1"/>
            <a:endParaRPr lang="sr-Latn-RS" sz="2800" dirty="0"/>
          </a:p>
          <a:p>
            <a:r>
              <a:rPr lang="sr-Latn-RS" b="1" dirty="0" smtClean="0">
                <a:solidFill>
                  <a:schemeClr val="accent1">
                    <a:lumMod val="75000"/>
                  </a:schemeClr>
                </a:solidFill>
              </a:rPr>
              <a:t>ADP, Ljubljana (April, 2013)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 starting point of Road Map - Establishment plan (organization, human resources, technical infrastructure, </a:t>
            </a:r>
            <a:r>
              <a:rPr lang="en-US" b="1" i="1" dirty="0" smtClean="0">
                <a:solidFill>
                  <a:srgbClr val="FF0000"/>
                </a:solidFill>
              </a:rPr>
              <a:t>policies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quality control procedures and workflows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sr-Latn-RS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Policy and Procedures </a:t>
            </a:r>
          </a:p>
          <a:p>
            <a:pPr lvl="1"/>
            <a:endParaRPr lang="en-US" noProof="0" dirty="0" smtClean="0"/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285728"/>
            <a:ext cx="642950" cy="642950"/>
          </a:xfrm>
          <a:prstGeom prst="rect">
            <a:avLst/>
          </a:prstGeom>
          <a:noFill/>
        </p:spPr>
      </p:pic>
      <p:pic>
        <p:nvPicPr>
          <p:cNvPr id="1026" name="Picture 2" descr="C:\Users\pc2012\AppData\Local\Microsoft\Windows\Temporary Internet Files\Content.IE5\8DHIL6J8\MC900030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28" y="2554578"/>
            <a:ext cx="1520647" cy="16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Trainings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i="1" dirty="0" smtClean="0"/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Aim: build</a:t>
            </a:r>
            <a:r>
              <a:rPr lang="sr-Latn-RS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ng the capacities of local SERSCIDA teams based on the knowledge and experience of CESSDA members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sr-Latn-R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management structure/personnel to be employed,</a:t>
            </a:r>
          </a:p>
          <a:p>
            <a:pPr lvl="1"/>
            <a:r>
              <a:rPr lang="en-US" dirty="0"/>
              <a:t>necessary infrastructure – especially IT infrastructure, </a:t>
            </a:r>
            <a:endParaRPr lang="sr-Latn-RS" dirty="0" smtClean="0"/>
          </a:p>
          <a:p>
            <a:pPr lvl="1"/>
            <a:r>
              <a:rPr lang="en-US" dirty="0" smtClean="0"/>
              <a:t>work </a:t>
            </a:r>
            <a:r>
              <a:rPr lang="en-US" dirty="0"/>
              <a:t>processes, </a:t>
            </a:r>
            <a:endParaRPr lang="sr-Latn-RS" dirty="0" smtClean="0"/>
          </a:p>
          <a:p>
            <a:pPr lvl="1"/>
            <a:r>
              <a:rPr lang="en-US" dirty="0" smtClean="0"/>
              <a:t>relevant </a:t>
            </a:r>
            <a:r>
              <a:rPr lang="en-US" dirty="0"/>
              <a:t>documentation, </a:t>
            </a:r>
            <a:endParaRPr lang="sr-Latn-RS" dirty="0" smtClean="0"/>
          </a:p>
          <a:p>
            <a:pPr lvl="1"/>
            <a:r>
              <a:rPr lang="en-US" dirty="0" smtClean="0"/>
              <a:t>enabling access</a:t>
            </a:r>
            <a:r>
              <a:rPr lang="sr-Latn-R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data, </a:t>
            </a:r>
            <a:endParaRPr lang="sr-Latn-R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protection etc.</a:t>
            </a:r>
            <a:endParaRPr lang="sr-Latn-RS" dirty="0" smtClean="0"/>
          </a:p>
          <a:p>
            <a:endParaRPr lang="sr-Latn-RS" dirty="0"/>
          </a:p>
        </p:txBody>
      </p:sp>
      <p:pic>
        <p:nvPicPr>
          <p:cNvPr id="2050" name="Picture 2" descr="C:\Users\pc2012\AppData\Local\Microsoft\Windows\Temporary Internet Files\Content.IE5\L0B04BK9\MP9004022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3056"/>
            <a:ext cx="1521180" cy="22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UKDA, </a:t>
            </a:r>
            <a:r>
              <a:rPr lang="sr-Latn-RS" b="1" dirty="0" err="1"/>
              <a:t>Essex</a:t>
            </a:r>
            <a:r>
              <a:rPr lang="sr-Latn-RS" b="1" dirty="0"/>
              <a:t> (</a:t>
            </a:r>
            <a:r>
              <a:rPr lang="sr-Latn-RS" b="1" dirty="0" err="1"/>
              <a:t>July</a:t>
            </a:r>
            <a:r>
              <a:rPr lang="sr-Latn-RS" b="1" dirty="0"/>
              <a:t>, 2013)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to set up and run a data service: the challenges of social science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</a:t>
            </a:r>
            <a:endParaRPr lang="sr-Latn-R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i="1" dirty="0" err="1" smtClean="0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sr-Latn-RS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learning </a:t>
            </a:r>
            <a:r>
              <a:rPr lang="sr-Latn-RS" i="1" dirty="0" err="1" smtClean="0">
                <a:solidFill>
                  <a:schemeClr val="accent1">
                    <a:lumMod val="75000"/>
                  </a:schemeClr>
                </a:solidFill>
              </a:rPr>
              <a:t>digital</a:t>
            </a:r>
            <a:r>
              <a:rPr lang="sr-Latn-R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i="1" dirty="0" err="1" smtClean="0">
                <a:solidFill>
                  <a:schemeClr val="accent1">
                    <a:lumMod val="75000"/>
                  </a:schemeClr>
                </a:solidFill>
              </a:rPr>
              <a:t>archives</a:t>
            </a:r>
            <a:r>
              <a:rPr lang="sr-Latn-R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organization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and work processes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sr-Latn-RS" i="1" dirty="0" smtClean="0">
                <a:solidFill>
                  <a:schemeClr val="accent1">
                    <a:lumMod val="75000"/>
                  </a:schemeClr>
                </a:solidFill>
              </a:rPr>
              <a:t>UKDA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sr-Latn-R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Overview of The UK Data Archive and Services, Capacity and Skills</a:t>
            </a:r>
          </a:p>
          <a:p>
            <a:pPr lvl="1"/>
            <a:r>
              <a:rPr lang="en-US" dirty="0"/>
              <a:t>Acquisitions Procedures, Data Evaluation and Licensing</a:t>
            </a:r>
          </a:p>
          <a:p>
            <a:pPr lvl="1"/>
            <a:r>
              <a:rPr lang="en-US" dirty="0"/>
              <a:t>Data Preservation and Security</a:t>
            </a:r>
          </a:p>
          <a:p>
            <a:pPr lvl="1"/>
            <a:r>
              <a:rPr lang="en-US" dirty="0"/>
              <a:t>Overview of Data and Documentation Processing and Cataloguing - Quantitative and </a:t>
            </a:r>
            <a:r>
              <a:rPr lang="en-US" dirty="0" smtClean="0"/>
              <a:t>Qualitative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Accessing Data and Supporting Users</a:t>
            </a:r>
          </a:p>
          <a:p>
            <a:pPr lvl="1"/>
            <a:r>
              <a:rPr lang="en-US" dirty="0"/>
              <a:t>Supporting Data Creators and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Best </a:t>
            </a:r>
            <a:r>
              <a:rPr lang="en-US" dirty="0"/>
              <a:t>Practice In Data Management</a:t>
            </a:r>
          </a:p>
          <a:p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08" y="4883112"/>
            <a:ext cx="2687959" cy="20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UKDA </a:t>
            </a:r>
            <a:r>
              <a:rPr lang="sr-Latn-RS" b="1" dirty="0" err="1" smtClean="0"/>
              <a:t>material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99" y="2060848"/>
            <a:ext cx="3022206" cy="4235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5364088" cy="30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ADP, Ljubljana (</a:t>
            </a:r>
            <a:r>
              <a:rPr lang="sr-Latn-RS" b="1" dirty="0" err="1"/>
              <a:t>September</a:t>
            </a:r>
            <a:r>
              <a:rPr lang="sr-Latn-RS" b="1" dirty="0"/>
              <a:t>, 2013)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Workshop</a:t>
            </a:r>
            <a:endParaRPr lang="sr-Latn-R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RS" i="1" dirty="0" err="1" smtClean="0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sr-Latn-RS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sr-Latn-RS" i="1" dirty="0" err="1">
                <a:solidFill>
                  <a:schemeClr val="accent1">
                    <a:lumMod val="75000"/>
                  </a:schemeClr>
                </a:solidFill>
              </a:rPr>
              <a:t>practical</a:t>
            </a:r>
            <a:r>
              <a:rPr lang="sr-Latn-R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i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sr-Latn-R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i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sr-Latn-RS" i="1" dirty="0">
                <a:solidFill>
                  <a:schemeClr val="accent1">
                    <a:lumMod val="75000"/>
                  </a:schemeClr>
                </a:solidFill>
              </a:rPr>
              <a:t> data</a:t>
            </a:r>
            <a:endParaRPr lang="sr-Latn-R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Introduction to metadata standards (DDI) + tools for editing Study descriptions</a:t>
            </a:r>
          </a:p>
          <a:p>
            <a:pPr lvl="1"/>
            <a:r>
              <a:rPr lang="en-US" dirty="0"/>
              <a:t>Introduction to Nesstar Publisher 4.0.9</a:t>
            </a:r>
          </a:p>
          <a:p>
            <a:pPr lvl="1"/>
            <a:r>
              <a:rPr lang="en-US" dirty="0"/>
              <a:t>Research data workflow</a:t>
            </a:r>
          </a:p>
          <a:p>
            <a:pPr lvl="1"/>
            <a:r>
              <a:rPr lang="en-US" dirty="0"/>
              <a:t>Preparing survey for distribution</a:t>
            </a:r>
          </a:p>
          <a:p>
            <a:pPr lvl="1"/>
            <a:r>
              <a:rPr lang="en-US" dirty="0"/>
              <a:t>Tools for publishing data and metadata</a:t>
            </a:r>
          </a:p>
          <a:p>
            <a:pPr lvl="1"/>
            <a:r>
              <a:rPr lang="en-US" dirty="0"/>
              <a:t>Data Acquisition:  Sharing your data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– </a:t>
            </a:r>
            <a:r>
              <a:rPr lang="en-US" dirty="0"/>
              <a:t>why and how</a:t>
            </a:r>
          </a:p>
          <a:p>
            <a:pPr lvl="1"/>
            <a:r>
              <a:rPr lang="en-US" dirty="0"/>
              <a:t>Examples of problematic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04207"/>
            <a:ext cx="3244439" cy="24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Nesstar Publisher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70" y="1219200"/>
            <a:ext cx="4545059" cy="4937125"/>
          </a:xfrm>
        </p:spPr>
      </p:pic>
    </p:spTree>
    <p:extLst>
      <p:ext uri="{BB962C8B-B14F-4D97-AF65-F5344CB8AC3E}">
        <p14:creationId xmlns:p14="http://schemas.microsoft.com/office/powerpoint/2010/main" val="3894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err="1"/>
              <a:t>Working</a:t>
            </a:r>
            <a:r>
              <a:rPr lang="sr-Latn-RS" b="1" dirty="0"/>
              <a:t> </a:t>
            </a:r>
            <a:r>
              <a:rPr lang="sr-Latn-RS" b="1" dirty="0" err="1"/>
              <a:t>visits</a:t>
            </a:r>
            <a:endParaRPr lang="sr-Latn-R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Aim: get</a:t>
            </a:r>
            <a:r>
              <a:rPr lang="sr-Latn-RS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ing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involved all relevant and/or associated institutions that will facilitate the work of digital archives</a:t>
            </a:r>
            <a:endParaRPr lang="sr-Latn-R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/>
              <a:t>Ministries</a:t>
            </a:r>
          </a:p>
          <a:p>
            <a:pPr lvl="1"/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Research institutions (institutes, faculties)</a:t>
            </a:r>
          </a:p>
          <a:p>
            <a:pPr lvl="1"/>
            <a:r>
              <a:rPr lang="en-US" dirty="0" smtClean="0"/>
              <a:t>Statistical offices</a:t>
            </a:r>
          </a:p>
          <a:p>
            <a:pPr lvl="1"/>
            <a:r>
              <a:rPr lang="en-US" dirty="0" smtClean="0"/>
              <a:t>Libraries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22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ADP, Ljubljana (</a:t>
            </a:r>
            <a:r>
              <a:rPr lang="sr-Latn-RS" b="1" dirty="0" err="1">
                <a:solidFill>
                  <a:srgbClr val="FF0000"/>
                </a:solidFill>
              </a:rPr>
              <a:t>October</a:t>
            </a:r>
            <a:r>
              <a:rPr lang="sr-Latn-RS" b="1" dirty="0">
                <a:solidFill>
                  <a:srgbClr val="FF0000"/>
                </a:solidFill>
              </a:rPr>
              <a:t>, 2013)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6E034-BA04-497E-853E-725C5CCF498E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Faculty of Social Sciences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ADP as connection point between students, professors and students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First steps of ADP – prof.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Toš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Statistical Office of the Republic of Slovenia (SORS)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Collaboration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Access to micro data series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Labor Force Survey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National and University Library (NUK)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Supporting access and work with data,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supported by librarians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98461"/>
            <a:ext cx="2945904" cy="22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694</Words>
  <Application>Microsoft Office PowerPoint</Application>
  <PresentationFormat>Bildschirmpräsentation (4:3)</PresentationFormat>
  <Paragraphs>124</Paragraphs>
  <Slides>16</Slides>
  <Notes>2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Origin</vt:lpstr>
      <vt:lpstr>Building Capacities for Establishment of Social Science Digital Data Archives</vt:lpstr>
      <vt:lpstr>Belgrade SERSCIDA Conference (March, 2013)</vt:lpstr>
      <vt:lpstr>Trainings</vt:lpstr>
      <vt:lpstr>UKDA, Essex (July, 2013)</vt:lpstr>
      <vt:lpstr>UKDA material</vt:lpstr>
      <vt:lpstr>ADP, Ljubljana (September, 2013)</vt:lpstr>
      <vt:lpstr>Nesstar Publisher</vt:lpstr>
      <vt:lpstr>Working visits</vt:lpstr>
      <vt:lpstr>ADP, Ljubljana (October, 2013)</vt:lpstr>
      <vt:lpstr>ADP, Ljubljana (October, 2013)</vt:lpstr>
      <vt:lpstr>UKDA, Essex (October, 2013)</vt:lpstr>
      <vt:lpstr>SND, Gothenburg (November, 2013)</vt:lpstr>
      <vt:lpstr>Other events + one in 2015</vt:lpstr>
      <vt:lpstr>Other events + one in 2015</vt:lpstr>
      <vt:lpstr>SERSCIDA team</vt:lpstr>
      <vt:lpstr>Thank you for your attention</vt:lpstr>
    </vt:vector>
  </TitlesOfParts>
  <Company>Zentrum für soziale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done since May 2011</dc:title>
  <dc:creator>elke</dc:creator>
  <cp:lastModifiedBy>FORS-User</cp:lastModifiedBy>
  <cp:revision>90</cp:revision>
  <cp:lastPrinted>2015-05-04T07:01:46Z</cp:lastPrinted>
  <dcterms:created xsi:type="dcterms:W3CDTF">2011-10-04T07:56:16Z</dcterms:created>
  <dcterms:modified xsi:type="dcterms:W3CDTF">2016-02-05T12:27:16Z</dcterms:modified>
</cp:coreProperties>
</file>